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8"/>
  </p:notesMasterIdLst>
  <p:sldIdLst>
    <p:sldId id="256" r:id="rId5"/>
    <p:sldId id="306" r:id="rId6"/>
    <p:sldId id="275" r:id="rId7"/>
    <p:sldId id="271" r:id="rId8"/>
    <p:sldId id="285" r:id="rId9"/>
    <p:sldId id="281" r:id="rId10"/>
    <p:sldId id="272" r:id="rId11"/>
    <p:sldId id="266" r:id="rId12"/>
    <p:sldId id="278" r:id="rId13"/>
    <p:sldId id="279" r:id="rId14"/>
    <p:sldId id="280" r:id="rId15"/>
    <p:sldId id="277" r:id="rId16"/>
    <p:sldId id="282" r:id="rId17"/>
    <p:sldId id="283" r:id="rId18"/>
    <p:sldId id="276" r:id="rId19"/>
    <p:sldId id="273" r:id="rId20"/>
    <p:sldId id="293" r:id="rId21"/>
    <p:sldId id="274" r:id="rId22"/>
    <p:sldId id="304" r:id="rId23"/>
    <p:sldId id="305" r:id="rId24"/>
    <p:sldId id="286" r:id="rId25"/>
    <p:sldId id="284" r:id="rId26"/>
    <p:sldId id="30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0CB2C37-C4D1-CC50-F012-032555C9F45C}" name="Joanne Lau" initials="JL" userId="S::joanne.lau@ednw.org::cf787eeb-081b-4cc8-812a-2acd7c121620" providerId="AD"/>
  <p188:author id="{9183047A-6038-A25F-8BC8-6C892873387A}" name="Erich Stiefvater" initials="ES" userId="S::erich.stiefvater@ednw.org::e3459fa7-9634-4f10-95ad-ffef91f6d88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60DB6F-BB95-4D71-A078-9F968DCF3FE4}" v="143" dt="2026-10-14T22:56:23.5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697" autoAdjust="0"/>
  </p:normalViewPr>
  <p:slideViewPr>
    <p:cSldViewPr snapToGrid="0">
      <p:cViewPr>
        <p:scale>
          <a:sx n="50" d="100"/>
          <a:sy n="50" d="100"/>
        </p:scale>
        <p:origin x="4494" y="7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648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Distribute the handout packets to students, if you have not already.</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2458950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Think about the last time you visited a national, state or local park. </a:t>
            </a:r>
          </a:p>
          <a:p>
            <a:pPr marL="0" indent="0">
              <a:buNone/>
            </a:pPr>
            <a:r>
              <a:rPr lang="en-US" sz="1200" dirty="0"/>
              <a:t>Who pays to keep the park clean and maintained?</a:t>
            </a:r>
            <a:endParaRPr lang="en-US" sz="1400" dirty="0">
              <a:latin typeface="Poppins"/>
              <a:cs typeface="Poppins"/>
            </a:endParaRPr>
          </a:p>
          <a:p>
            <a:endParaRPr lang="en-US" dirty="0"/>
          </a:p>
        </p:txBody>
      </p:sp>
      <p:sp>
        <p:nvSpPr>
          <p:cNvPr id="4" name="Slide Number Placeholder 3"/>
          <p:cNvSpPr>
            <a:spLocks noGrp="1"/>
          </p:cNvSpPr>
          <p:nvPr>
            <p:ph type="sldNum" sz="quarter" idx="5"/>
          </p:nvPr>
        </p:nvSpPr>
        <p:spPr/>
        <p:txBody>
          <a:bodyPr/>
          <a:lstStyle/>
          <a:p>
            <a:fld id="{C9BB1511-D142-4483-A118-1F00AE412AA4}" type="slidenum">
              <a:rPr lang="en-US" smtClean="0"/>
              <a:t>2</a:t>
            </a:fld>
            <a:endParaRPr lang="en-US"/>
          </a:p>
        </p:txBody>
      </p:sp>
    </p:spTree>
    <p:extLst>
      <p:ext uri="{BB962C8B-B14F-4D97-AF65-F5344CB8AC3E}">
        <p14:creationId xmlns:p14="http://schemas.microsoft.com/office/powerpoint/2010/main" val="28714382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Explain that paying taxes is a responsibility of people who live and work in a community. Taxes are collected by governments to pay for things we all use, like schools, roads, parks and emergency services. When everyone contributes, communities can provide these shared services.</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3</a:t>
            </a:fld>
            <a:endParaRPr lang="en-US"/>
          </a:p>
        </p:txBody>
      </p:sp>
    </p:spTree>
    <p:extLst>
      <p:ext uri="{BB962C8B-B14F-4D97-AF65-F5344CB8AC3E}">
        <p14:creationId xmlns:p14="http://schemas.microsoft.com/office/powerpoint/2010/main" val="19209136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11358-0DF2-2167-7D98-79F8F4A7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083CD-D62E-D6F6-5C92-661F938111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71FA7A-2F16-1810-92F3-13618D9282AF}"/>
              </a:ext>
            </a:extLst>
          </p:cNvPr>
          <p:cNvSpPr>
            <a:spLocks noGrp="1"/>
          </p:cNvSpPr>
          <p:nvPr>
            <p:ph type="body" idx="1"/>
          </p:nvPr>
        </p:nvSpPr>
        <p:spPr/>
        <p:txBody>
          <a:bodyPr/>
          <a:lstStyle/>
          <a:p>
            <a:pPr lvl="0"/>
            <a:r>
              <a:rPr lang="en-US" sz="1200" kern="1200" dirty="0">
                <a:solidFill>
                  <a:schemeClr val="tx1"/>
                </a:solidFill>
                <a:effectLst/>
                <a:latin typeface="+mn-lt"/>
                <a:ea typeface="+mn-ea"/>
                <a:cs typeface="+mn-cs"/>
              </a:rPr>
              <a:t>Point students to the copy of the learning targets provided on the first page of their handouts. Review the learning targets with them.</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Point students to the copy of the lesson glossary provided on the first page of their handouts and review the terms with them.</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Point students to the </a:t>
            </a:r>
            <a:r>
              <a:rPr lang="en-US" sz="1200" b="1" i="1" kern="1200" dirty="0">
                <a:solidFill>
                  <a:schemeClr val="tx1"/>
                </a:solidFill>
                <a:effectLst/>
                <a:latin typeface="+mn-lt"/>
                <a:ea typeface="+mn-ea"/>
                <a:cs typeface="+mn-cs"/>
              </a:rPr>
              <a:t>Note Catcher handout </a:t>
            </a:r>
            <a:r>
              <a:rPr lang="en-US" sz="1200" kern="1200" dirty="0">
                <a:solidFill>
                  <a:schemeClr val="tx1"/>
                </a:solidFill>
                <a:effectLst/>
                <a:latin typeface="+mn-lt"/>
                <a:ea typeface="+mn-ea"/>
                <a:cs typeface="+mn-cs"/>
              </a:rPr>
              <a:t>and invite them to use it to take notes during the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A3B03738-FD40-74B4-6344-323892172969}"/>
              </a:ext>
            </a:extLst>
          </p:cNvPr>
          <p:cNvSpPr>
            <a:spLocks noGrp="1"/>
          </p:cNvSpPr>
          <p:nvPr>
            <p:ph type="sldNum" sz="quarter" idx="5"/>
          </p:nvPr>
        </p:nvSpPr>
        <p:spPr/>
        <p:txBody>
          <a:bodyPr/>
          <a:lstStyle/>
          <a:p>
            <a:fld id="{21B880CB-BA42-422E-8DC2-BC57CE2C34C2}" type="slidenum">
              <a:rPr lang="en-US" smtClean="0"/>
              <a:t>4</a:t>
            </a:fld>
            <a:endParaRPr lang="en-US"/>
          </a:p>
        </p:txBody>
      </p:sp>
    </p:spTree>
    <p:extLst>
      <p:ext uri="{BB962C8B-B14F-4D97-AF65-F5344CB8AC3E}">
        <p14:creationId xmlns:p14="http://schemas.microsoft.com/office/powerpoint/2010/main" val="2213994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49240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Review with students the process by which money is earned and taxes are paid in the 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dirty="0">
                <a:solidFill>
                  <a:schemeClr val="tx1"/>
                </a:solidFill>
                <a:effectLst/>
                <a:latin typeface="+mn-lt"/>
                <a:ea typeface="+mn-ea"/>
                <a:cs typeface="+mn-cs"/>
              </a:rPr>
              <a:t>Explain that paying taxes is required by law, which means people who earn enough money must report their income and pay the taxes they owe to the government. </a:t>
            </a:r>
            <a:endParaRPr lang="en-US" sz="1200" kern="120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Poppins" panose="020B0604020202020204" pitchFamily="34" charset="0"/>
              <a:buChar char="•"/>
              <a:tabLst/>
              <a:defRPr/>
            </a:pPr>
            <a:r>
              <a:rPr lang="en-US" sz="1200" kern="1200" dirty="0">
                <a:solidFill>
                  <a:schemeClr val="tx1"/>
                </a:solidFill>
                <a:effectLst/>
                <a:latin typeface="+mn-lt"/>
                <a:ea typeface="+mn-ea"/>
                <a:cs typeface="+mn-cs"/>
              </a:rPr>
              <a:t>Highlight that April 15 is Tax Day, which means people must send in their tax forms by that date and either pay any taxes they still owe or show that they should get a refund.</a:t>
            </a:r>
            <a:endParaRPr lang="en-US" sz="1200" kern="120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1470322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types of income subject to taxation.</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Remind students of the difference between </a:t>
            </a:r>
            <a:r>
              <a:rPr lang="en-US" sz="1200" i="0" kern="1200" dirty="0">
                <a:solidFill>
                  <a:schemeClr val="tx1"/>
                </a:solidFill>
                <a:effectLst/>
                <a:latin typeface="+mn-lt"/>
                <a:ea typeface="+mn-ea"/>
                <a:cs typeface="+mn-cs"/>
              </a:rPr>
              <a:t>earned (active) income and unearned (passive) income t</a:t>
            </a:r>
            <a:r>
              <a:rPr lang="en-US" sz="1200" kern="1200" dirty="0">
                <a:solidFill>
                  <a:schemeClr val="tx1"/>
                </a:solidFill>
                <a:effectLst/>
                <a:latin typeface="+mn-lt"/>
                <a:ea typeface="+mn-ea"/>
                <a:cs typeface="+mn-cs"/>
              </a:rPr>
              <a:t>hey learned about in </a:t>
            </a:r>
            <a:r>
              <a:rPr lang="en-US" sz="1200" b="1" i="1" kern="1200" dirty="0">
                <a:solidFill>
                  <a:schemeClr val="tx1"/>
                </a:solidFill>
                <a:effectLst/>
                <a:latin typeface="+mn-lt"/>
                <a:ea typeface="+mn-ea"/>
                <a:cs typeface="+mn-cs"/>
              </a:rPr>
              <a:t>Lesson 2,</a:t>
            </a:r>
            <a:r>
              <a:rPr lang="en-US" sz="1200" b="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Managing Your Money</a:t>
            </a:r>
            <a:r>
              <a:rPr lang="en-US" sz="1200" kern="1200" dirty="0">
                <a:solidFill>
                  <a:schemeClr val="tx1"/>
                </a:solidFill>
                <a:effectLst/>
                <a:latin typeface="+mn-lt"/>
                <a:ea typeface="+mn-ea"/>
                <a:cs typeface="+mn-cs"/>
              </a:rPr>
              <a:t>. Job income and income earned from freelance or side jobs are earned income, while income from savings and investments are generally unearned income. </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3073176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Review with students the information provided.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Note that this is one of two forms from the U.S. government students are likely to see if they apply for a job. The other is the I-9, which is discussed on a later slide.</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745662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Highlight that employers send W-2s to employees each January of the year after the money was earned.</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2500441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Note that 1099s are usually sent out by the end of January of the year after the money was earned.</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3409821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Highlight that this form is used by people with both simple and complex tax situations.</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931496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 </a:t>
            </a:r>
          </a:p>
          <a:p>
            <a:endParaRPr lang="en-US" sz="1200" kern="1200" dirty="0">
              <a:solidFill>
                <a:schemeClr val="tx1"/>
              </a:solidFill>
              <a:effectLst/>
              <a:latin typeface="+mn-lt"/>
              <a:ea typeface="+mn-ea"/>
              <a:cs typeface="+mn-cs"/>
            </a:endParaRPr>
          </a:p>
          <a:p>
            <a:pPr marL="171450" indent="-171450">
              <a:buFont typeface="Poppins" panose="020B0604020202020204" pitchFamily="34" charset="0"/>
              <a:buChar char="•"/>
            </a:pPr>
            <a:r>
              <a:rPr lang="en-US" sz="1200" kern="1200" dirty="0">
                <a:solidFill>
                  <a:schemeClr val="tx1"/>
                </a:solidFill>
                <a:effectLst/>
                <a:latin typeface="+mn-lt"/>
                <a:ea typeface="+mn-ea"/>
                <a:cs typeface="+mn-cs"/>
              </a:rPr>
              <a:t>Note that this form is not about taxes or pay, but it is a form students will likely see when they apply for a job. </a:t>
            </a:r>
            <a:endParaRPr lang="en-US" sz="1200" kern="1200">
              <a:solidFill>
                <a:schemeClr val="tx1"/>
              </a:solidFill>
              <a:effectLst/>
              <a:latin typeface="+mn-lt"/>
              <a:ea typeface="+mn-ea"/>
              <a:cs typeface="+mn-cs"/>
            </a:endParaRPr>
          </a:p>
          <a:p>
            <a:pPr marL="171450" indent="-171450">
              <a:buFont typeface="Poppins" panose="020B0604020202020204" pitchFamily="34" charset="0"/>
              <a:buChar char="•"/>
            </a:pPr>
            <a:r>
              <a:rPr lang="en-US" sz="1200" kern="1200" dirty="0">
                <a:solidFill>
                  <a:schemeClr val="tx1"/>
                </a:solidFill>
                <a:effectLst/>
                <a:latin typeface="+mn-lt"/>
                <a:ea typeface="+mn-ea"/>
                <a:cs typeface="+mn-cs"/>
              </a:rPr>
              <a:t>Employers will typically ask job applicants to complete a W-4 and an I-9 at the same time because they need information from both forms to report to the U.S. government.</a:t>
            </a:r>
            <a:endParaRPr lang="en-US"/>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550786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Review with students the information provided.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Emphasize that there are many deductions and credits and that students can seek additional information on them from trusted sources that will be provided on the next slide.</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175105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Review with students the information provided. Reassure students that taxes are a complex topic and even adults need assistance with taxes.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Transition to the next activity by explaining that students will use their new knowledge to analyze two sample documents they are likely to encounter when they begin working and paying taxes.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Take any questions from students before moving on.</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326751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break.</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1380438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the class into small groups. </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435528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Using the </a:t>
            </a:r>
            <a:r>
              <a:rPr lang="en-US" sz="1200" b="1" i="1" kern="1200" dirty="0">
                <a:solidFill>
                  <a:schemeClr val="tx1"/>
                </a:solidFill>
                <a:effectLst/>
                <a:latin typeface="+mn-lt"/>
                <a:ea typeface="+mn-ea"/>
                <a:cs typeface="+mn-cs"/>
              </a:rPr>
              <a:t>Reading a pay stub answer key</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slide (Slide 19)</a:t>
            </a:r>
            <a:r>
              <a:rPr lang="en-US" sz="1200" kern="1200" dirty="0">
                <a:solidFill>
                  <a:schemeClr val="tx1"/>
                </a:solidFill>
                <a:effectLst/>
                <a:latin typeface="+mn-lt"/>
                <a:ea typeface="+mn-ea"/>
                <a:cs typeface="+mn-cs"/>
              </a:rPr>
              <a:t>, have students compare their work with the answers provided on the slides. If students have questions about or disagree with any of the suggested answers, encourage them to explain their reasoning.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Using the </a:t>
            </a:r>
            <a:r>
              <a:rPr lang="en-US" sz="1200" b="1" i="1" kern="1200" dirty="0">
                <a:solidFill>
                  <a:schemeClr val="tx1"/>
                </a:solidFill>
                <a:effectLst/>
                <a:latin typeface="+mn-lt"/>
                <a:ea typeface="+mn-ea"/>
                <a:cs typeface="+mn-cs"/>
              </a:rPr>
              <a:t>Reading a W-2 answer key</a:t>
            </a:r>
            <a:r>
              <a:rPr lang="en-US" sz="1200"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slide (Slide 20)</a:t>
            </a:r>
            <a:r>
              <a:rPr lang="en-US" sz="1200" kern="1200" dirty="0">
                <a:solidFill>
                  <a:schemeClr val="tx1"/>
                </a:solidFill>
                <a:effectLst/>
                <a:latin typeface="+mn-lt"/>
                <a:ea typeface="+mn-ea"/>
                <a:cs typeface="+mn-cs"/>
              </a:rPr>
              <a:t>, have students compare their work with the answers provided on the slides. If students have questions about or disagree with any of the suggested answers, encourage them to explain their reasoning.</a:t>
            </a:r>
          </a:p>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26683705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21</a:t>
            </a:fld>
            <a:endParaRPr lang="en-US"/>
          </a:p>
        </p:txBody>
      </p:sp>
    </p:spTree>
    <p:extLst>
      <p:ext uri="{BB962C8B-B14F-4D97-AF65-F5344CB8AC3E}">
        <p14:creationId xmlns:p14="http://schemas.microsoft.com/office/powerpoint/2010/main" val="3674031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Point students to the copy of the prompts on the slide that is provided on the last page of their handout packets. Invite students to write their responses to the prompt in their handouts in the spaces provided.</a:t>
            </a:r>
            <a:endParaRPr lang="en-US" dirty="0"/>
          </a:p>
        </p:txBody>
      </p:sp>
      <p:sp>
        <p:nvSpPr>
          <p:cNvPr id="4" name="Slide Number Placeholder 3"/>
          <p:cNvSpPr>
            <a:spLocks noGrp="1"/>
          </p:cNvSpPr>
          <p:nvPr>
            <p:ph type="sldNum" sz="quarter" idx="5"/>
          </p:nvPr>
        </p:nvSpPr>
        <p:spPr/>
        <p:txBody>
          <a:bodyPr/>
          <a:lstStyle/>
          <a:p>
            <a:fld id="{21B880CB-BA42-422E-8DC2-BC57CE2C34C2}" type="slidenum">
              <a:rPr lang="en-US" smtClean="0"/>
              <a:t>22</a:t>
            </a:fld>
            <a:endParaRPr lang="en-US"/>
          </a:p>
        </p:txBody>
      </p:sp>
    </p:spTree>
    <p:extLst>
      <p:ext uri="{BB962C8B-B14F-4D97-AF65-F5344CB8AC3E}">
        <p14:creationId xmlns:p14="http://schemas.microsoft.com/office/powerpoint/2010/main" val="3988672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Answer any final questions and thank students for their participation.</a:t>
            </a:r>
            <a:endParaRPr lang="en-US" dirty="0"/>
          </a:p>
          <a:p>
            <a:endParaRPr lang="en-US" dirty="0"/>
          </a:p>
        </p:txBody>
      </p:sp>
    </p:spTree>
    <p:extLst>
      <p:ext uri="{BB962C8B-B14F-4D97-AF65-F5344CB8AC3E}">
        <p14:creationId xmlns:p14="http://schemas.microsoft.com/office/powerpoint/2010/main" val="3467436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265169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2435655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cap="flat" cmpd="sng">
            <a:solidFill>
              <a:schemeClr val="tx2"/>
            </a:solidFill>
            <a:prstDash val="solid"/>
          </a:ln>
          <a:effectLst/>
        </p:spPr>
        <p:style>
          <a:lnRef idx="2">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cap="flat" cmpd="sng">
            <a:solidFill>
              <a:schemeClr val="tx2"/>
            </a:solidFill>
            <a:prstDash val="solid"/>
          </a:ln>
          <a:effectLst/>
        </p:spPr>
        <p:style>
          <a:lnRef idx="2">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8" r:id="rId4"/>
    <p:sldLayoutId id="2147483660" r:id="rId5"/>
    <p:sldLayoutId id="2147483663" r:id="rId6"/>
    <p:sldLayoutId id="2147483664" r:id="rId7"/>
    <p:sldLayoutId id="2147483665" r:id="rId8"/>
    <p:sldLayoutId id="2147483666" r:id="rId9"/>
    <p:sldLayoutId id="2147483669" r:id="rId10"/>
    <p:sldLayoutId id="2147483670" r:id="rId11"/>
    <p:sldLayoutId id="2147483671" r:id="rId12"/>
    <p:sldLayoutId id="2147483676" r:id="rId13"/>
    <p:sldLayoutId id="2147483677" r:id="rId14"/>
    <p:sldLayoutId id="2147483650" r:id="rId15"/>
    <p:sldLayoutId id="2147483667" r:id="rId16"/>
    <p:sldLayoutId id="2147483652" r:id="rId17"/>
    <p:sldLayoutId id="2147483653" r:id="rId18"/>
    <p:sldLayoutId id="2147483654" r:id="rId19"/>
    <p:sldLayoutId id="2147483675" r:id="rId20"/>
    <p:sldLayoutId id="2147483673" r:id="rId21"/>
    <p:sldLayoutId id="2147483655"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10.sv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DC07FE-C512-2FAE-83C0-9D2D68F961AE}"/>
              </a:ext>
            </a:extLst>
          </p:cNvPr>
          <p:cNvPicPr>
            <a:picLocks noChangeAspect="1"/>
          </p:cNvPicPr>
          <p:nvPr/>
        </p:nvPicPr>
        <p:blipFill>
          <a:blip r:embed="rId3">
            <a:extLst>
              <a:ext uri="{28A0092B-C50C-407E-A947-70E740481C1C}">
                <a14:useLocalDpi xmlns:a14="http://schemas.microsoft.com/office/drawing/2010/main" val="0"/>
              </a:ext>
            </a:extLst>
          </a:blip>
          <a:srcRect t="7097" r="2037" b="10103"/>
          <a:stretch>
            <a:fillRect/>
          </a:stretch>
        </p:blipFill>
        <p:spPr>
          <a:xfrm>
            <a:off x="1" y="1"/>
            <a:ext cx="12188952"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p:txBody>
          <a:bodyPr/>
          <a:lstStyle/>
          <a:p>
            <a:br>
              <a:rPr lang="en-US" dirty="0"/>
            </a:br>
            <a:r>
              <a:rPr lang="en-US"/>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dirty="0"/>
              <a:t>Lesson 10: Paying Taxes</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E226289-0562-87AA-F618-0775F3C432D1}"/>
              </a:ext>
            </a:extLst>
          </p:cNvPr>
          <p:cNvSpPr>
            <a:spLocks noGrp="1"/>
          </p:cNvSpPr>
          <p:nvPr>
            <p:ph type="ftr" sz="quarter" idx="10"/>
          </p:nvPr>
        </p:nvSpPr>
        <p:spPr/>
        <p:txBody>
          <a:bodyPr/>
          <a:lstStyle/>
          <a:p>
            <a:r>
              <a:rPr lang="en-US" dirty="0"/>
              <a:t>Paying Taxes</a:t>
            </a:r>
          </a:p>
        </p:txBody>
      </p:sp>
      <p:sp>
        <p:nvSpPr>
          <p:cNvPr id="4" name="Slide Number Placeholder 3">
            <a:extLst>
              <a:ext uri="{FF2B5EF4-FFF2-40B4-BE49-F238E27FC236}">
                <a16:creationId xmlns:a16="http://schemas.microsoft.com/office/drawing/2014/main" id="{D7643F60-8B51-5DE5-2E54-5349900E3C0A}"/>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7607BA79-907E-F1E2-F426-7A5A8ACC7332}"/>
              </a:ext>
            </a:extLst>
          </p:cNvPr>
          <p:cNvSpPr>
            <a:spLocks noGrp="1"/>
          </p:cNvSpPr>
          <p:nvPr>
            <p:ph type="body" sz="quarter" idx="12"/>
          </p:nvPr>
        </p:nvSpPr>
        <p:spPr/>
        <p:txBody>
          <a:bodyPr>
            <a:noAutofit/>
          </a:bodyPr>
          <a:lstStyle/>
          <a:p>
            <a:pPr marL="0" indent="0" algn="ctr"/>
            <a:r>
              <a:rPr lang="en-US" sz="2400" dirty="0">
                <a:solidFill>
                  <a:schemeClr val="bg1"/>
                </a:solidFill>
              </a:rPr>
              <a:t>Think about the last time you visited a national, state or local park. </a:t>
            </a:r>
          </a:p>
          <a:p>
            <a:pPr marL="0" indent="0" algn="ctr"/>
            <a:r>
              <a:rPr lang="en-US" sz="2400" dirty="0">
                <a:solidFill>
                  <a:schemeClr val="bg1"/>
                </a:solidFill>
              </a:rPr>
              <a:t>Who pays to keep the park clean and maintained?</a:t>
            </a:r>
            <a:endParaRPr lang="en-US" sz="2400" dirty="0">
              <a:solidFill>
                <a:schemeClr val="bg1"/>
              </a:solidFill>
              <a:latin typeface="Poppins"/>
              <a:cs typeface="Poppins"/>
            </a:endParaRPr>
          </a:p>
          <a:p>
            <a:endParaRPr lang="en-US" sz="2400" dirty="0"/>
          </a:p>
        </p:txBody>
      </p:sp>
      <p:sp>
        <p:nvSpPr>
          <p:cNvPr id="6" name="Text Placeholder 5">
            <a:extLst>
              <a:ext uri="{FF2B5EF4-FFF2-40B4-BE49-F238E27FC236}">
                <a16:creationId xmlns:a16="http://schemas.microsoft.com/office/drawing/2014/main" id="{94612998-6CA1-41E8-D44D-E6FFDE5B32ED}"/>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286087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EE3A5-11CC-9C34-5FD6-B15D8725D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B073C9-BC5B-39C9-17C4-800A98E1A975}"/>
              </a:ext>
            </a:extLst>
          </p:cNvPr>
          <p:cNvSpPr>
            <a:spLocks noGrp="1"/>
          </p:cNvSpPr>
          <p:nvPr>
            <p:ph type="title"/>
          </p:nvPr>
        </p:nvSpPr>
        <p:spPr/>
        <p:txBody>
          <a:bodyPr/>
          <a:lstStyle/>
          <a:p>
            <a:r>
              <a:rPr lang="en-US"/>
              <a:t>What taxes are used for</a:t>
            </a:r>
          </a:p>
        </p:txBody>
      </p:sp>
      <p:sp>
        <p:nvSpPr>
          <p:cNvPr id="4" name="Footer Placeholder 3">
            <a:extLst>
              <a:ext uri="{FF2B5EF4-FFF2-40B4-BE49-F238E27FC236}">
                <a16:creationId xmlns:a16="http://schemas.microsoft.com/office/drawing/2014/main" id="{FF294A62-39C1-4A09-8F57-7354A3452EB3}"/>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9B420E47-A6BA-EDD0-2CBD-E67223E07ACC}"/>
              </a:ext>
            </a:extLst>
          </p:cNvPr>
          <p:cNvSpPr>
            <a:spLocks noGrp="1"/>
          </p:cNvSpPr>
          <p:nvPr>
            <p:ph type="sldNum" sz="quarter" idx="11"/>
          </p:nvPr>
        </p:nvSpPr>
        <p:spPr/>
        <p:txBody>
          <a:bodyPr/>
          <a:lstStyle/>
          <a:p>
            <a:fld id="{1B6BCD38-10FB-4154-A4CD-08746A6DCB55}" type="slidenum">
              <a:rPr lang="en-US" smtClean="0"/>
              <a:pPr/>
              <a:t>3</a:t>
            </a:fld>
            <a:endParaRPr lang="en-US"/>
          </a:p>
        </p:txBody>
      </p:sp>
      <p:graphicFrame>
        <p:nvGraphicFramePr>
          <p:cNvPr id="6" name="Content Placeholder 7">
            <a:extLst>
              <a:ext uri="{FF2B5EF4-FFF2-40B4-BE49-F238E27FC236}">
                <a16:creationId xmlns:a16="http://schemas.microsoft.com/office/drawing/2014/main" id="{B1BC135E-BF29-A194-A9CD-206D9C44D295}"/>
              </a:ext>
            </a:extLst>
          </p:cNvPr>
          <p:cNvGraphicFramePr>
            <a:graphicFrameLocks/>
          </p:cNvGraphicFramePr>
          <p:nvPr>
            <p:extLst>
              <p:ext uri="{D42A27DB-BD31-4B8C-83A1-F6EECF244321}">
                <p14:modId xmlns:p14="http://schemas.microsoft.com/office/powerpoint/2010/main" val="4154337047"/>
              </p:ext>
            </p:extLst>
          </p:nvPr>
        </p:nvGraphicFramePr>
        <p:xfrm>
          <a:off x="1461649" y="1862307"/>
          <a:ext cx="9268701" cy="3901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291078692"/>
                    </a:ext>
                  </a:extLst>
                </a:gridCol>
                <a:gridCol w="6525501">
                  <a:extLst>
                    <a:ext uri="{9D8B030D-6E8A-4147-A177-3AD203B41FA5}">
                      <a16:colId xmlns:a16="http://schemas.microsoft.com/office/drawing/2014/main" val="1880492386"/>
                    </a:ext>
                  </a:extLst>
                </a:gridCol>
              </a:tblGrid>
              <a:tr h="443505">
                <a:tc>
                  <a:txBody>
                    <a:bodyPr/>
                    <a:lstStyle/>
                    <a:p>
                      <a:pPr algn="ctr"/>
                      <a:r>
                        <a:rPr lang="en-US" sz="2000" b="1" noProof="0">
                          <a:latin typeface="Poppins" panose="020B0604020202020204" pitchFamily="34" charset="0"/>
                          <a:cs typeface="Poppins" panose="020B0604020202020204" pitchFamily="34" charset="0"/>
                        </a:rPr>
                        <a:t>Government</a:t>
                      </a:r>
                    </a:p>
                  </a:txBody>
                  <a:tcPr marL="182880" marR="182880" marT="182880" marB="182880" anchor="ctr">
                    <a:solidFill>
                      <a:srgbClr val="0D5257"/>
                    </a:solidFill>
                  </a:tcPr>
                </a:tc>
                <a:tc>
                  <a:txBody>
                    <a:bodyPr/>
                    <a:lstStyle/>
                    <a:p>
                      <a:pPr algn="ctr"/>
                      <a:r>
                        <a:rPr lang="en-US" sz="2000" b="1" noProof="0" dirty="0">
                          <a:latin typeface="Poppins" panose="020B0604020202020204" pitchFamily="34" charset="0"/>
                          <a:cs typeface="Poppins" panose="020B0604020202020204" pitchFamily="34" charset="0"/>
                        </a:rPr>
                        <a:t>How Taxes are Used</a:t>
                      </a:r>
                    </a:p>
                  </a:txBody>
                  <a:tcPr marL="182880" marR="182880" marT="182880" marB="182880" anchor="ctr">
                    <a:solidFill>
                      <a:srgbClr val="0D5257"/>
                    </a:solidFill>
                  </a:tcPr>
                </a:tc>
                <a:extLst>
                  <a:ext uri="{0D108BD9-81ED-4DB2-BD59-A6C34878D82A}">
                    <a16:rowId xmlns:a16="http://schemas.microsoft.com/office/drawing/2014/main" val="785319171"/>
                  </a:ext>
                </a:extLst>
              </a:tr>
              <a:tr h="0">
                <a:tc>
                  <a:txBody>
                    <a:bodyPr/>
                    <a:lstStyle/>
                    <a:p>
                      <a:pPr marL="0" algn="l" defTabSz="914400" rtl="0" eaLnBrk="1" latinLnBrk="0" hangingPunct="1"/>
                      <a:r>
                        <a:rPr lang="en-US" sz="2000" b="1" kern="1200" noProof="0">
                          <a:solidFill>
                            <a:schemeClr val="dk1"/>
                          </a:solidFill>
                          <a:latin typeface="Poppins" panose="020B0604020202020204" pitchFamily="34" charset="0"/>
                          <a:ea typeface="+mn-ea"/>
                          <a:cs typeface="Poppins" panose="020B0604020202020204" pitchFamily="34" charset="0"/>
                        </a:rPr>
                        <a:t>Federal</a:t>
                      </a:r>
                    </a:p>
                  </a:txBody>
                  <a:tcPr marL="182880" marR="182880" marT="182880" marB="182880" anchor="ctr">
                    <a:solidFill>
                      <a:schemeClr val="bg2"/>
                    </a:solidFill>
                  </a:tcPr>
                </a:tc>
                <a:tc>
                  <a:txBody>
                    <a:bodyPr/>
                    <a:lstStyle/>
                    <a:p>
                      <a:pPr marL="0" indent="0" algn="l">
                        <a:buFont typeface="Poppins" panose="020B0604020202020204" pitchFamily="34" charset="0"/>
                        <a:buNone/>
                      </a:pPr>
                      <a:r>
                        <a:rPr lang="en-US" sz="2000" b="0" i="0" kern="1200">
                          <a:solidFill>
                            <a:schemeClr val="dk1"/>
                          </a:solidFill>
                          <a:latin typeface="Poppins" panose="020B0604020202020204" pitchFamily="34" charset="0"/>
                          <a:ea typeface="+mn-ea"/>
                          <a:cs typeface="Poppins" panose="020B0604020202020204" pitchFamily="34" charset="0"/>
                        </a:rPr>
                        <a:t>Pay for services that support the entire country, like national defense, Social Security, highways and large government programs</a:t>
                      </a:r>
                      <a:endParaRPr lang="en-US" sz="2000" b="0" i="0" kern="1200" noProof="0">
                        <a:solidFill>
                          <a:schemeClr val="dk1"/>
                        </a:solidFill>
                        <a:latin typeface="Poppins" panose="020B0604020202020204" pitchFamily="34" charset="0"/>
                        <a:ea typeface="+mn-ea"/>
                        <a:cs typeface="Poppins" panose="020B0604020202020204" pitchFamily="34" charset="0"/>
                      </a:endParaRPr>
                    </a:p>
                  </a:txBody>
                  <a:tcPr marL="182880" marR="182880" marT="182880" marB="182880">
                    <a:solidFill>
                      <a:schemeClr val="bg2"/>
                    </a:solidFill>
                  </a:tcPr>
                </a:tc>
                <a:extLst>
                  <a:ext uri="{0D108BD9-81ED-4DB2-BD59-A6C34878D82A}">
                    <a16:rowId xmlns:a16="http://schemas.microsoft.com/office/drawing/2014/main" val="3130768839"/>
                  </a:ext>
                </a:extLst>
              </a:tr>
              <a:tr h="0">
                <a:tc>
                  <a:txBody>
                    <a:bodyPr/>
                    <a:lstStyle/>
                    <a:p>
                      <a:pPr algn="l"/>
                      <a:r>
                        <a:rPr lang="en-US" sz="2000" b="1" kern="1200" noProof="0">
                          <a:solidFill>
                            <a:schemeClr val="dk1"/>
                          </a:solidFill>
                          <a:latin typeface="Poppins" panose="020B0604020202020204" pitchFamily="34" charset="0"/>
                          <a:ea typeface="+mn-ea"/>
                          <a:cs typeface="Poppins" panose="020B0604020202020204" pitchFamily="34" charset="0"/>
                        </a:rPr>
                        <a:t>State</a:t>
                      </a:r>
                    </a:p>
                  </a:txBody>
                  <a:tcPr marL="182880" marR="182880" marT="182880" marB="182880" anchor="ctr">
                    <a:solidFill>
                      <a:schemeClr val="bg2"/>
                    </a:solidFill>
                  </a:tcPr>
                </a:tc>
                <a:tc>
                  <a:txBody>
                    <a:bodyPr/>
                    <a:lstStyle/>
                    <a:p>
                      <a:pPr marL="0" indent="0" algn="l">
                        <a:buFont typeface="Poppins" panose="020B0604020202020204" pitchFamily="34" charset="0"/>
                        <a:buNone/>
                      </a:pPr>
                      <a:r>
                        <a:rPr lang="en-US" sz="2000" b="0" i="0" kern="1200" noProof="0">
                          <a:solidFill>
                            <a:schemeClr val="dk1"/>
                          </a:solidFill>
                          <a:latin typeface="Poppins" panose="020B0604020202020204" pitchFamily="34" charset="0"/>
                          <a:ea typeface="+mn-ea"/>
                          <a:cs typeface="Poppins" panose="020B0604020202020204" pitchFamily="34" charset="0"/>
                        </a:rPr>
                        <a:t>Pay for services within a state, such as public schools, state roads and health programs</a:t>
                      </a:r>
                    </a:p>
                  </a:txBody>
                  <a:tcPr marL="182880" marR="182880" marT="182880" marB="182880">
                    <a:solidFill>
                      <a:schemeClr val="bg2"/>
                    </a:solidFill>
                  </a:tcPr>
                </a:tc>
                <a:extLst>
                  <a:ext uri="{0D108BD9-81ED-4DB2-BD59-A6C34878D82A}">
                    <a16:rowId xmlns:a16="http://schemas.microsoft.com/office/drawing/2014/main" val="3568705525"/>
                  </a:ext>
                </a:extLst>
              </a:tr>
              <a:tr h="0">
                <a:tc>
                  <a:txBody>
                    <a:bodyPr/>
                    <a:lstStyle/>
                    <a:p>
                      <a:pPr algn="l"/>
                      <a:r>
                        <a:rPr lang="en-US" sz="2000" b="1" noProof="0">
                          <a:latin typeface="Poppins" panose="020B0604020202020204" pitchFamily="34" charset="0"/>
                          <a:cs typeface="Poppins" panose="020B0604020202020204" pitchFamily="34" charset="0"/>
                        </a:rPr>
                        <a:t>Local (city, county)</a:t>
                      </a:r>
                    </a:p>
                  </a:txBody>
                  <a:tcPr marL="182880" marR="182880" marT="182880" marB="182880" anchor="ctr">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Poppins" panose="020B0604020202020204" pitchFamily="34" charset="0"/>
                        <a:buNone/>
                        <a:tabLst/>
                        <a:defRPr/>
                      </a:pPr>
                      <a:r>
                        <a:rPr lang="en-US" sz="2000" b="0" i="0" kern="1200" dirty="0">
                          <a:solidFill>
                            <a:schemeClr val="dk1"/>
                          </a:solidFill>
                          <a:latin typeface="Poppins" panose="020B0604020202020204" pitchFamily="34" charset="0"/>
                          <a:ea typeface="+mn-ea"/>
                          <a:cs typeface="Poppins" panose="020B0604020202020204" pitchFamily="34" charset="0"/>
                        </a:rPr>
                        <a:t>Pay for everyday services in your community, like parks and police and fire departments</a:t>
                      </a:r>
                    </a:p>
                  </a:txBody>
                  <a:tcPr marL="182880" marR="182880" marT="182880" marB="182880">
                    <a:solidFill>
                      <a:schemeClr val="bg2"/>
                    </a:solidFill>
                  </a:tcPr>
                </a:tc>
                <a:extLst>
                  <a:ext uri="{0D108BD9-81ED-4DB2-BD59-A6C34878D82A}">
                    <a16:rowId xmlns:a16="http://schemas.microsoft.com/office/drawing/2014/main" val="165558858"/>
                  </a:ext>
                </a:extLst>
              </a:tr>
            </a:tbl>
          </a:graphicData>
        </a:graphic>
      </p:graphicFrame>
    </p:spTree>
    <p:extLst>
      <p:ext uri="{BB962C8B-B14F-4D97-AF65-F5344CB8AC3E}">
        <p14:creationId xmlns:p14="http://schemas.microsoft.com/office/powerpoint/2010/main" val="3684198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154B7-1CB8-415C-ACAD-D869734F3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B8A51-BCA3-F52D-7074-B5F926811101}"/>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079BCC89-55B6-9D37-A795-17EB3789398E}"/>
              </a:ext>
            </a:extLst>
          </p:cNvPr>
          <p:cNvSpPr>
            <a:spLocks noGrp="1"/>
          </p:cNvSpPr>
          <p:nvPr>
            <p:ph idx="1"/>
          </p:nvPr>
        </p:nvSpPr>
        <p:spPr>
          <a:xfrm>
            <a:off x="838504" y="1783080"/>
            <a:ext cx="10515600" cy="457200"/>
          </a:xfrm>
        </p:spPr>
        <p:txBody>
          <a:bodyPr>
            <a:normAutofit/>
          </a:bodyPr>
          <a:lstStyle/>
          <a:p>
            <a:pPr marL="0" indent="0">
              <a:buNone/>
            </a:pPr>
            <a:r>
              <a:rPr lang="en-US" dirty="0"/>
              <a:t>I can:</a:t>
            </a:r>
          </a:p>
        </p:txBody>
      </p:sp>
      <p:sp>
        <p:nvSpPr>
          <p:cNvPr id="4" name="Footer Placeholder 3">
            <a:extLst>
              <a:ext uri="{FF2B5EF4-FFF2-40B4-BE49-F238E27FC236}">
                <a16:creationId xmlns:a16="http://schemas.microsoft.com/office/drawing/2014/main" id="{88ADCE6B-A860-45D5-91DE-53CB50CFD9B9}"/>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C606ABE0-976F-4B44-A8E7-0777BEA57DD1}"/>
              </a:ext>
            </a:extLst>
          </p:cNvPr>
          <p:cNvSpPr>
            <a:spLocks noGrp="1"/>
          </p:cNvSpPr>
          <p:nvPr>
            <p:ph type="sldNum" sz="quarter" idx="11"/>
          </p:nvPr>
        </p:nvSpPr>
        <p:spPr/>
        <p:txBody>
          <a:bodyPr/>
          <a:lstStyle/>
          <a:p>
            <a:fld id="{1B6BCD38-10FB-4154-A4CD-08746A6DCB55}" type="slidenum">
              <a:rPr lang="en-US" smtClean="0"/>
              <a:pPr/>
              <a:t>4</a:t>
            </a:fld>
            <a:endParaRPr lang="en-US"/>
          </a:p>
        </p:txBody>
      </p:sp>
      <p:pic>
        <p:nvPicPr>
          <p:cNvPr id="9" name="Graphic 8">
            <a:extLst>
              <a:ext uri="{FF2B5EF4-FFF2-40B4-BE49-F238E27FC236}">
                <a16:creationId xmlns:a16="http://schemas.microsoft.com/office/drawing/2014/main" id="{9BB09851-0C4E-75FB-636A-6A617A1A96E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5304" y="2194560"/>
            <a:ext cx="1371600" cy="1371600"/>
          </a:xfrm>
          <a:prstGeom prst="rect">
            <a:avLst/>
          </a:prstGeom>
        </p:spPr>
      </p:pic>
      <p:pic>
        <p:nvPicPr>
          <p:cNvPr id="11" name="Graphic 10">
            <a:extLst>
              <a:ext uri="{FF2B5EF4-FFF2-40B4-BE49-F238E27FC236}">
                <a16:creationId xmlns:a16="http://schemas.microsoft.com/office/drawing/2014/main" id="{8D8D8F5F-870E-A354-1E26-B25FE158EC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10504" y="2194560"/>
            <a:ext cx="1371600" cy="1371600"/>
          </a:xfrm>
          <a:prstGeom prst="rect">
            <a:avLst/>
          </a:prstGeom>
        </p:spPr>
      </p:pic>
      <p:pic>
        <p:nvPicPr>
          <p:cNvPr id="13" name="Graphic 12">
            <a:extLst>
              <a:ext uri="{FF2B5EF4-FFF2-40B4-BE49-F238E27FC236}">
                <a16:creationId xmlns:a16="http://schemas.microsoft.com/office/drawing/2014/main" id="{B7170A67-C169-5E5C-4889-911743DD94C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15704" y="2194560"/>
            <a:ext cx="1371600" cy="1371600"/>
          </a:xfrm>
          <a:prstGeom prst="rect">
            <a:avLst/>
          </a:prstGeom>
        </p:spPr>
      </p:pic>
      <p:sp>
        <p:nvSpPr>
          <p:cNvPr id="20" name="Learning target column 1">
            <a:extLst>
              <a:ext uri="{FF2B5EF4-FFF2-40B4-BE49-F238E27FC236}">
                <a16:creationId xmlns:a16="http://schemas.microsoft.com/office/drawing/2014/main" id="{079BCC89-55B6-9D37-A795-17EB3789398E}"/>
              </a:ext>
            </a:extLst>
          </p:cNvPr>
          <p:cNvSpPr>
            <a:spLocks noGrp="1"/>
          </p:cNvSpPr>
          <p:nvPr>
            <p:ph idx="1"/>
          </p:nvPr>
        </p:nvSpPr>
        <p:spPr>
          <a:xfrm>
            <a:off x="838504" y="3703320"/>
            <a:ext cx="3505200" cy="2423160"/>
          </a:xfrm>
        </p:spPr>
        <p:txBody>
          <a:bodyPr wrap="square" lIns="164592" rIns="164592" anchor="t">
            <a:normAutofit/>
          </a:bodyPr>
          <a:lstStyle/>
          <a:p>
            <a:pPr marL="0" indent="0" algn="ctr">
              <a:spcBef>
                <a:spcPts val="0"/>
              </a:spcBef>
              <a:spcAft>
                <a:spcPts val="0"/>
              </a:spcAft>
              <a:buNone/>
            </a:pPr>
            <a:r>
              <a:rPr lang="en-US"/>
              <a:t>Explain the basic tax filing process, from earning income to filing a tax return using forms like a W-2, 1040, and 1099</a:t>
            </a:r>
          </a:p>
        </p:txBody>
      </p:sp>
      <p:sp>
        <p:nvSpPr>
          <p:cNvPr id="21" name="Learning target column 2">
            <a:extLst>
              <a:ext uri="{FF2B5EF4-FFF2-40B4-BE49-F238E27FC236}">
                <a16:creationId xmlns:a16="http://schemas.microsoft.com/office/drawing/2014/main" id="{079BCC89-55B6-9D37-A795-17EB3789398E}"/>
              </a:ext>
            </a:extLst>
          </p:cNvPr>
          <p:cNvSpPr>
            <a:spLocks noGrp="1"/>
          </p:cNvSpPr>
          <p:nvPr>
            <p:ph idx="1"/>
          </p:nvPr>
        </p:nvSpPr>
        <p:spPr>
          <a:xfrm>
            <a:off x="4343704" y="3703320"/>
            <a:ext cx="3505200" cy="2423160"/>
          </a:xfrm>
        </p:spPr>
        <p:txBody>
          <a:bodyPr wrap="square" lIns="164592" rIns="164592" anchor="t">
            <a:normAutofit/>
          </a:bodyPr>
          <a:lstStyle/>
          <a:p>
            <a:pPr marL="0" indent="0" algn="ctr">
              <a:spcBef>
                <a:spcPts val="0"/>
              </a:spcBef>
              <a:spcAft>
                <a:spcPts val="0"/>
              </a:spcAft>
              <a:buNone/>
            </a:pPr>
            <a:r>
              <a:rPr lang="en-US"/>
              <a:t>Describe how taxes affect my take-home pay and how different types of income can be taxed differently</a:t>
            </a:r>
          </a:p>
        </p:txBody>
      </p:sp>
      <p:sp>
        <p:nvSpPr>
          <p:cNvPr id="22" name="Learning target column 3">
            <a:extLst>
              <a:ext uri="{FF2B5EF4-FFF2-40B4-BE49-F238E27FC236}">
                <a16:creationId xmlns:a16="http://schemas.microsoft.com/office/drawing/2014/main" id="{079BCC89-55B6-9D37-A795-17EB3789398E}"/>
              </a:ext>
            </a:extLst>
          </p:cNvPr>
          <p:cNvSpPr>
            <a:spLocks noGrp="1"/>
          </p:cNvSpPr>
          <p:nvPr>
            <p:ph idx="1"/>
          </p:nvPr>
        </p:nvSpPr>
        <p:spPr>
          <a:xfrm>
            <a:off x="7848904" y="3703320"/>
            <a:ext cx="3505200" cy="2423160"/>
          </a:xfrm>
        </p:spPr>
        <p:txBody>
          <a:bodyPr wrap="square" lIns="164592" rIns="164592" anchor="t">
            <a:normAutofit/>
          </a:bodyPr>
          <a:lstStyle/>
          <a:p>
            <a:pPr marL="0" indent="0" algn="ctr">
              <a:spcBef>
                <a:spcPts val="0"/>
              </a:spcBef>
              <a:spcAft>
                <a:spcPts val="0"/>
              </a:spcAft>
              <a:buNone/>
            </a:pPr>
            <a:r>
              <a:rPr lang="en-US"/>
              <a:t>Explain why governments collect taxes and identify public services that are paid for with tax dollars</a:t>
            </a:r>
          </a:p>
        </p:txBody>
      </p:sp>
    </p:spTree>
    <p:extLst>
      <p:ext uri="{BB962C8B-B14F-4D97-AF65-F5344CB8AC3E}">
        <p14:creationId xmlns:p14="http://schemas.microsoft.com/office/powerpoint/2010/main" val="882989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87BFF27-8C4B-990F-E68C-7931A6689998}"/>
              </a:ext>
            </a:extLst>
          </p:cNvPr>
          <p:cNvPicPr>
            <a:picLocks noChangeAspect="1"/>
          </p:cNvPicPr>
          <p:nvPr/>
        </p:nvPicPr>
        <p:blipFill>
          <a:blip r:embed="rId3">
            <a:extLst>
              <a:ext uri="{28A0092B-C50C-407E-A947-70E740481C1C}">
                <a14:useLocalDpi xmlns:a14="http://schemas.microsoft.com/office/drawing/2010/main" val="0"/>
              </a:ext>
            </a:extLst>
          </a:blip>
          <a:srcRect r="1592" b="16968"/>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6788BD9F-46E4-78A9-4298-743497515230}"/>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163084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4983E-CFE7-0E2B-E261-D89658245F49}"/>
            </a:ext>
          </a:extLst>
        </p:cNvPr>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D34882F5-6FB3-3681-ADAF-246C859CD458}"/>
              </a:ext>
            </a:extLst>
          </p:cNvPr>
          <p:cNvCxnSpPr/>
          <p:nvPr/>
        </p:nvCxnSpPr>
        <p:spPr>
          <a:xfrm>
            <a:off x="6095999" y="4091411"/>
            <a:ext cx="0" cy="457200"/>
          </a:xfrm>
          <a:prstGeom prst="line">
            <a:avLst/>
          </a:prstGeom>
          <a:ln w="28575"/>
        </p:spPr>
        <p:style>
          <a:lnRef idx="2">
            <a:schemeClr val="accent1"/>
          </a:lnRef>
          <a:fillRef idx="0">
            <a:schemeClr val="accent1"/>
          </a:fillRef>
          <a:effectRef idx="1">
            <a:schemeClr val="accent1"/>
          </a:effectRef>
          <a:fontRef idx="minor">
            <a:schemeClr val="tx1"/>
          </a:fontRef>
        </p:style>
      </p:cxnSp>
      <p:sp>
        <p:nvSpPr>
          <p:cNvPr id="2" name="Title 1">
            <a:extLst>
              <a:ext uri="{FF2B5EF4-FFF2-40B4-BE49-F238E27FC236}">
                <a16:creationId xmlns:a16="http://schemas.microsoft.com/office/drawing/2014/main" id="{FF0E53C5-C220-CBC3-9874-A0C04C29F626}"/>
              </a:ext>
            </a:extLst>
          </p:cNvPr>
          <p:cNvSpPr>
            <a:spLocks noGrp="1"/>
          </p:cNvSpPr>
          <p:nvPr>
            <p:ph type="title"/>
          </p:nvPr>
        </p:nvSpPr>
        <p:spPr/>
        <p:txBody>
          <a:bodyPr/>
          <a:lstStyle/>
          <a:p>
            <a:r>
              <a:rPr lang="en-US"/>
              <a:t>Tax process</a:t>
            </a:r>
          </a:p>
        </p:txBody>
      </p:sp>
      <p:sp>
        <p:nvSpPr>
          <p:cNvPr id="4" name="Footer Placeholder 3">
            <a:extLst>
              <a:ext uri="{FF2B5EF4-FFF2-40B4-BE49-F238E27FC236}">
                <a16:creationId xmlns:a16="http://schemas.microsoft.com/office/drawing/2014/main" id="{5B418D3E-7671-5362-038E-D27C8D2B81E2}"/>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2A64AE7B-06B6-267A-4652-C1B3F4EF530A}"/>
              </a:ext>
            </a:extLst>
          </p:cNvPr>
          <p:cNvSpPr>
            <a:spLocks noGrp="1"/>
          </p:cNvSpPr>
          <p:nvPr>
            <p:ph type="sldNum" sz="quarter" idx="11"/>
          </p:nvPr>
        </p:nvSpPr>
        <p:spPr/>
        <p:txBody>
          <a:bodyPr/>
          <a:lstStyle/>
          <a:p>
            <a:fld id="{1B6BCD38-10FB-4154-A4CD-08746A6DCB55}" type="slidenum">
              <a:rPr lang="en-US" smtClean="0"/>
              <a:pPr/>
              <a:t>6</a:t>
            </a:fld>
            <a:endParaRPr lang="en-US"/>
          </a:p>
        </p:txBody>
      </p:sp>
      <p:sp>
        <p:nvSpPr>
          <p:cNvPr id="7" name="Rectangle: Rounded Corners 6">
            <a:extLst>
              <a:ext uri="{FF2B5EF4-FFF2-40B4-BE49-F238E27FC236}">
                <a16:creationId xmlns:a16="http://schemas.microsoft.com/office/drawing/2014/main" id="{E13AF64F-A957-99AD-6E01-5C3AD639B2B0}"/>
              </a:ext>
            </a:extLst>
          </p:cNvPr>
          <p:cNvSpPr/>
          <p:nvPr/>
        </p:nvSpPr>
        <p:spPr>
          <a:xfrm>
            <a:off x="843334" y="2743200"/>
            <a:ext cx="1591716" cy="1371600"/>
          </a:xfrm>
          <a:prstGeom prst="round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483" tIns="105483" rIns="105483" bIns="105483" numCol="1" spcCol="1270" anchor="ctr" anchorCtr="0">
            <a:noAutofit/>
          </a:bodyPr>
          <a:lstStyle/>
          <a:p>
            <a:pPr marL="0" lvl="0" indent="0" algn="ctr" defTabSz="889000">
              <a:lnSpc>
                <a:spcPct val="90000"/>
              </a:lnSpc>
              <a:spcBef>
                <a:spcPct val="0"/>
              </a:spcBef>
              <a:spcAft>
                <a:spcPct val="35000"/>
              </a:spcAft>
              <a:buNone/>
            </a:pPr>
            <a:r>
              <a:rPr lang="en-US" sz="2000" b="1" kern="1200">
                <a:latin typeface="Poppins" panose="020B0604020202020204" pitchFamily="34" charset="0"/>
                <a:cs typeface="Poppins" panose="020B0604020202020204" pitchFamily="34" charset="0"/>
              </a:rPr>
              <a:t>Earn money</a:t>
            </a:r>
            <a:endParaRPr lang="en-US" sz="2000" kern="1200">
              <a:latin typeface="Poppins" panose="020B0604020202020204" pitchFamily="34" charset="0"/>
              <a:cs typeface="Poppins" panose="020B0604020202020204" pitchFamily="34" charset="0"/>
            </a:endParaRPr>
          </a:p>
        </p:txBody>
      </p:sp>
      <p:sp>
        <p:nvSpPr>
          <p:cNvPr id="8" name="Freeform: Shape 7">
            <a:extLst>
              <a:ext uri="{FF2B5EF4-FFF2-40B4-BE49-F238E27FC236}">
                <a16:creationId xmlns:a16="http://schemas.microsoft.com/office/drawing/2014/main" id="{43562326-0330-8913-D714-138DB5F05B7B}"/>
              </a:ext>
            </a:extLst>
          </p:cNvPr>
          <p:cNvSpPr/>
          <p:nvPr/>
        </p:nvSpPr>
        <p:spPr>
          <a:xfrm>
            <a:off x="2594223" y="3231626"/>
            <a:ext cx="337443" cy="394745"/>
          </a:xfrm>
          <a:custGeom>
            <a:avLst/>
            <a:gdLst>
              <a:gd name="csX0" fmla="*/ 0 w 337443"/>
              <a:gd name="csY0" fmla="*/ 78949 h 394745"/>
              <a:gd name="csX1" fmla="*/ 168722 w 337443"/>
              <a:gd name="csY1" fmla="*/ 78949 h 394745"/>
              <a:gd name="csX2" fmla="*/ 168722 w 337443"/>
              <a:gd name="csY2" fmla="*/ 0 h 394745"/>
              <a:gd name="csX3" fmla="*/ 337443 w 337443"/>
              <a:gd name="csY3" fmla="*/ 197373 h 394745"/>
              <a:gd name="csX4" fmla="*/ 168722 w 337443"/>
              <a:gd name="csY4" fmla="*/ 394745 h 394745"/>
              <a:gd name="csX5" fmla="*/ 168722 w 337443"/>
              <a:gd name="csY5" fmla="*/ 315796 h 394745"/>
              <a:gd name="csX6" fmla="*/ 0 w 337443"/>
              <a:gd name="csY6" fmla="*/ 315796 h 394745"/>
              <a:gd name="csX7" fmla="*/ 0 w 337443"/>
              <a:gd name="csY7" fmla="*/ 78949 h 394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7443" h="394745">
                <a:moveTo>
                  <a:pt x="0" y="78949"/>
                </a:moveTo>
                <a:lnTo>
                  <a:pt x="168722" y="78949"/>
                </a:lnTo>
                <a:lnTo>
                  <a:pt x="168722" y="0"/>
                </a:lnTo>
                <a:lnTo>
                  <a:pt x="337443" y="197373"/>
                </a:lnTo>
                <a:lnTo>
                  <a:pt x="168722" y="394745"/>
                </a:lnTo>
                <a:lnTo>
                  <a:pt x="168722" y="315796"/>
                </a:lnTo>
                <a:lnTo>
                  <a:pt x="0" y="315796"/>
                </a:lnTo>
                <a:lnTo>
                  <a:pt x="0" y="78949"/>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8949" rIns="101233" bIns="78949" numCol="1" spcCol="1270" anchor="ctr" anchorCtr="0">
            <a:noAutofit/>
          </a:bodyPr>
          <a:lstStyle/>
          <a:p>
            <a:pPr marL="0" lvl="0" indent="0" algn="ctr" defTabSz="889000">
              <a:lnSpc>
                <a:spcPct val="90000"/>
              </a:lnSpc>
              <a:spcBef>
                <a:spcPct val="0"/>
              </a:spcBef>
              <a:spcAft>
                <a:spcPct val="35000"/>
              </a:spcAft>
              <a:buNone/>
            </a:pPr>
            <a:endParaRPr lang="en-US" sz="2000" kern="1200">
              <a:latin typeface="Poppins" panose="020B0604020202020204" pitchFamily="34" charset="0"/>
              <a:cs typeface="Poppins" panose="020B0604020202020204" pitchFamily="34" charset="0"/>
            </a:endParaRPr>
          </a:p>
        </p:txBody>
      </p:sp>
      <p:sp>
        <p:nvSpPr>
          <p:cNvPr id="10" name="Rectangle: Rounded Corners 9">
            <a:extLst>
              <a:ext uri="{FF2B5EF4-FFF2-40B4-BE49-F238E27FC236}">
                <a16:creationId xmlns:a16="http://schemas.microsoft.com/office/drawing/2014/main" id="{4528DEF3-4660-EFF8-1179-8BBEEA585104}"/>
              </a:ext>
            </a:extLst>
          </p:cNvPr>
          <p:cNvSpPr/>
          <p:nvPr/>
        </p:nvSpPr>
        <p:spPr>
          <a:xfrm>
            <a:off x="3071738" y="2743200"/>
            <a:ext cx="1591716" cy="1371600"/>
          </a:xfrm>
          <a:prstGeom prst="round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483" tIns="105483" rIns="105483" bIns="105483" numCol="1" spcCol="1270" anchor="ctr" anchorCtr="0">
            <a:noAutofit/>
          </a:bodyPr>
          <a:lstStyle/>
          <a:p>
            <a:pPr marL="0" lvl="0" indent="0" algn="ctr" defTabSz="889000">
              <a:lnSpc>
                <a:spcPct val="90000"/>
              </a:lnSpc>
              <a:spcBef>
                <a:spcPct val="0"/>
              </a:spcBef>
              <a:spcAft>
                <a:spcPct val="35000"/>
              </a:spcAft>
              <a:buNone/>
            </a:pPr>
            <a:r>
              <a:rPr lang="en-US" sz="2000" b="1" kern="1200">
                <a:latin typeface="Poppins" panose="020B0604020202020204" pitchFamily="34" charset="0"/>
                <a:cs typeface="Poppins" panose="020B0604020202020204" pitchFamily="34" charset="0"/>
                <a:sym typeface="Wingdings" panose="05000000000000000000" pitchFamily="2" charset="2"/>
              </a:rPr>
              <a:t>Taxes withheld</a:t>
            </a:r>
            <a:endParaRPr lang="en-US" sz="2000" kern="1200">
              <a:latin typeface="Poppins" panose="020B0604020202020204" pitchFamily="34" charset="0"/>
              <a:cs typeface="Poppins" panose="020B0604020202020204" pitchFamily="34" charset="0"/>
            </a:endParaRPr>
          </a:p>
        </p:txBody>
      </p:sp>
      <p:sp>
        <p:nvSpPr>
          <p:cNvPr id="11" name="Freeform: Shape 10">
            <a:extLst>
              <a:ext uri="{FF2B5EF4-FFF2-40B4-BE49-F238E27FC236}">
                <a16:creationId xmlns:a16="http://schemas.microsoft.com/office/drawing/2014/main" id="{8F960096-1A27-64F8-EBCC-2383377246B0}"/>
              </a:ext>
            </a:extLst>
          </p:cNvPr>
          <p:cNvSpPr/>
          <p:nvPr/>
        </p:nvSpPr>
        <p:spPr>
          <a:xfrm>
            <a:off x="4822626" y="3231626"/>
            <a:ext cx="337443" cy="394745"/>
          </a:xfrm>
          <a:custGeom>
            <a:avLst/>
            <a:gdLst>
              <a:gd name="csX0" fmla="*/ 0 w 337443"/>
              <a:gd name="csY0" fmla="*/ 78949 h 394745"/>
              <a:gd name="csX1" fmla="*/ 168722 w 337443"/>
              <a:gd name="csY1" fmla="*/ 78949 h 394745"/>
              <a:gd name="csX2" fmla="*/ 168722 w 337443"/>
              <a:gd name="csY2" fmla="*/ 0 h 394745"/>
              <a:gd name="csX3" fmla="*/ 337443 w 337443"/>
              <a:gd name="csY3" fmla="*/ 197373 h 394745"/>
              <a:gd name="csX4" fmla="*/ 168722 w 337443"/>
              <a:gd name="csY4" fmla="*/ 394745 h 394745"/>
              <a:gd name="csX5" fmla="*/ 168722 w 337443"/>
              <a:gd name="csY5" fmla="*/ 315796 h 394745"/>
              <a:gd name="csX6" fmla="*/ 0 w 337443"/>
              <a:gd name="csY6" fmla="*/ 315796 h 394745"/>
              <a:gd name="csX7" fmla="*/ 0 w 337443"/>
              <a:gd name="csY7" fmla="*/ 78949 h 394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7443" h="394745">
                <a:moveTo>
                  <a:pt x="0" y="78949"/>
                </a:moveTo>
                <a:lnTo>
                  <a:pt x="168722" y="78949"/>
                </a:lnTo>
                <a:lnTo>
                  <a:pt x="168722" y="0"/>
                </a:lnTo>
                <a:lnTo>
                  <a:pt x="337443" y="197373"/>
                </a:lnTo>
                <a:lnTo>
                  <a:pt x="168722" y="394745"/>
                </a:lnTo>
                <a:lnTo>
                  <a:pt x="168722" y="315796"/>
                </a:lnTo>
                <a:lnTo>
                  <a:pt x="0" y="315796"/>
                </a:lnTo>
                <a:lnTo>
                  <a:pt x="0" y="78949"/>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8949" rIns="101233" bIns="78949" numCol="1" spcCol="1270" anchor="ctr" anchorCtr="0">
            <a:noAutofit/>
          </a:bodyPr>
          <a:lstStyle/>
          <a:p>
            <a:pPr marL="0" lvl="0" indent="0" algn="ctr" defTabSz="889000">
              <a:lnSpc>
                <a:spcPct val="90000"/>
              </a:lnSpc>
              <a:spcBef>
                <a:spcPct val="0"/>
              </a:spcBef>
              <a:spcAft>
                <a:spcPct val="35000"/>
              </a:spcAft>
              <a:buNone/>
            </a:pPr>
            <a:endParaRPr lang="en-US" sz="2000" kern="1200">
              <a:latin typeface="Poppins" panose="020B0604020202020204" pitchFamily="34" charset="0"/>
              <a:cs typeface="Poppins" panose="020B0604020202020204" pitchFamily="34" charset="0"/>
            </a:endParaRPr>
          </a:p>
        </p:txBody>
      </p:sp>
      <p:sp>
        <p:nvSpPr>
          <p:cNvPr id="12" name="Rectangle: Rounded Corners 11">
            <a:extLst>
              <a:ext uri="{FF2B5EF4-FFF2-40B4-BE49-F238E27FC236}">
                <a16:creationId xmlns:a16="http://schemas.microsoft.com/office/drawing/2014/main" id="{8041E931-252E-544F-A916-0B635A3C6FE4}"/>
              </a:ext>
            </a:extLst>
          </p:cNvPr>
          <p:cNvSpPr/>
          <p:nvPr/>
        </p:nvSpPr>
        <p:spPr>
          <a:xfrm>
            <a:off x="5300141" y="2743200"/>
            <a:ext cx="1591716" cy="1371600"/>
          </a:xfrm>
          <a:prstGeom prst="round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483" tIns="105483" rIns="105483" bIns="105483" numCol="1" spcCol="1270" anchor="ctr" anchorCtr="0">
            <a:noAutofit/>
          </a:bodyPr>
          <a:lstStyle/>
          <a:p>
            <a:pPr marL="0" lvl="0" indent="0" algn="ctr" defTabSz="889000">
              <a:lnSpc>
                <a:spcPct val="90000"/>
              </a:lnSpc>
              <a:spcBef>
                <a:spcPct val="0"/>
              </a:spcBef>
              <a:spcAft>
                <a:spcPct val="35000"/>
              </a:spcAft>
              <a:buNone/>
            </a:pPr>
            <a:r>
              <a:rPr lang="en-US" sz="1800" b="1" kern="1200">
                <a:latin typeface="Poppins" panose="020B0604020202020204" pitchFamily="34" charset="0"/>
                <a:cs typeface="Poppins" panose="020B0604020202020204" pitchFamily="34" charset="0"/>
                <a:sym typeface="Wingdings" panose="05000000000000000000" pitchFamily="2" charset="2"/>
              </a:rPr>
              <a:t>Receive tax forms </a:t>
            </a:r>
            <a:r>
              <a:rPr lang="en-US" sz="1800" kern="1200">
                <a:latin typeface="Poppins" panose="020B0604020202020204" pitchFamily="34" charset="0"/>
                <a:cs typeface="Poppins" panose="020B0604020202020204" pitchFamily="34" charset="0"/>
                <a:sym typeface="Wingdings" panose="05000000000000000000" pitchFamily="2" charset="2"/>
              </a:rPr>
              <a:t>(January)</a:t>
            </a:r>
            <a:endParaRPr lang="en-US" sz="2000" kern="1200">
              <a:latin typeface="Poppins" panose="020B0604020202020204" pitchFamily="34" charset="0"/>
              <a:cs typeface="Poppins" panose="020B0604020202020204" pitchFamily="34" charset="0"/>
            </a:endParaRPr>
          </a:p>
        </p:txBody>
      </p:sp>
      <p:sp>
        <p:nvSpPr>
          <p:cNvPr id="13" name="Freeform: Shape 12">
            <a:extLst>
              <a:ext uri="{FF2B5EF4-FFF2-40B4-BE49-F238E27FC236}">
                <a16:creationId xmlns:a16="http://schemas.microsoft.com/office/drawing/2014/main" id="{D7FCB6FB-7BF9-C722-67A2-53EA4029A917}"/>
              </a:ext>
            </a:extLst>
          </p:cNvPr>
          <p:cNvSpPr/>
          <p:nvPr/>
        </p:nvSpPr>
        <p:spPr>
          <a:xfrm>
            <a:off x="7051030" y="3231626"/>
            <a:ext cx="337443" cy="394745"/>
          </a:xfrm>
          <a:custGeom>
            <a:avLst/>
            <a:gdLst>
              <a:gd name="csX0" fmla="*/ 0 w 337443"/>
              <a:gd name="csY0" fmla="*/ 78949 h 394745"/>
              <a:gd name="csX1" fmla="*/ 168722 w 337443"/>
              <a:gd name="csY1" fmla="*/ 78949 h 394745"/>
              <a:gd name="csX2" fmla="*/ 168722 w 337443"/>
              <a:gd name="csY2" fmla="*/ 0 h 394745"/>
              <a:gd name="csX3" fmla="*/ 337443 w 337443"/>
              <a:gd name="csY3" fmla="*/ 197373 h 394745"/>
              <a:gd name="csX4" fmla="*/ 168722 w 337443"/>
              <a:gd name="csY4" fmla="*/ 394745 h 394745"/>
              <a:gd name="csX5" fmla="*/ 168722 w 337443"/>
              <a:gd name="csY5" fmla="*/ 315796 h 394745"/>
              <a:gd name="csX6" fmla="*/ 0 w 337443"/>
              <a:gd name="csY6" fmla="*/ 315796 h 394745"/>
              <a:gd name="csX7" fmla="*/ 0 w 337443"/>
              <a:gd name="csY7" fmla="*/ 78949 h 394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7443" h="394745">
                <a:moveTo>
                  <a:pt x="0" y="78949"/>
                </a:moveTo>
                <a:lnTo>
                  <a:pt x="168722" y="78949"/>
                </a:lnTo>
                <a:lnTo>
                  <a:pt x="168722" y="0"/>
                </a:lnTo>
                <a:lnTo>
                  <a:pt x="337443" y="197373"/>
                </a:lnTo>
                <a:lnTo>
                  <a:pt x="168722" y="394745"/>
                </a:lnTo>
                <a:lnTo>
                  <a:pt x="168722" y="315796"/>
                </a:lnTo>
                <a:lnTo>
                  <a:pt x="0" y="315796"/>
                </a:lnTo>
                <a:lnTo>
                  <a:pt x="0" y="78949"/>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8949" rIns="101233" bIns="78949" numCol="1" spcCol="1270" anchor="ctr" anchorCtr="0">
            <a:noAutofit/>
          </a:bodyPr>
          <a:lstStyle/>
          <a:p>
            <a:pPr marL="0" lvl="0" indent="0" algn="ctr" defTabSz="889000">
              <a:lnSpc>
                <a:spcPct val="90000"/>
              </a:lnSpc>
              <a:spcBef>
                <a:spcPct val="0"/>
              </a:spcBef>
              <a:spcAft>
                <a:spcPct val="35000"/>
              </a:spcAft>
              <a:buNone/>
            </a:pPr>
            <a:endParaRPr lang="en-US" sz="2000" kern="1200">
              <a:latin typeface="Poppins" panose="020B0604020202020204" pitchFamily="34" charset="0"/>
              <a:cs typeface="Poppins" panose="020B0604020202020204" pitchFamily="34" charset="0"/>
            </a:endParaRPr>
          </a:p>
        </p:txBody>
      </p:sp>
      <p:sp>
        <p:nvSpPr>
          <p:cNvPr id="14" name="Rectangle: Rounded Corners 13">
            <a:extLst>
              <a:ext uri="{FF2B5EF4-FFF2-40B4-BE49-F238E27FC236}">
                <a16:creationId xmlns:a16="http://schemas.microsoft.com/office/drawing/2014/main" id="{1FF1F725-F1BC-C4E8-0713-06183F8D1B29}"/>
              </a:ext>
            </a:extLst>
          </p:cNvPr>
          <p:cNvSpPr/>
          <p:nvPr/>
        </p:nvSpPr>
        <p:spPr>
          <a:xfrm>
            <a:off x="7528545" y="2743200"/>
            <a:ext cx="1591716" cy="1371600"/>
          </a:xfrm>
          <a:prstGeom prst="round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483" tIns="105483" rIns="105483" bIns="105483" numCol="1" spcCol="1270" anchor="ctr" anchorCtr="0">
            <a:noAutofit/>
          </a:bodyPr>
          <a:lstStyle/>
          <a:p>
            <a:pPr marL="0" lvl="0" indent="0" algn="ctr" defTabSz="889000">
              <a:lnSpc>
                <a:spcPct val="90000"/>
              </a:lnSpc>
              <a:spcBef>
                <a:spcPct val="0"/>
              </a:spcBef>
              <a:spcAft>
                <a:spcPct val="35000"/>
              </a:spcAft>
              <a:buNone/>
            </a:pPr>
            <a:r>
              <a:rPr lang="en-US" sz="2000" b="1" kern="1200">
                <a:latin typeface="Poppins" panose="020B0604020202020204" pitchFamily="34" charset="0"/>
                <a:cs typeface="Poppins" panose="020B0604020202020204" pitchFamily="34" charset="0"/>
                <a:sym typeface="Wingdings" panose="05000000000000000000" pitchFamily="2" charset="2"/>
              </a:rPr>
              <a:t>File tax return </a:t>
            </a:r>
            <a:r>
              <a:rPr lang="en-US" sz="2000" kern="1200">
                <a:latin typeface="Poppins" panose="020B0604020202020204" pitchFamily="34" charset="0"/>
                <a:cs typeface="Poppins" panose="020B0604020202020204" pitchFamily="34" charset="0"/>
                <a:sym typeface="Wingdings" panose="05000000000000000000" pitchFamily="2" charset="2"/>
              </a:rPr>
              <a:t>(April 15)</a:t>
            </a:r>
            <a:endParaRPr lang="en-US" sz="2000" kern="1200">
              <a:latin typeface="Poppins" panose="020B0604020202020204" pitchFamily="34" charset="0"/>
              <a:cs typeface="Poppins" panose="020B0604020202020204" pitchFamily="34" charset="0"/>
            </a:endParaRPr>
          </a:p>
        </p:txBody>
      </p:sp>
      <p:sp>
        <p:nvSpPr>
          <p:cNvPr id="15" name="Freeform: Shape 14">
            <a:extLst>
              <a:ext uri="{FF2B5EF4-FFF2-40B4-BE49-F238E27FC236}">
                <a16:creationId xmlns:a16="http://schemas.microsoft.com/office/drawing/2014/main" id="{8A342C87-0ACB-3365-8469-7E673C646ED0}"/>
              </a:ext>
            </a:extLst>
          </p:cNvPr>
          <p:cNvSpPr/>
          <p:nvPr/>
        </p:nvSpPr>
        <p:spPr>
          <a:xfrm>
            <a:off x="9279433" y="3231626"/>
            <a:ext cx="337443" cy="394745"/>
          </a:xfrm>
          <a:custGeom>
            <a:avLst/>
            <a:gdLst>
              <a:gd name="csX0" fmla="*/ 0 w 337443"/>
              <a:gd name="csY0" fmla="*/ 78949 h 394745"/>
              <a:gd name="csX1" fmla="*/ 168722 w 337443"/>
              <a:gd name="csY1" fmla="*/ 78949 h 394745"/>
              <a:gd name="csX2" fmla="*/ 168722 w 337443"/>
              <a:gd name="csY2" fmla="*/ 0 h 394745"/>
              <a:gd name="csX3" fmla="*/ 337443 w 337443"/>
              <a:gd name="csY3" fmla="*/ 197373 h 394745"/>
              <a:gd name="csX4" fmla="*/ 168722 w 337443"/>
              <a:gd name="csY4" fmla="*/ 394745 h 394745"/>
              <a:gd name="csX5" fmla="*/ 168722 w 337443"/>
              <a:gd name="csY5" fmla="*/ 315796 h 394745"/>
              <a:gd name="csX6" fmla="*/ 0 w 337443"/>
              <a:gd name="csY6" fmla="*/ 315796 h 394745"/>
              <a:gd name="csX7" fmla="*/ 0 w 337443"/>
              <a:gd name="csY7" fmla="*/ 78949 h 3947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37443" h="394745">
                <a:moveTo>
                  <a:pt x="0" y="78949"/>
                </a:moveTo>
                <a:lnTo>
                  <a:pt x="168722" y="78949"/>
                </a:lnTo>
                <a:lnTo>
                  <a:pt x="168722" y="0"/>
                </a:lnTo>
                <a:lnTo>
                  <a:pt x="337443" y="197373"/>
                </a:lnTo>
                <a:lnTo>
                  <a:pt x="168722" y="394745"/>
                </a:lnTo>
                <a:lnTo>
                  <a:pt x="168722" y="315796"/>
                </a:lnTo>
                <a:lnTo>
                  <a:pt x="0" y="315796"/>
                </a:lnTo>
                <a:lnTo>
                  <a:pt x="0" y="78949"/>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8949" rIns="101233" bIns="78949" numCol="1" spcCol="1270" anchor="ctr" anchorCtr="0">
            <a:noAutofit/>
          </a:bodyPr>
          <a:lstStyle/>
          <a:p>
            <a:pPr marL="0" lvl="0" indent="0" algn="ctr" defTabSz="889000">
              <a:lnSpc>
                <a:spcPct val="90000"/>
              </a:lnSpc>
              <a:spcBef>
                <a:spcPct val="0"/>
              </a:spcBef>
              <a:spcAft>
                <a:spcPct val="35000"/>
              </a:spcAft>
              <a:buNone/>
            </a:pPr>
            <a:endParaRPr lang="en-US" sz="2000" kern="1200">
              <a:latin typeface="Poppins" panose="020B0604020202020204" pitchFamily="34" charset="0"/>
              <a:cs typeface="Poppins" panose="020B0604020202020204" pitchFamily="34" charset="0"/>
            </a:endParaRPr>
          </a:p>
        </p:txBody>
      </p:sp>
      <p:sp>
        <p:nvSpPr>
          <p:cNvPr id="16" name="Rectangle: Rounded Corners 15">
            <a:extLst>
              <a:ext uri="{FF2B5EF4-FFF2-40B4-BE49-F238E27FC236}">
                <a16:creationId xmlns:a16="http://schemas.microsoft.com/office/drawing/2014/main" id="{577C72EE-1324-0104-76C0-A2A9141D453E}"/>
              </a:ext>
            </a:extLst>
          </p:cNvPr>
          <p:cNvSpPr/>
          <p:nvPr/>
        </p:nvSpPr>
        <p:spPr>
          <a:xfrm>
            <a:off x="9756948" y="2743200"/>
            <a:ext cx="1591716" cy="1371600"/>
          </a:xfrm>
          <a:prstGeom prst="round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5483" tIns="105483" rIns="105483" bIns="105483" numCol="1" spcCol="1270" anchor="ctr" anchorCtr="0">
            <a:noAutofit/>
          </a:bodyPr>
          <a:lstStyle/>
          <a:p>
            <a:pPr marL="0" lvl="0" indent="0" algn="ctr" defTabSz="889000">
              <a:lnSpc>
                <a:spcPct val="90000"/>
              </a:lnSpc>
              <a:spcBef>
                <a:spcPct val="0"/>
              </a:spcBef>
              <a:spcAft>
                <a:spcPct val="35000"/>
              </a:spcAft>
              <a:buNone/>
            </a:pPr>
            <a:r>
              <a:rPr lang="en-US" sz="2000" b="1" kern="1200">
                <a:latin typeface="Poppins" panose="020B0604020202020204" pitchFamily="34" charset="0"/>
                <a:cs typeface="Poppins" panose="020B0604020202020204" pitchFamily="34" charset="0"/>
                <a:sym typeface="Wingdings" panose="05000000000000000000" pitchFamily="2" charset="2"/>
              </a:rPr>
              <a:t>Refund or amount owed</a:t>
            </a:r>
            <a:endParaRPr lang="en-US" sz="2000" kern="1200">
              <a:latin typeface="Poppins" panose="020B0604020202020204" pitchFamily="34" charset="0"/>
              <a:cs typeface="Poppins" panose="020B0604020202020204" pitchFamily="34" charset="0"/>
            </a:endParaRPr>
          </a:p>
        </p:txBody>
      </p:sp>
      <p:sp>
        <p:nvSpPr>
          <p:cNvPr id="17" name="TextBox 16">
            <a:extLst>
              <a:ext uri="{FF2B5EF4-FFF2-40B4-BE49-F238E27FC236}">
                <a16:creationId xmlns:a16="http://schemas.microsoft.com/office/drawing/2014/main" id="{604E270C-80CC-EF03-FD2A-4CFFA2CDAF9A}"/>
              </a:ext>
            </a:extLst>
          </p:cNvPr>
          <p:cNvSpPr txBox="1"/>
          <p:nvPr/>
        </p:nvSpPr>
        <p:spPr>
          <a:xfrm>
            <a:off x="5135879" y="4549775"/>
            <a:ext cx="1920240" cy="457200"/>
          </a:xfrm>
          <a:prstGeom prst="roundRect">
            <a:avLst/>
          </a:prstGeom>
          <a:solidFill>
            <a:schemeClr val="accent5"/>
          </a:solidFill>
        </p:spPr>
        <p:txBody>
          <a:bodyPr wrap="none" rtlCol="0" anchor="ctr">
            <a:noAutofit/>
          </a:bodyPr>
          <a:lstStyle/>
          <a:p>
            <a:pPr algn="ctr"/>
            <a:r>
              <a:rPr lang="en-US" sz="2000">
                <a:latin typeface="Poppins" panose="020B0604020202020204" pitchFamily="34" charset="0"/>
                <a:cs typeface="Poppins" panose="020B0604020202020204" pitchFamily="34" charset="0"/>
                <a:sym typeface="Wingdings" panose="05000000000000000000" pitchFamily="2" charset="2"/>
              </a:rPr>
              <a:t>e.g., W-2, 1099</a:t>
            </a:r>
            <a:endParaRPr lang="en-US" sz="2000">
              <a:latin typeface="Poppins" panose="020B0604020202020204" pitchFamily="34" charset="0"/>
              <a:cs typeface="Poppins" panose="020B0604020202020204" pitchFamily="34" charset="0"/>
            </a:endParaRPr>
          </a:p>
        </p:txBody>
      </p:sp>
    </p:spTree>
    <p:extLst>
      <p:ext uri="{BB962C8B-B14F-4D97-AF65-F5344CB8AC3E}">
        <p14:creationId xmlns:p14="http://schemas.microsoft.com/office/powerpoint/2010/main" val="1651527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B31C9-6CF1-A537-8DFE-E320DC631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4B8F3-18EF-FD9E-9FEE-246782E752FB}"/>
              </a:ext>
            </a:extLst>
          </p:cNvPr>
          <p:cNvSpPr>
            <a:spLocks noGrp="1"/>
          </p:cNvSpPr>
          <p:nvPr>
            <p:ph type="title"/>
          </p:nvPr>
        </p:nvSpPr>
        <p:spPr/>
        <p:txBody>
          <a:bodyPr/>
          <a:lstStyle/>
          <a:p>
            <a:r>
              <a:rPr lang="en-US"/>
              <a:t>Taxable income</a:t>
            </a:r>
          </a:p>
        </p:txBody>
      </p:sp>
      <p:sp>
        <p:nvSpPr>
          <p:cNvPr id="3" name="Content Placeholder 2">
            <a:extLst>
              <a:ext uri="{FF2B5EF4-FFF2-40B4-BE49-F238E27FC236}">
                <a16:creationId xmlns:a16="http://schemas.microsoft.com/office/drawing/2014/main" id="{0B240197-66DB-452F-A4E7-971755E900E5}"/>
              </a:ext>
            </a:extLst>
          </p:cNvPr>
          <p:cNvSpPr>
            <a:spLocks noGrp="1"/>
          </p:cNvSpPr>
          <p:nvPr>
            <p:ph idx="1"/>
          </p:nvPr>
        </p:nvSpPr>
        <p:spPr>
          <a:xfrm>
            <a:off x="838201" y="1957753"/>
            <a:ext cx="4861142" cy="4219209"/>
          </a:xfrm>
        </p:spPr>
        <p:txBody>
          <a:bodyPr>
            <a:normAutofit/>
          </a:bodyPr>
          <a:lstStyle/>
          <a:p>
            <a:r>
              <a:rPr lang="en-US" dirty="0"/>
              <a:t>How you earn money affects how taxes are handled</a:t>
            </a:r>
          </a:p>
          <a:p>
            <a:pPr lvl="1"/>
            <a:r>
              <a:rPr lang="en-US" b="1" dirty="0"/>
              <a:t>Job income</a:t>
            </a:r>
            <a:r>
              <a:rPr lang="en-US" dirty="0"/>
              <a:t>: Taxes are usually withheld automatically</a:t>
            </a:r>
          </a:p>
          <a:p>
            <a:pPr lvl="1"/>
            <a:r>
              <a:rPr lang="en-US" b="1" dirty="0"/>
              <a:t>Freelance or side jobs</a:t>
            </a:r>
            <a:r>
              <a:rPr lang="en-US" dirty="0"/>
              <a:t>: Taxes are often NOT withheld</a:t>
            </a:r>
          </a:p>
          <a:p>
            <a:pPr lvl="1"/>
            <a:r>
              <a:rPr lang="en-US" b="1" dirty="0"/>
              <a:t>Savings and investments</a:t>
            </a:r>
            <a:r>
              <a:rPr lang="en-US" dirty="0"/>
              <a:t>: May be taxed later</a:t>
            </a:r>
          </a:p>
        </p:txBody>
      </p:sp>
      <p:sp>
        <p:nvSpPr>
          <p:cNvPr id="4" name="Footer Placeholder 3">
            <a:extLst>
              <a:ext uri="{FF2B5EF4-FFF2-40B4-BE49-F238E27FC236}">
                <a16:creationId xmlns:a16="http://schemas.microsoft.com/office/drawing/2014/main" id="{14A0E832-8AC5-A2E9-BE62-03167DCCBD1A}"/>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435914DA-13F9-D96E-49AB-0E6591DCFF22}"/>
              </a:ext>
            </a:extLst>
          </p:cNvPr>
          <p:cNvSpPr>
            <a:spLocks noGrp="1"/>
          </p:cNvSpPr>
          <p:nvPr>
            <p:ph type="sldNum" sz="quarter" idx="11"/>
          </p:nvPr>
        </p:nvSpPr>
        <p:spPr/>
        <p:txBody>
          <a:bodyPr/>
          <a:lstStyle/>
          <a:p>
            <a:fld id="{1B6BCD38-10FB-4154-A4CD-08746A6DCB55}" type="slidenum">
              <a:rPr lang="en-US" smtClean="0"/>
              <a:pPr/>
              <a:t>7</a:t>
            </a:fld>
            <a:endParaRPr lang="en-US"/>
          </a:p>
        </p:txBody>
      </p:sp>
    </p:spTree>
    <p:extLst>
      <p:ext uri="{BB962C8B-B14F-4D97-AF65-F5344CB8AC3E}">
        <p14:creationId xmlns:p14="http://schemas.microsoft.com/office/powerpoint/2010/main" val="2981704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33B9C-92F3-5A1F-F8FC-4FABD54763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E9667-52C4-421B-F4AC-6DF310B9CF16}"/>
              </a:ext>
            </a:extLst>
          </p:cNvPr>
          <p:cNvSpPr>
            <a:spLocks noGrp="1"/>
          </p:cNvSpPr>
          <p:nvPr>
            <p:ph type="title"/>
          </p:nvPr>
        </p:nvSpPr>
        <p:spPr>
          <a:xfrm>
            <a:off x="838200" y="182880"/>
            <a:ext cx="10658856" cy="1325563"/>
          </a:xfrm>
        </p:spPr>
        <p:txBody>
          <a:bodyPr/>
          <a:lstStyle/>
          <a:p>
            <a:r>
              <a:rPr lang="en-US" dirty="0"/>
              <a:t>Common tax forms: W-4 (Employee’s Withholding Certificate)</a:t>
            </a:r>
          </a:p>
        </p:txBody>
      </p:sp>
      <p:sp>
        <p:nvSpPr>
          <p:cNvPr id="3" name="Content Placeholder 2">
            <a:extLst>
              <a:ext uri="{FF2B5EF4-FFF2-40B4-BE49-F238E27FC236}">
                <a16:creationId xmlns:a16="http://schemas.microsoft.com/office/drawing/2014/main" id="{18088F30-D68F-F3FE-0244-70A09568BBBD}"/>
              </a:ext>
            </a:extLst>
          </p:cNvPr>
          <p:cNvSpPr>
            <a:spLocks noGrp="1"/>
          </p:cNvSpPr>
          <p:nvPr>
            <p:ph idx="1"/>
          </p:nvPr>
        </p:nvSpPr>
        <p:spPr>
          <a:xfrm>
            <a:off x="838199" y="1825625"/>
            <a:ext cx="5424377" cy="3915956"/>
          </a:xfrm>
        </p:spPr>
        <p:txBody>
          <a:bodyPr>
            <a:noAutofit/>
          </a:bodyPr>
          <a:lstStyle/>
          <a:p>
            <a:pPr>
              <a:spcBef>
                <a:spcPts val="600"/>
              </a:spcBef>
            </a:pPr>
            <a:r>
              <a:rPr lang="en-US" sz="2000" dirty="0"/>
              <a:t>A form you fill out when you start a new job</a:t>
            </a:r>
          </a:p>
          <a:p>
            <a:pPr>
              <a:spcBef>
                <a:spcPts val="600"/>
              </a:spcBef>
            </a:pPr>
            <a:r>
              <a:rPr lang="en-US" sz="2000" dirty="0"/>
              <a:t>It tells your employer how much federal tax to take out of your paycheck</a:t>
            </a:r>
          </a:p>
          <a:p>
            <a:pPr>
              <a:spcBef>
                <a:spcPts val="600"/>
              </a:spcBef>
            </a:pPr>
            <a:r>
              <a:rPr lang="en-US" sz="2000" dirty="0"/>
              <a:t>The information helps make sure the right amount of tax is withheld</a:t>
            </a:r>
          </a:p>
          <a:p>
            <a:pPr>
              <a:spcBef>
                <a:spcPts val="600"/>
              </a:spcBef>
            </a:pPr>
            <a:r>
              <a:rPr lang="en-US" sz="2000" dirty="0"/>
              <a:t>You can update your W-4 if your job or personal situation changes</a:t>
            </a:r>
          </a:p>
          <a:p>
            <a:pPr>
              <a:spcBef>
                <a:spcPts val="600"/>
              </a:spcBef>
            </a:pPr>
            <a:r>
              <a:rPr lang="en-US" sz="2000" dirty="0"/>
              <a:t>The goal is to avoid owing a lot of money or getting a huge refund at tax time</a:t>
            </a:r>
          </a:p>
        </p:txBody>
      </p:sp>
      <p:sp>
        <p:nvSpPr>
          <p:cNvPr id="4" name="Footer Placeholder 3">
            <a:extLst>
              <a:ext uri="{FF2B5EF4-FFF2-40B4-BE49-F238E27FC236}">
                <a16:creationId xmlns:a16="http://schemas.microsoft.com/office/drawing/2014/main" id="{4F251A86-A972-199F-B9DE-351C219616DD}"/>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84ABC948-F687-040F-7BAB-CA1144C42DE7}"/>
              </a:ext>
            </a:extLst>
          </p:cNvPr>
          <p:cNvSpPr>
            <a:spLocks noGrp="1"/>
          </p:cNvSpPr>
          <p:nvPr>
            <p:ph type="sldNum" sz="quarter" idx="11"/>
          </p:nvPr>
        </p:nvSpPr>
        <p:spPr/>
        <p:txBody>
          <a:bodyPr/>
          <a:lstStyle/>
          <a:p>
            <a:fld id="{1B6BCD38-10FB-4154-A4CD-08746A6DCB55}" type="slidenum">
              <a:rPr lang="en-US" smtClean="0"/>
              <a:pPr/>
              <a:t>8</a:t>
            </a:fld>
            <a:endParaRPr lang="en-US"/>
          </a:p>
        </p:txBody>
      </p:sp>
      <p:pic>
        <p:nvPicPr>
          <p:cNvPr id="7" name="Picture 6">
            <a:extLst>
              <a:ext uri="{FF2B5EF4-FFF2-40B4-BE49-F238E27FC236}">
                <a16:creationId xmlns:a16="http://schemas.microsoft.com/office/drawing/2014/main" id="{E762DCC5-58F6-C847-2452-D57F7E739920}"/>
              </a:ext>
            </a:extLst>
          </p:cNvPr>
          <p:cNvPicPr>
            <a:picLocks noChangeAspect="1"/>
          </p:cNvPicPr>
          <p:nvPr/>
        </p:nvPicPr>
        <p:blipFill>
          <a:blip r:embed="rId3"/>
          <a:stretch>
            <a:fillRect/>
          </a:stretch>
        </p:blipFill>
        <p:spPr>
          <a:xfrm>
            <a:off x="6511716" y="1825625"/>
            <a:ext cx="4842083" cy="3788366"/>
          </a:xfrm>
          <a:prstGeom prst="rect">
            <a:avLst/>
          </a:prstGeom>
          <a:ln>
            <a:solidFill>
              <a:schemeClr val="tx1"/>
            </a:solidFill>
          </a:ln>
        </p:spPr>
      </p:pic>
      <p:sp>
        <p:nvSpPr>
          <p:cNvPr id="8" name="TextBox 7">
            <a:extLst>
              <a:ext uri="{FF2B5EF4-FFF2-40B4-BE49-F238E27FC236}">
                <a16:creationId xmlns:a16="http://schemas.microsoft.com/office/drawing/2014/main" id="{704A2334-1E95-E7C2-4B97-9E34C4431966}"/>
              </a:ext>
            </a:extLst>
          </p:cNvPr>
          <p:cNvSpPr txBox="1"/>
          <p:nvPr/>
        </p:nvSpPr>
        <p:spPr>
          <a:xfrm>
            <a:off x="832103" y="6339534"/>
            <a:ext cx="4878583" cy="246221"/>
          </a:xfrm>
          <a:prstGeom prst="rect">
            <a:avLst/>
          </a:prstGeom>
          <a:noFill/>
        </p:spPr>
        <p:txBody>
          <a:bodyPr wrap="square" lIns="91440" tIns="45720" rIns="91440" bIns="45720" rtlCol="0" anchor="t">
            <a:spAutoFit/>
          </a:bodyPr>
          <a:lstStyle/>
          <a:p>
            <a:r>
              <a:rPr lang="en-US" sz="1000" i="1"/>
              <a:t>Image source: Internal Revenue Service  </a:t>
            </a:r>
          </a:p>
        </p:txBody>
      </p:sp>
    </p:spTree>
    <p:extLst>
      <p:ext uri="{BB962C8B-B14F-4D97-AF65-F5344CB8AC3E}">
        <p14:creationId xmlns:p14="http://schemas.microsoft.com/office/powerpoint/2010/main" val="1158611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8FC0-F549-26B9-D5A5-93147A61C6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B44481-8C58-F7A7-183E-F07F9CC9D1EC}"/>
              </a:ext>
            </a:extLst>
          </p:cNvPr>
          <p:cNvSpPr>
            <a:spLocks noGrp="1"/>
          </p:cNvSpPr>
          <p:nvPr>
            <p:ph type="title"/>
          </p:nvPr>
        </p:nvSpPr>
        <p:spPr/>
        <p:txBody>
          <a:bodyPr/>
          <a:lstStyle/>
          <a:p>
            <a:r>
              <a:rPr lang="en-US" dirty="0"/>
              <a:t>Common tax forms: W-2 (Wage and Tax Statement)</a:t>
            </a:r>
          </a:p>
        </p:txBody>
      </p:sp>
      <p:sp>
        <p:nvSpPr>
          <p:cNvPr id="3" name="Content Placeholder 2">
            <a:extLst>
              <a:ext uri="{FF2B5EF4-FFF2-40B4-BE49-F238E27FC236}">
                <a16:creationId xmlns:a16="http://schemas.microsoft.com/office/drawing/2014/main" id="{CA536D86-8A25-72E6-7034-B90A8650423A}"/>
              </a:ext>
            </a:extLst>
          </p:cNvPr>
          <p:cNvSpPr>
            <a:spLocks noGrp="1"/>
          </p:cNvSpPr>
          <p:nvPr>
            <p:ph idx="1"/>
          </p:nvPr>
        </p:nvSpPr>
        <p:spPr>
          <a:xfrm>
            <a:off x="838200" y="1825625"/>
            <a:ext cx="4807688" cy="4351338"/>
          </a:xfrm>
        </p:spPr>
        <p:txBody>
          <a:bodyPr>
            <a:noAutofit/>
          </a:bodyPr>
          <a:lstStyle/>
          <a:p>
            <a:pPr>
              <a:spcBef>
                <a:spcPts val="600"/>
              </a:spcBef>
            </a:pPr>
            <a:r>
              <a:rPr lang="en-US" sz="2000" dirty="0"/>
              <a:t>A form your employer gives you at the end of the year</a:t>
            </a:r>
          </a:p>
          <a:p>
            <a:pPr>
              <a:spcBef>
                <a:spcPts val="600"/>
              </a:spcBef>
            </a:pPr>
            <a:r>
              <a:rPr lang="en-US" sz="2000" dirty="0"/>
              <a:t>It shows how much money you earned and how much tax was taken out</a:t>
            </a:r>
          </a:p>
          <a:p>
            <a:pPr>
              <a:spcBef>
                <a:spcPts val="600"/>
              </a:spcBef>
            </a:pPr>
            <a:r>
              <a:rPr lang="en-US" sz="2000" dirty="0"/>
              <a:t>You use the information on your W-2 to file your taxes</a:t>
            </a:r>
          </a:p>
          <a:p>
            <a:pPr>
              <a:spcBef>
                <a:spcPts val="600"/>
              </a:spcBef>
            </a:pPr>
            <a:r>
              <a:rPr lang="en-US" sz="2000" dirty="0"/>
              <a:t>You usually receive your W-2 by January each year</a:t>
            </a:r>
          </a:p>
          <a:p>
            <a:pPr>
              <a:spcBef>
                <a:spcPts val="600"/>
              </a:spcBef>
            </a:pPr>
            <a:r>
              <a:rPr lang="en-US" sz="2000" dirty="0"/>
              <a:t>If you worked more than one job, you may get more than one W-2</a:t>
            </a:r>
          </a:p>
        </p:txBody>
      </p:sp>
      <p:sp>
        <p:nvSpPr>
          <p:cNvPr id="4" name="Footer Placeholder 3">
            <a:extLst>
              <a:ext uri="{FF2B5EF4-FFF2-40B4-BE49-F238E27FC236}">
                <a16:creationId xmlns:a16="http://schemas.microsoft.com/office/drawing/2014/main" id="{0A290BD6-760B-6D84-91F3-629910364D39}"/>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8623DA79-EAD6-AD3D-7A89-0D1E40B8778A}"/>
              </a:ext>
            </a:extLst>
          </p:cNvPr>
          <p:cNvSpPr>
            <a:spLocks noGrp="1"/>
          </p:cNvSpPr>
          <p:nvPr>
            <p:ph type="sldNum" sz="quarter" idx="11"/>
          </p:nvPr>
        </p:nvSpPr>
        <p:spPr/>
        <p:txBody>
          <a:bodyPr/>
          <a:lstStyle/>
          <a:p>
            <a:fld id="{1B6BCD38-10FB-4154-A4CD-08746A6DCB55}" type="slidenum">
              <a:rPr lang="en-US" smtClean="0"/>
              <a:pPr/>
              <a:t>9</a:t>
            </a:fld>
            <a:endParaRPr lang="en-US"/>
          </a:p>
        </p:txBody>
      </p:sp>
    </p:spTree>
    <p:extLst>
      <p:ext uri="{BB962C8B-B14F-4D97-AF65-F5344CB8AC3E}">
        <p14:creationId xmlns:p14="http://schemas.microsoft.com/office/powerpoint/2010/main" val="3044341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73226-9A4A-659F-35CD-F2CE3F0B8C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4908A5-F824-A3F1-2715-B4DAE5B9F095}"/>
              </a:ext>
            </a:extLst>
          </p:cNvPr>
          <p:cNvSpPr>
            <a:spLocks noGrp="1"/>
          </p:cNvSpPr>
          <p:nvPr>
            <p:ph type="title"/>
          </p:nvPr>
        </p:nvSpPr>
        <p:spPr/>
        <p:txBody>
          <a:bodyPr/>
          <a:lstStyle/>
          <a:p>
            <a:r>
              <a:rPr lang="en-US" dirty="0"/>
              <a:t>Common tax forms</a:t>
            </a:r>
            <a:r>
              <a:rPr lang="en-US"/>
              <a:t>: 1099</a:t>
            </a:r>
          </a:p>
        </p:txBody>
      </p:sp>
      <p:sp>
        <p:nvSpPr>
          <p:cNvPr id="3" name="Content Placeholder 2">
            <a:extLst>
              <a:ext uri="{FF2B5EF4-FFF2-40B4-BE49-F238E27FC236}">
                <a16:creationId xmlns:a16="http://schemas.microsoft.com/office/drawing/2014/main" id="{7EB17E77-8DE5-9AD6-BB75-61AB83092733}"/>
              </a:ext>
            </a:extLst>
          </p:cNvPr>
          <p:cNvSpPr>
            <a:spLocks noGrp="1"/>
          </p:cNvSpPr>
          <p:nvPr>
            <p:ph idx="1"/>
          </p:nvPr>
        </p:nvSpPr>
        <p:spPr>
          <a:xfrm>
            <a:off x="838200" y="1690688"/>
            <a:ext cx="4872486" cy="4513910"/>
          </a:xfrm>
        </p:spPr>
        <p:txBody>
          <a:bodyPr>
            <a:noAutofit/>
          </a:bodyPr>
          <a:lstStyle/>
          <a:p>
            <a:pPr>
              <a:spcBef>
                <a:spcPts val="600"/>
              </a:spcBef>
            </a:pPr>
            <a:r>
              <a:rPr lang="en-US" sz="2000" dirty="0"/>
              <a:t>A tax form that shows money you earned when you are not a regular employee</a:t>
            </a:r>
          </a:p>
          <a:p>
            <a:pPr>
              <a:spcBef>
                <a:spcPts val="600"/>
              </a:spcBef>
            </a:pPr>
            <a:r>
              <a:rPr lang="en-US" sz="2000" dirty="0"/>
              <a:t>It is common for freelance work, gig jobs, or side hustles</a:t>
            </a:r>
          </a:p>
          <a:p>
            <a:pPr>
              <a:spcBef>
                <a:spcPts val="600"/>
              </a:spcBef>
            </a:pPr>
            <a:r>
              <a:rPr lang="en-US" sz="2000" dirty="0"/>
              <a:t>No taxes are usually taken out of this money when you are paid</a:t>
            </a:r>
          </a:p>
          <a:p>
            <a:pPr>
              <a:spcBef>
                <a:spcPts val="600"/>
              </a:spcBef>
            </a:pPr>
            <a:r>
              <a:rPr lang="en-US" sz="2000" dirty="0"/>
              <a:t>You use a 1099 to report your income when you file your taxes</a:t>
            </a:r>
          </a:p>
          <a:p>
            <a:pPr>
              <a:spcBef>
                <a:spcPts val="600"/>
              </a:spcBef>
            </a:pPr>
            <a:r>
              <a:rPr lang="en-US" sz="2000" dirty="0"/>
              <a:t>If you earn from more than one gig, you may get more than one 1099</a:t>
            </a:r>
          </a:p>
          <a:p>
            <a:pPr>
              <a:spcBef>
                <a:spcPts val="600"/>
              </a:spcBef>
            </a:pPr>
            <a:endParaRPr lang="en-US" sz="2000" dirty="0"/>
          </a:p>
        </p:txBody>
      </p:sp>
      <p:sp>
        <p:nvSpPr>
          <p:cNvPr id="4" name="Footer Placeholder 3">
            <a:extLst>
              <a:ext uri="{FF2B5EF4-FFF2-40B4-BE49-F238E27FC236}">
                <a16:creationId xmlns:a16="http://schemas.microsoft.com/office/drawing/2014/main" id="{49074ACB-8ADD-3A99-4FDB-C5D809A44E66}"/>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3B061154-2747-D2FE-9CC4-18F088AA4BB8}"/>
              </a:ext>
            </a:extLst>
          </p:cNvPr>
          <p:cNvSpPr>
            <a:spLocks noGrp="1"/>
          </p:cNvSpPr>
          <p:nvPr>
            <p:ph type="sldNum" sz="quarter" idx="11"/>
          </p:nvPr>
        </p:nvSpPr>
        <p:spPr/>
        <p:txBody>
          <a:bodyPr/>
          <a:lstStyle/>
          <a:p>
            <a:fld id="{1B6BCD38-10FB-4154-A4CD-08746A6DCB55}" type="slidenum">
              <a:rPr lang="en-US" smtClean="0"/>
              <a:pPr/>
              <a:t>10</a:t>
            </a:fld>
            <a:endParaRPr lang="en-US"/>
          </a:p>
        </p:txBody>
      </p:sp>
      <p:sp>
        <p:nvSpPr>
          <p:cNvPr id="8" name="TextBox 7">
            <a:extLst>
              <a:ext uri="{FF2B5EF4-FFF2-40B4-BE49-F238E27FC236}">
                <a16:creationId xmlns:a16="http://schemas.microsoft.com/office/drawing/2014/main" id="{0E522373-7DDC-8B05-6FB0-7981CB537844}"/>
              </a:ext>
            </a:extLst>
          </p:cNvPr>
          <p:cNvSpPr txBox="1"/>
          <p:nvPr/>
        </p:nvSpPr>
        <p:spPr>
          <a:xfrm>
            <a:off x="832103" y="6339534"/>
            <a:ext cx="4878583" cy="246221"/>
          </a:xfrm>
          <a:prstGeom prst="rect">
            <a:avLst/>
          </a:prstGeom>
          <a:noFill/>
        </p:spPr>
        <p:txBody>
          <a:bodyPr wrap="square" lIns="91440" tIns="45720" rIns="91440" bIns="45720" rtlCol="0" anchor="t">
            <a:spAutoFit/>
          </a:bodyPr>
          <a:lstStyle/>
          <a:p>
            <a:r>
              <a:rPr lang="en-US" sz="1000" i="1"/>
              <a:t>Image source: Internal Revenue Service  </a:t>
            </a:r>
          </a:p>
        </p:txBody>
      </p:sp>
      <p:pic>
        <p:nvPicPr>
          <p:cNvPr id="7" name="Picture 6">
            <a:extLst>
              <a:ext uri="{FF2B5EF4-FFF2-40B4-BE49-F238E27FC236}">
                <a16:creationId xmlns:a16="http://schemas.microsoft.com/office/drawing/2014/main" id="{A1E3B175-0B5F-185E-1F57-7BE5ADBB4B46}"/>
              </a:ext>
            </a:extLst>
          </p:cNvPr>
          <p:cNvPicPr>
            <a:picLocks noChangeAspect="1"/>
          </p:cNvPicPr>
          <p:nvPr/>
        </p:nvPicPr>
        <p:blipFill>
          <a:blip r:embed="rId3"/>
          <a:stretch>
            <a:fillRect/>
          </a:stretch>
        </p:blipFill>
        <p:spPr>
          <a:xfrm>
            <a:off x="5973479" y="1818278"/>
            <a:ext cx="5380321" cy="3466515"/>
          </a:xfrm>
          <a:prstGeom prst="rect">
            <a:avLst/>
          </a:prstGeom>
          <a:ln>
            <a:solidFill>
              <a:schemeClr val="tx1"/>
            </a:solidFill>
          </a:ln>
        </p:spPr>
      </p:pic>
    </p:spTree>
    <p:extLst>
      <p:ext uri="{BB962C8B-B14F-4D97-AF65-F5344CB8AC3E}">
        <p14:creationId xmlns:p14="http://schemas.microsoft.com/office/powerpoint/2010/main" val="2190135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04B9-C747-585C-9632-40E3C5E5B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461A8-AD8C-42B1-BD85-5B0E412DF8CE}"/>
              </a:ext>
            </a:extLst>
          </p:cNvPr>
          <p:cNvSpPr>
            <a:spLocks noGrp="1"/>
          </p:cNvSpPr>
          <p:nvPr>
            <p:ph type="title"/>
          </p:nvPr>
        </p:nvSpPr>
        <p:spPr/>
        <p:txBody>
          <a:bodyPr/>
          <a:lstStyle/>
          <a:p>
            <a:r>
              <a:rPr lang="en-US"/>
              <a:t>Common tax forms: 1040</a:t>
            </a:r>
          </a:p>
        </p:txBody>
      </p:sp>
      <p:sp>
        <p:nvSpPr>
          <p:cNvPr id="3" name="Content Placeholder 2">
            <a:extLst>
              <a:ext uri="{FF2B5EF4-FFF2-40B4-BE49-F238E27FC236}">
                <a16:creationId xmlns:a16="http://schemas.microsoft.com/office/drawing/2014/main" id="{FD80E229-0116-07D8-9E23-563F2727E76A}"/>
              </a:ext>
            </a:extLst>
          </p:cNvPr>
          <p:cNvSpPr>
            <a:spLocks noGrp="1"/>
          </p:cNvSpPr>
          <p:nvPr>
            <p:ph idx="1"/>
          </p:nvPr>
        </p:nvSpPr>
        <p:spPr>
          <a:xfrm>
            <a:off x="838200" y="1825625"/>
            <a:ext cx="4872486" cy="4513910"/>
          </a:xfrm>
        </p:spPr>
        <p:txBody>
          <a:bodyPr>
            <a:noAutofit/>
          </a:bodyPr>
          <a:lstStyle/>
          <a:p>
            <a:pPr>
              <a:spcBef>
                <a:spcPts val="600"/>
              </a:spcBef>
            </a:pPr>
            <a:r>
              <a:rPr lang="en-US" sz="2000" dirty="0"/>
              <a:t>The main tax form people use to file their U.S. federal income taxes</a:t>
            </a:r>
          </a:p>
          <a:p>
            <a:pPr>
              <a:spcBef>
                <a:spcPts val="600"/>
              </a:spcBef>
            </a:pPr>
            <a:r>
              <a:rPr lang="en-US" sz="2000" dirty="0"/>
              <a:t>It is where you report how much money you earned during the year</a:t>
            </a:r>
          </a:p>
          <a:p>
            <a:pPr>
              <a:spcBef>
                <a:spcPts val="600"/>
              </a:spcBef>
            </a:pPr>
            <a:r>
              <a:rPr lang="en-US" sz="2000" dirty="0"/>
              <a:t>You use it to figure out if you get a tax refund or owe money</a:t>
            </a:r>
          </a:p>
          <a:p>
            <a:pPr>
              <a:spcBef>
                <a:spcPts val="600"/>
              </a:spcBef>
            </a:pPr>
            <a:r>
              <a:rPr lang="en-US" sz="2000" dirty="0"/>
              <a:t>Information from forms like W‑2s and 1099s goes on the 1040</a:t>
            </a:r>
          </a:p>
          <a:p>
            <a:pPr>
              <a:spcBef>
                <a:spcPts val="600"/>
              </a:spcBef>
            </a:pPr>
            <a:r>
              <a:rPr lang="en-US" sz="2000" dirty="0"/>
              <a:t>Even people with simple taxes use Form 1040 today</a:t>
            </a:r>
          </a:p>
        </p:txBody>
      </p:sp>
      <p:sp>
        <p:nvSpPr>
          <p:cNvPr id="4" name="Footer Placeholder 3">
            <a:extLst>
              <a:ext uri="{FF2B5EF4-FFF2-40B4-BE49-F238E27FC236}">
                <a16:creationId xmlns:a16="http://schemas.microsoft.com/office/drawing/2014/main" id="{CFC5EDEF-23EB-B66A-2E16-749531AC1177}"/>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BCE678D7-61D5-C5B1-4C5B-8C61EE530A07}"/>
              </a:ext>
            </a:extLst>
          </p:cNvPr>
          <p:cNvSpPr>
            <a:spLocks noGrp="1"/>
          </p:cNvSpPr>
          <p:nvPr>
            <p:ph type="sldNum" sz="quarter" idx="11"/>
          </p:nvPr>
        </p:nvSpPr>
        <p:spPr/>
        <p:txBody>
          <a:bodyPr/>
          <a:lstStyle/>
          <a:p>
            <a:fld id="{1B6BCD38-10FB-4154-A4CD-08746A6DCB55}" type="slidenum">
              <a:rPr lang="en-US" smtClean="0"/>
              <a:pPr/>
              <a:t>11</a:t>
            </a:fld>
            <a:endParaRPr lang="en-US"/>
          </a:p>
        </p:txBody>
      </p:sp>
      <p:sp>
        <p:nvSpPr>
          <p:cNvPr id="8" name="TextBox 7">
            <a:extLst>
              <a:ext uri="{FF2B5EF4-FFF2-40B4-BE49-F238E27FC236}">
                <a16:creationId xmlns:a16="http://schemas.microsoft.com/office/drawing/2014/main" id="{D453DC28-B588-140C-AB82-A2BED5588B57}"/>
              </a:ext>
            </a:extLst>
          </p:cNvPr>
          <p:cNvSpPr txBox="1"/>
          <p:nvPr/>
        </p:nvSpPr>
        <p:spPr>
          <a:xfrm>
            <a:off x="832103" y="6339534"/>
            <a:ext cx="4878583" cy="246221"/>
          </a:xfrm>
          <a:prstGeom prst="rect">
            <a:avLst/>
          </a:prstGeom>
          <a:noFill/>
        </p:spPr>
        <p:txBody>
          <a:bodyPr wrap="square" lIns="91440" tIns="45720" rIns="91440" bIns="45720" rtlCol="0" anchor="t">
            <a:spAutoFit/>
          </a:bodyPr>
          <a:lstStyle/>
          <a:p>
            <a:r>
              <a:rPr lang="en-US" sz="1000" i="1"/>
              <a:t>Image source: Internal Revenue Service  </a:t>
            </a:r>
          </a:p>
        </p:txBody>
      </p:sp>
      <p:pic>
        <p:nvPicPr>
          <p:cNvPr id="9" name="Picture 8">
            <a:extLst>
              <a:ext uri="{FF2B5EF4-FFF2-40B4-BE49-F238E27FC236}">
                <a16:creationId xmlns:a16="http://schemas.microsoft.com/office/drawing/2014/main" id="{D61C986D-4112-2F76-DD69-0C9BEA863535}"/>
              </a:ext>
            </a:extLst>
          </p:cNvPr>
          <p:cNvPicPr>
            <a:picLocks noChangeAspect="1"/>
          </p:cNvPicPr>
          <p:nvPr/>
        </p:nvPicPr>
        <p:blipFill>
          <a:blip r:embed="rId3"/>
          <a:srcRect b="6194"/>
          <a:stretch>
            <a:fillRect/>
          </a:stretch>
        </p:blipFill>
        <p:spPr>
          <a:xfrm>
            <a:off x="5954233" y="1825625"/>
            <a:ext cx="5399567" cy="4224301"/>
          </a:xfrm>
          <a:prstGeom prst="rect">
            <a:avLst/>
          </a:prstGeom>
          <a:ln>
            <a:solidFill>
              <a:schemeClr val="tx1"/>
            </a:solidFill>
          </a:ln>
        </p:spPr>
      </p:pic>
    </p:spTree>
    <p:extLst>
      <p:ext uri="{BB962C8B-B14F-4D97-AF65-F5344CB8AC3E}">
        <p14:creationId xmlns:p14="http://schemas.microsoft.com/office/powerpoint/2010/main" val="3489962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78347-99B4-C4BA-8B71-CCBAE839E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0E679-C458-8B60-6271-4761DFAFE52C}"/>
              </a:ext>
            </a:extLst>
          </p:cNvPr>
          <p:cNvSpPr>
            <a:spLocks noGrp="1"/>
          </p:cNvSpPr>
          <p:nvPr>
            <p:ph type="title"/>
          </p:nvPr>
        </p:nvSpPr>
        <p:spPr/>
        <p:txBody>
          <a:bodyPr/>
          <a:lstStyle/>
          <a:p>
            <a:r>
              <a:rPr lang="en-US"/>
              <a:t>One more form: I-9</a:t>
            </a:r>
          </a:p>
        </p:txBody>
      </p:sp>
      <p:sp>
        <p:nvSpPr>
          <p:cNvPr id="3" name="Content Placeholder 2">
            <a:extLst>
              <a:ext uri="{FF2B5EF4-FFF2-40B4-BE49-F238E27FC236}">
                <a16:creationId xmlns:a16="http://schemas.microsoft.com/office/drawing/2014/main" id="{89A7F86B-BC59-9BE1-6BFB-D19F4613F6B2}"/>
              </a:ext>
            </a:extLst>
          </p:cNvPr>
          <p:cNvSpPr>
            <a:spLocks noGrp="1"/>
          </p:cNvSpPr>
          <p:nvPr>
            <p:ph idx="1"/>
          </p:nvPr>
        </p:nvSpPr>
        <p:spPr>
          <a:xfrm>
            <a:off x="838200" y="1690688"/>
            <a:ext cx="5257800" cy="4351338"/>
          </a:xfrm>
        </p:spPr>
        <p:txBody>
          <a:bodyPr>
            <a:noAutofit/>
          </a:bodyPr>
          <a:lstStyle/>
          <a:p>
            <a:pPr>
              <a:spcBef>
                <a:spcPts val="600"/>
              </a:spcBef>
            </a:pPr>
            <a:r>
              <a:rPr lang="en-US" sz="2000" dirty="0"/>
              <a:t>Another form you fill out when you start a new job</a:t>
            </a:r>
          </a:p>
          <a:p>
            <a:pPr>
              <a:spcBef>
                <a:spcPts val="600"/>
              </a:spcBef>
            </a:pPr>
            <a:r>
              <a:rPr lang="en-US" sz="2000" dirty="0"/>
              <a:t>It proves that you are allowed to work in the U.S</a:t>
            </a:r>
          </a:p>
          <a:p>
            <a:pPr>
              <a:spcBef>
                <a:spcPts val="600"/>
              </a:spcBef>
            </a:pPr>
            <a:r>
              <a:rPr lang="en-US" sz="2000" dirty="0"/>
              <a:t>You must show identity documents, like a passport or a driver’s license and Social Security card</a:t>
            </a:r>
          </a:p>
          <a:p>
            <a:pPr>
              <a:spcBef>
                <a:spcPts val="600"/>
              </a:spcBef>
            </a:pPr>
            <a:r>
              <a:rPr lang="en-US" sz="2000" dirty="0"/>
              <a:t>Your employer checks your documents and keeps the form on file</a:t>
            </a:r>
          </a:p>
          <a:p>
            <a:pPr>
              <a:spcBef>
                <a:spcPts val="600"/>
              </a:spcBef>
            </a:pPr>
            <a:r>
              <a:rPr lang="en-US" sz="2000" dirty="0"/>
              <a:t>The I‑9 is not about taxes or pay—it is only about work eligibility</a:t>
            </a:r>
          </a:p>
        </p:txBody>
      </p:sp>
      <p:sp>
        <p:nvSpPr>
          <p:cNvPr id="4" name="Footer Placeholder 3">
            <a:extLst>
              <a:ext uri="{FF2B5EF4-FFF2-40B4-BE49-F238E27FC236}">
                <a16:creationId xmlns:a16="http://schemas.microsoft.com/office/drawing/2014/main" id="{2CDCB4E3-1C80-3D9F-7BE9-EDB89BE05EB2}"/>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1097A255-59CC-5A87-1908-737DF184F677}"/>
              </a:ext>
            </a:extLst>
          </p:cNvPr>
          <p:cNvSpPr>
            <a:spLocks noGrp="1"/>
          </p:cNvSpPr>
          <p:nvPr>
            <p:ph type="sldNum" sz="quarter" idx="11"/>
          </p:nvPr>
        </p:nvSpPr>
        <p:spPr/>
        <p:txBody>
          <a:bodyPr/>
          <a:lstStyle/>
          <a:p>
            <a:fld id="{1B6BCD38-10FB-4154-A4CD-08746A6DCB55}" type="slidenum">
              <a:rPr lang="en-US" smtClean="0"/>
              <a:pPr/>
              <a:t>12</a:t>
            </a:fld>
            <a:endParaRPr lang="en-US"/>
          </a:p>
        </p:txBody>
      </p:sp>
      <p:sp>
        <p:nvSpPr>
          <p:cNvPr id="8" name="TextBox 7">
            <a:extLst>
              <a:ext uri="{FF2B5EF4-FFF2-40B4-BE49-F238E27FC236}">
                <a16:creationId xmlns:a16="http://schemas.microsoft.com/office/drawing/2014/main" id="{27887823-F96E-4B4A-74E2-98829055F6F8}"/>
              </a:ext>
            </a:extLst>
          </p:cNvPr>
          <p:cNvSpPr txBox="1"/>
          <p:nvPr/>
        </p:nvSpPr>
        <p:spPr>
          <a:xfrm>
            <a:off x="832103" y="6339534"/>
            <a:ext cx="4878583" cy="246221"/>
          </a:xfrm>
          <a:prstGeom prst="rect">
            <a:avLst/>
          </a:prstGeom>
          <a:noFill/>
        </p:spPr>
        <p:txBody>
          <a:bodyPr wrap="square" lIns="91440" tIns="45720" rIns="91440" bIns="45720" rtlCol="0" anchor="t">
            <a:spAutoFit/>
          </a:bodyPr>
          <a:lstStyle/>
          <a:p>
            <a:r>
              <a:rPr lang="en-US" sz="1000" i="1"/>
              <a:t>Image source: Internal Revenue Service  </a:t>
            </a:r>
          </a:p>
        </p:txBody>
      </p:sp>
      <p:pic>
        <p:nvPicPr>
          <p:cNvPr id="9" name="Picture 8">
            <a:extLst>
              <a:ext uri="{FF2B5EF4-FFF2-40B4-BE49-F238E27FC236}">
                <a16:creationId xmlns:a16="http://schemas.microsoft.com/office/drawing/2014/main" id="{E2264988-E1BF-4CCC-A097-0C335D3F9929}"/>
              </a:ext>
            </a:extLst>
          </p:cNvPr>
          <p:cNvPicPr>
            <a:picLocks noChangeAspect="1"/>
          </p:cNvPicPr>
          <p:nvPr/>
        </p:nvPicPr>
        <p:blipFill>
          <a:blip r:embed="rId3"/>
          <a:stretch>
            <a:fillRect/>
          </a:stretch>
        </p:blipFill>
        <p:spPr>
          <a:xfrm>
            <a:off x="6446119" y="1851764"/>
            <a:ext cx="4907681" cy="4029186"/>
          </a:xfrm>
          <a:prstGeom prst="rect">
            <a:avLst/>
          </a:prstGeom>
          <a:ln>
            <a:solidFill>
              <a:schemeClr val="tx1"/>
            </a:solidFill>
          </a:ln>
        </p:spPr>
      </p:pic>
    </p:spTree>
    <p:extLst>
      <p:ext uri="{BB962C8B-B14F-4D97-AF65-F5344CB8AC3E}">
        <p14:creationId xmlns:p14="http://schemas.microsoft.com/office/powerpoint/2010/main" val="1981309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C4C2-7175-7B54-632B-CD62FD1BB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05F37-49BB-A29D-0724-097FE3090A60}"/>
              </a:ext>
            </a:extLst>
          </p:cNvPr>
          <p:cNvSpPr>
            <a:spLocks noGrp="1"/>
          </p:cNvSpPr>
          <p:nvPr>
            <p:ph type="title"/>
          </p:nvPr>
        </p:nvSpPr>
        <p:spPr/>
        <p:txBody>
          <a:bodyPr/>
          <a:lstStyle/>
          <a:p>
            <a:r>
              <a:rPr lang="en-US" dirty="0"/>
              <a:t>Tax deductions and tax credits reduce taxes</a:t>
            </a:r>
          </a:p>
        </p:txBody>
      </p:sp>
      <p:sp>
        <p:nvSpPr>
          <p:cNvPr id="4" name="Footer Placeholder 3">
            <a:extLst>
              <a:ext uri="{FF2B5EF4-FFF2-40B4-BE49-F238E27FC236}">
                <a16:creationId xmlns:a16="http://schemas.microsoft.com/office/drawing/2014/main" id="{85C26623-95AA-7C0D-D7D4-C098842AABEC}"/>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39CCF673-A50F-02CF-13AA-2B3212B968E2}"/>
              </a:ext>
            </a:extLst>
          </p:cNvPr>
          <p:cNvSpPr>
            <a:spLocks noGrp="1"/>
          </p:cNvSpPr>
          <p:nvPr>
            <p:ph type="sldNum" sz="quarter" idx="11"/>
          </p:nvPr>
        </p:nvSpPr>
        <p:spPr/>
        <p:txBody>
          <a:bodyPr/>
          <a:lstStyle/>
          <a:p>
            <a:fld id="{1B6BCD38-10FB-4154-A4CD-08746A6DCB55}" type="slidenum">
              <a:rPr lang="en-US" smtClean="0"/>
              <a:pPr/>
              <a:t>13</a:t>
            </a:fld>
            <a:endParaRPr lang="en-US"/>
          </a:p>
        </p:txBody>
      </p:sp>
      <p:sp>
        <p:nvSpPr>
          <p:cNvPr id="10" name="Content Placeholder 2">
            <a:extLst>
              <a:ext uri="{FF2B5EF4-FFF2-40B4-BE49-F238E27FC236}">
                <a16:creationId xmlns:a16="http://schemas.microsoft.com/office/drawing/2014/main" id="{58D04F06-5F88-9BEC-AF0F-A9C6A042597B}"/>
              </a:ext>
            </a:extLst>
          </p:cNvPr>
          <p:cNvSpPr>
            <a:spLocks noGrp="1"/>
          </p:cNvSpPr>
          <p:nvPr>
            <p:ph idx="1"/>
          </p:nvPr>
        </p:nvSpPr>
        <p:spPr>
          <a:xfrm>
            <a:off x="838201" y="1825624"/>
            <a:ext cx="5477540" cy="4530725"/>
          </a:xfrm>
        </p:spPr>
        <p:txBody>
          <a:bodyPr>
            <a:noAutofit/>
          </a:bodyPr>
          <a:lstStyle/>
          <a:p>
            <a:pPr fontAlgn="t">
              <a:spcBef>
                <a:spcPts val="600"/>
              </a:spcBef>
            </a:pPr>
            <a:r>
              <a:rPr lang="en-US" sz="2000" dirty="0"/>
              <a:t>A </a:t>
            </a:r>
            <a:r>
              <a:rPr lang="en-US" sz="2000" b="1" dirty="0"/>
              <a:t>tax deduction </a:t>
            </a:r>
            <a:r>
              <a:rPr lang="en-US" sz="2000" dirty="0"/>
              <a:t>lowers the amount of money the government taxes you on</a:t>
            </a:r>
          </a:p>
          <a:p>
            <a:pPr lvl="1">
              <a:spcBef>
                <a:spcPts val="600"/>
              </a:spcBef>
            </a:pPr>
            <a:r>
              <a:rPr lang="en-US" sz="1800" dirty="0"/>
              <a:t>Example: If you earn $20,000 and have a $2,000 deduction, you are taxed on $18,000</a:t>
            </a:r>
          </a:p>
          <a:p>
            <a:pPr>
              <a:spcBef>
                <a:spcPts val="600"/>
              </a:spcBef>
            </a:pPr>
            <a:r>
              <a:rPr lang="en-US" sz="2000" b="1" dirty="0"/>
              <a:t>Tax credits </a:t>
            </a:r>
            <a:r>
              <a:rPr lang="en-US" sz="2000" dirty="0"/>
              <a:t>lower the actual amount of tax you owe</a:t>
            </a:r>
          </a:p>
          <a:p>
            <a:pPr lvl="1">
              <a:spcBef>
                <a:spcPts val="600"/>
              </a:spcBef>
            </a:pPr>
            <a:r>
              <a:rPr lang="en-US" sz="1800" dirty="0"/>
              <a:t>Example: If you owe $500 in taxes and get a $300 credit, you now owe $200</a:t>
            </a:r>
          </a:p>
          <a:p>
            <a:pPr>
              <a:spcBef>
                <a:spcPts val="600"/>
              </a:spcBef>
            </a:pPr>
            <a:r>
              <a:rPr lang="en-US" sz="2000" dirty="0"/>
              <a:t>There are many deductions and credits; seek help from trusted sources</a:t>
            </a:r>
          </a:p>
        </p:txBody>
      </p:sp>
    </p:spTree>
    <p:extLst>
      <p:ext uri="{BB962C8B-B14F-4D97-AF65-F5344CB8AC3E}">
        <p14:creationId xmlns:p14="http://schemas.microsoft.com/office/powerpoint/2010/main" val="3914302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6FC5B-DACA-C727-121E-4EF51022E0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3A0A4A-AE95-97AC-685A-8CD8E28D6B7F}"/>
              </a:ext>
            </a:extLst>
          </p:cNvPr>
          <p:cNvSpPr>
            <a:spLocks noGrp="1"/>
          </p:cNvSpPr>
          <p:nvPr>
            <p:ph type="title"/>
          </p:nvPr>
        </p:nvSpPr>
        <p:spPr/>
        <p:txBody>
          <a:bodyPr/>
          <a:lstStyle/>
          <a:p>
            <a:r>
              <a:rPr lang="en-US"/>
              <a:t>How to get help with taxes</a:t>
            </a:r>
          </a:p>
        </p:txBody>
      </p:sp>
      <p:sp>
        <p:nvSpPr>
          <p:cNvPr id="4" name="Footer Placeholder 3">
            <a:extLst>
              <a:ext uri="{FF2B5EF4-FFF2-40B4-BE49-F238E27FC236}">
                <a16:creationId xmlns:a16="http://schemas.microsoft.com/office/drawing/2014/main" id="{5B1B7235-F5E9-0E96-EF6C-35CC4B30E877}"/>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26CA0D88-FE92-1548-A045-B58D691C74F4}"/>
              </a:ext>
            </a:extLst>
          </p:cNvPr>
          <p:cNvSpPr>
            <a:spLocks noGrp="1"/>
          </p:cNvSpPr>
          <p:nvPr>
            <p:ph type="sldNum" sz="quarter" idx="11"/>
          </p:nvPr>
        </p:nvSpPr>
        <p:spPr/>
        <p:txBody>
          <a:bodyPr/>
          <a:lstStyle/>
          <a:p>
            <a:fld id="{1B6BCD38-10FB-4154-A4CD-08746A6DCB55}" type="slidenum">
              <a:rPr lang="en-US" smtClean="0"/>
              <a:pPr/>
              <a:t>14</a:t>
            </a:fld>
            <a:endParaRPr lang="en-US"/>
          </a:p>
        </p:txBody>
      </p:sp>
      <p:sp>
        <p:nvSpPr>
          <p:cNvPr id="10" name="Content Placeholder 2">
            <a:extLst>
              <a:ext uri="{FF2B5EF4-FFF2-40B4-BE49-F238E27FC236}">
                <a16:creationId xmlns:a16="http://schemas.microsoft.com/office/drawing/2014/main" id="{74C2D00A-9D9D-0B8D-895C-D644B67D5E58}"/>
              </a:ext>
            </a:extLst>
          </p:cNvPr>
          <p:cNvSpPr>
            <a:spLocks noGrp="1"/>
          </p:cNvSpPr>
          <p:nvPr>
            <p:ph idx="1"/>
          </p:nvPr>
        </p:nvSpPr>
        <p:spPr>
          <a:xfrm>
            <a:off x="838200" y="1825625"/>
            <a:ext cx="5435009" cy="4351338"/>
          </a:xfrm>
        </p:spPr>
        <p:txBody>
          <a:bodyPr>
            <a:noAutofit/>
          </a:bodyPr>
          <a:lstStyle/>
          <a:p>
            <a:pPr fontAlgn="t">
              <a:spcBef>
                <a:spcPts val="600"/>
              </a:spcBef>
            </a:pPr>
            <a:r>
              <a:rPr lang="en-US" sz="2000" dirty="0"/>
              <a:t>Taxes can be confusing, and it’s okay to ask for help</a:t>
            </a:r>
          </a:p>
          <a:p>
            <a:pPr fontAlgn="t">
              <a:spcBef>
                <a:spcPts val="600"/>
              </a:spcBef>
            </a:pPr>
            <a:r>
              <a:rPr lang="en-US" sz="2000" dirty="0"/>
              <a:t>Free help is available through programs like IRS Free File and community tax clinics</a:t>
            </a:r>
          </a:p>
          <a:p>
            <a:pPr fontAlgn="t">
              <a:spcBef>
                <a:spcPts val="600"/>
              </a:spcBef>
            </a:pPr>
            <a:r>
              <a:rPr lang="en-US" sz="2000" dirty="0"/>
              <a:t>Many schools, libraries, and community centers offer free tax help events</a:t>
            </a:r>
          </a:p>
          <a:p>
            <a:pPr fontAlgn="t">
              <a:spcBef>
                <a:spcPts val="600"/>
              </a:spcBef>
            </a:pPr>
            <a:r>
              <a:rPr lang="en-US" sz="2000" dirty="0"/>
              <a:t>Online tax software can guide you step‑by‑step if your taxes are simple</a:t>
            </a:r>
          </a:p>
          <a:p>
            <a:pPr fontAlgn="t">
              <a:spcBef>
                <a:spcPts val="600"/>
              </a:spcBef>
            </a:pPr>
            <a:r>
              <a:rPr lang="en-US" sz="2000" dirty="0"/>
              <a:t>A trusted adult, like a parent or guardian, can also help you get started</a:t>
            </a:r>
          </a:p>
        </p:txBody>
      </p:sp>
    </p:spTree>
    <p:extLst>
      <p:ext uri="{BB962C8B-B14F-4D97-AF65-F5344CB8AC3E}">
        <p14:creationId xmlns:p14="http://schemas.microsoft.com/office/powerpoint/2010/main" val="2905487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54C73B-D6C3-AAD4-CBAC-A4F82E8D8D82}"/>
              </a:ext>
            </a:extLst>
          </p:cNvPr>
          <p:cNvPicPr>
            <a:picLocks noChangeAspect="1"/>
          </p:cNvPicPr>
          <p:nvPr/>
        </p:nvPicPr>
        <p:blipFill>
          <a:blip r:embed="rId3">
            <a:extLst>
              <a:ext uri="{28A0092B-C50C-407E-A947-70E740481C1C}">
                <a14:useLocalDpi xmlns:a14="http://schemas.microsoft.com/office/drawing/2010/main" val="0"/>
              </a:ext>
            </a:extLst>
          </a:blip>
          <a:srcRect l="1703" r="1703" b="18544"/>
          <a:stretch>
            <a:fillRect/>
          </a:stretch>
        </p:blipFill>
        <p:spPr>
          <a:xfrm>
            <a:off x="-1" y="-1"/>
            <a:ext cx="12192001" cy="6858001"/>
          </a:xfrm>
          <a:prstGeom prst="rect">
            <a:avLst/>
          </a:prstGeom>
        </p:spPr>
      </p:pic>
      <p:sp>
        <p:nvSpPr>
          <p:cNvPr id="4" name="Rectangle 3">
            <a:extLst>
              <a:ext uri="{FF2B5EF4-FFF2-40B4-BE49-F238E27FC236}">
                <a16:creationId xmlns:a16="http://schemas.microsoft.com/office/drawing/2014/main" id="{48877A94-86EF-DDAA-02DD-E0EC7C273687}"/>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dirty="0"/>
              <a:t>Break</a:t>
            </a:r>
          </a:p>
        </p:txBody>
      </p:sp>
    </p:spTree>
    <p:extLst>
      <p:ext uri="{BB962C8B-B14F-4D97-AF65-F5344CB8AC3E}">
        <p14:creationId xmlns:p14="http://schemas.microsoft.com/office/powerpoint/2010/main" val="31981535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C4DC650-992D-C066-3CCD-C94E9EC40FB3}"/>
              </a:ext>
            </a:extLst>
          </p:cNvPr>
          <p:cNvPicPr>
            <a:picLocks noChangeAspect="1"/>
          </p:cNvPicPr>
          <p:nvPr/>
        </p:nvPicPr>
        <p:blipFill>
          <a:blip r:embed="rId3">
            <a:extLst>
              <a:ext uri="{28A0092B-C50C-407E-A947-70E740481C1C}">
                <a14:useLocalDpi xmlns:a14="http://schemas.microsoft.com/office/drawing/2010/main" val="0"/>
              </a:ext>
            </a:extLst>
          </a:blip>
          <a:srcRect t="11731" r="9243" b="11731"/>
          <a:stretch>
            <a:fill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5707D2E2-B929-7584-B7FD-7FEF7D44EB15}"/>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dirty="0"/>
              <a:t>Application Activity</a:t>
            </a:r>
          </a:p>
        </p:txBody>
      </p:sp>
    </p:spTree>
    <p:extLst>
      <p:ext uri="{BB962C8B-B14F-4D97-AF65-F5344CB8AC3E}">
        <p14:creationId xmlns:p14="http://schemas.microsoft.com/office/powerpoint/2010/main" val="41043526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dirty="0"/>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fld id="{1B6BCD38-10FB-4154-A4CD-08746A6DCB55}" type="slidenum">
              <a:rPr lang="en-US" smtClean="0"/>
              <a:pPr/>
              <a:t>17</a:t>
            </a:fld>
            <a:endParaRPr lang="en-US"/>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Paying Taxes</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dirty="0"/>
              <a:t>Work with your group to review the sample pay stub and the notes provided</a:t>
            </a:r>
          </a:p>
          <a:p>
            <a:pPr marL="457200" indent="-457200">
              <a:spcBef>
                <a:spcPts val="800"/>
              </a:spcBef>
              <a:spcAft>
                <a:spcPts val="1000"/>
              </a:spcAft>
              <a:buFont typeface="+mj-lt"/>
              <a:buAutoNum type="arabicPeriod"/>
            </a:pPr>
            <a:r>
              <a:rPr lang="en-US" dirty="0"/>
              <a:t>Answer the pay stub questions </a:t>
            </a:r>
          </a:p>
          <a:p>
            <a:pPr marL="457200" indent="-457200">
              <a:spcBef>
                <a:spcPts val="800"/>
              </a:spcBef>
              <a:spcAft>
                <a:spcPts val="1000"/>
              </a:spcAft>
              <a:buFont typeface="+mj-lt"/>
              <a:buAutoNum type="arabicPeriod"/>
            </a:pPr>
            <a:r>
              <a:rPr lang="en-US" dirty="0"/>
              <a:t>Review the sample W-2 form and the notes provided</a:t>
            </a:r>
          </a:p>
          <a:p>
            <a:pPr marL="457200" indent="-457200">
              <a:spcBef>
                <a:spcPts val="800"/>
              </a:spcBef>
              <a:spcAft>
                <a:spcPts val="1000"/>
              </a:spcAft>
              <a:buFont typeface="+mj-lt"/>
              <a:buAutoNum type="arabicPeriod"/>
            </a:pPr>
            <a:r>
              <a:rPr lang="en-US" dirty="0"/>
              <a:t>Answer the W-2 questions</a:t>
            </a:r>
          </a:p>
          <a:p>
            <a:pPr marL="457200" indent="-457200">
              <a:spcBef>
                <a:spcPts val="800"/>
              </a:spcBef>
              <a:spcAft>
                <a:spcPts val="1000"/>
              </a:spcAft>
              <a:buFont typeface="+mj-lt"/>
              <a:buAutoNum type="arabicPeriod"/>
            </a:pPr>
            <a:r>
              <a:rPr lang="en-US" dirty="0"/>
              <a:t>Be prepared to discuss your answers with the class.</a:t>
            </a:r>
          </a:p>
        </p:txBody>
      </p:sp>
    </p:spTree>
    <p:extLst>
      <p:ext uri="{BB962C8B-B14F-4D97-AF65-F5344CB8AC3E}">
        <p14:creationId xmlns:p14="http://schemas.microsoft.com/office/powerpoint/2010/main" val="3284252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480CE0-2E97-FCE7-E36B-00ED7CC17B3C}"/>
              </a:ext>
            </a:extLst>
          </p:cNvPr>
          <p:cNvPicPr>
            <a:picLocks noChangeAspect="1"/>
          </p:cNvPicPr>
          <p:nvPr/>
        </p:nvPicPr>
        <p:blipFill>
          <a:blip r:embed="rId3">
            <a:extLst>
              <a:ext uri="{28A0092B-C50C-407E-A947-70E740481C1C}">
                <a14:useLocalDpi xmlns:a14="http://schemas.microsoft.com/office/drawing/2010/main" val="0"/>
              </a:ext>
            </a:extLst>
          </a:blip>
          <a:srcRect t="3177" r="16513" b="26381"/>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8C19E00-3DAE-1C17-7AFB-D3434728222C}"/>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923963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1ECBC-C7CB-6974-06B4-305154746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8024D-D27E-DF13-3731-C188EDABCB5B}"/>
              </a:ext>
            </a:extLst>
          </p:cNvPr>
          <p:cNvSpPr>
            <a:spLocks noGrp="1"/>
          </p:cNvSpPr>
          <p:nvPr>
            <p:ph type="title"/>
          </p:nvPr>
        </p:nvSpPr>
        <p:spPr/>
        <p:txBody>
          <a:bodyPr/>
          <a:lstStyle/>
          <a:p>
            <a:r>
              <a:rPr lang="en-US" dirty="0"/>
              <a:t>Reading a pay stub answer key </a:t>
            </a:r>
          </a:p>
        </p:txBody>
      </p:sp>
      <p:sp>
        <p:nvSpPr>
          <p:cNvPr id="5" name="Slide Number Placeholder 4">
            <a:extLst>
              <a:ext uri="{FF2B5EF4-FFF2-40B4-BE49-F238E27FC236}">
                <a16:creationId xmlns:a16="http://schemas.microsoft.com/office/drawing/2014/main" id="{191DDFBA-93A3-E0F5-D2F0-69A2B497E2A3}"/>
              </a:ext>
            </a:extLst>
          </p:cNvPr>
          <p:cNvSpPr>
            <a:spLocks noGrp="1"/>
          </p:cNvSpPr>
          <p:nvPr>
            <p:ph type="sldNum" sz="quarter" idx="11"/>
          </p:nvPr>
        </p:nvSpPr>
        <p:spPr/>
        <p:txBody>
          <a:bodyPr/>
          <a:lstStyle/>
          <a:p>
            <a:fld id="{1B6BCD38-10FB-4154-A4CD-08746A6DCB55}" type="slidenum">
              <a:rPr lang="en-US" smtClean="0"/>
              <a:pPr/>
              <a:t>19</a:t>
            </a:fld>
            <a:endParaRPr lang="en-US"/>
          </a:p>
        </p:txBody>
      </p:sp>
      <p:sp>
        <p:nvSpPr>
          <p:cNvPr id="7" name="Footer Placeholder 6">
            <a:extLst>
              <a:ext uri="{FF2B5EF4-FFF2-40B4-BE49-F238E27FC236}">
                <a16:creationId xmlns:a16="http://schemas.microsoft.com/office/drawing/2014/main" id="{18F80987-FB26-2EAF-7383-17D1DAE5CAFC}"/>
              </a:ext>
            </a:extLst>
          </p:cNvPr>
          <p:cNvSpPr>
            <a:spLocks noGrp="1"/>
          </p:cNvSpPr>
          <p:nvPr>
            <p:ph type="ftr" sz="quarter" idx="10"/>
          </p:nvPr>
        </p:nvSpPr>
        <p:spPr/>
        <p:txBody>
          <a:bodyPr/>
          <a:lstStyle/>
          <a:p>
            <a:r>
              <a:rPr lang="en-US"/>
              <a:t>Paying Taxes</a:t>
            </a:r>
            <a:endParaRPr lang="en-US" dirty="0"/>
          </a:p>
        </p:txBody>
      </p:sp>
      <p:sp>
        <p:nvSpPr>
          <p:cNvPr id="8" name="Content Placeholder 2">
            <a:extLst>
              <a:ext uri="{FF2B5EF4-FFF2-40B4-BE49-F238E27FC236}">
                <a16:creationId xmlns:a16="http://schemas.microsoft.com/office/drawing/2014/main" id="{CC02F8E6-794A-7C4E-019B-75475FBF10EB}"/>
              </a:ext>
            </a:extLst>
          </p:cNvPr>
          <p:cNvSpPr>
            <a:spLocks noGrp="1"/>
          </p:cNvSpPr>
          <p:nvPr>
            <p:ph idx="1"/>
          </p:nvPr>
        </p:nvSpPr>
        <p:spPr>
          <a:xfrm>
            <a:off x="832102" y="1837450"/>
            <a:ext cx="10515600" cy="3930303"/>
          </a:xfrm>
        </p:spPr>
        <p:txBody>
          <a:bodyPr vert="horz" lIns="91440" tIns="45720" rIns="91440" bIns="45720" numCol="2" spcCol="457200" rtlCol="0" anchor="t">
            <a:noAutofit/>
          </a:bodyPr>
          <a:lstStyle/>
          <a:p>
            <a:pPr marL="347472" indent="-347472" fontAlgn="t">
              <a:lnSpc>
                <a:spcPct val="110000"/>
              </a:lnSpc>
              <a:buAutoNum type="arabicPeriod"/>
            </a:pPr>
            <a:r>
              <a:rPr lang="en-US" sz="1800" b="1" dirty="0"/>
              <a:t>What does the pay period tell you?</a:t>
            </a:r>
            <a:br>
              <a:rPr lang="en-US" sz="1800" b="1" dirty="0"/>
            </a:br>
            <a:r>
              <a:rPr lang="en-US" sz="1800" dirty="0"/>
              <a:t>c) The group of calendar days covered by the paycheck</a:t>
            </a:r>
          </a:p>
          <a:p>
            <a:pPr marL="347472" indent="-347472" fontAlgn="t">
              <a:lnSpc>
                <a:spcPct val="110000"/>
              </a:lnSpc>
              <a:buAutoNum type="arabicPeriod"/>
            </a:pPr>
            <a:r>
              <a:rPr lang="en-US" sz="1800" b="1" dirty="0"/>
              <a:t>Based on the pay stub, what is the employee's gross pay for this pay period? </a:t>
            </a:r>
            <a:br>
              <a:rPr lang="en-US" sz="1800" b="1" dirty="0"/>
            </a:br>
            <a:r>
              <a:rPr lang="en-US" sz="1800" dirty="0"/>
              <a:t>c) $640.00</a:t>
            </a:r>
          </a:p>
          <a:p>
            <a:pPr marL="347472" indent="-347472" fontAlgn="t">
              <a:lnSpc>
                <a:spcPct val="110000"/>
              </a:lnSpc>
              <a:buAutoNum type="arabicPeriod"/>
            </a:pPr>
            <a:r>
              <a:rPr lang="en-US" sz="1800" b="1" dirty="0"/>
              <a:t>How many hours did the employee work during this pay period? </a:t>
            </a:r>
            <a:br>
              <a:rPr lang="en-US" sz="1800" dirty="0"/>
            </a:br>
            <a:r>
              <a:rPr lang="en-US" sz="1800" dirty="0"/>
              <a:t>b) 32 hours</a:t>
            </a:r>
          </a:p>
          <a:p>
            <a:pPr marL="347472" indent="-347472" fontAlgn="t">
              <a:lnSpc>
                <a:spcPct val="110000"/>
              </a:lnSpc>
              <a:buAutoNum type="arabicPeriod"/>
            </a:pPr>
            <a:r>
              <a:rPr lang="en-US" sz="1800" b="1" dirty="0"/>
              <a:t>What is the total amount of deductions (withholding) taken out of the paycheck this pay period?</a:t>
            </a:r>
            <a:br>
              <a:rPr lang="en-US" sz="1800" dirty="0"/>
            </a:br>
            <a:r>
              <a:rPr lang="en-US" sz="1800" dirty="0"/>
              <a:t>d) $144.00</a:t>
            </a:r>
          </a:p>
          <a:p>
            <a:pPr marL="347472" indent="-347472" fontAlgn="t">
              <a:lnSpc>
                <a:spcPct val="110000"/>
              </a:lnSpc>
              <a:buAutoNum type="arabicPeriod"/>
            </a:pPr>
            <a:r>
              <a:rPr lang="en-US" sz="1800" b="1" dirty="0"/>
              <a:t>Which of the following taxes cannot be refunded? </a:t>
            </a:r>
            <a:br>
              <a:rPr lang="en-US" sz="1800" b="1" dirty="0"/>
            </a:br>
            <a:r>
              <a:rPr lang="en-US" sz="1800" dirty="0"/>
              <a:t>d) FICA taxes (Social Security and Medicare)</a:t>
            </a:r>
          </a:p>
          <a:p>
            <a:pPr marL="347472" indent="-347472" fontAlgn="t">
              <a:lnSpc>
                <a:spcPct val="110000"/>
              </a:lnSpc>
              <a:buAutoNum type="arabicPeriod"/>
            </a:pPr>
            <a:r>
              <a:rPr lang="en-US" sz="1800" b="1" dirty="0"/>
              <a:t>What is the employee's net take-home pay for this pay period?</a:t>
            </a:r>
            <a:br>
              <a:rPr lang="en-US" sz="1800" dirty="0"/>
            </a:br>
            <a:r>
              <a:rPr lang="en-US" sz="1800" dirty="0"/>
              <a:t>b) $496.00</a:t>
            </a:r>
          </a:p>
        </p:txBody>
      </p:sp>
    </p:spTree>
    <p:extLst>
      <p:ext uri="{BB962C8B-B14F-4D97-AF65-F5344CB8AC3E}">
        <p14:creationId xmlns:p14="http://schemas.microsoft.com/office/powerpoint/2010/main" val="806002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BB4CF-8A46-486B-7B59-BBD84F4879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98FEC1-1C71-7BA2-B38F-AAEB6FF8D658}"/>
              </a:ext>
            </a:extLst>
          </p:cNvPr>
          <p:cNvSpPr>
            <a:spLocks noGrp="1"/>
          </p:cNvSpPr>
          <p:nvPr>
            <p:ph type="title"/>
          </p:nvPr>
        </p:nvSpPr>
        <p:spPr/>
        <p:txBody>
          <a:bodyPr/>
          <a:lstStyle/>
          <a:p>
            <a:r>
              <a:rPr lang="en-US" dirty="0"/>
              <a:t>Reading a W-2 answer key </a:t>
            </a:r>
          </a:p>
        </p:txBody>
      </p:sp>
      <p:sp>
        <p:nvSpPr>
          <p:cNvPr id="5" name="Slide Number Placeholder 4">
            <a:extLst>
              <a:ext uri="{FF2B5EF4-FFF2-40B4-BE49-F238E27FC236}">
                <a16:creationId xmlns:a16="http://schemas.microsoft.com/office/drawing/2014/main" id="{4976F999-7D15-8278-5D92-A7E4A06DABED}"/>
              </a:ext>
            </a:extLst>
          </p:cNvPr>
          <p:cNvSpPr>
            <a:spLocks noGrp="1"/>
          </p:cNvSpPr>
          <p:nvPr>
            <p:ph type="sldNum" sz="quarter" idx="11"/>
          </p:nvPr>
        </p:nvSpPr>
        <p:spPr/>
        <p:txBody>
          <a:bodyPr/>
          <a:lstStyle/>
          <a:p>
            <a:fld id="{1B6BCD38-10FB-4154-A4CD-08746A6DCB55}" type="slidenum">
              <a:rPr lang="en-US" smtClean="0"/>
              <a:pPr/>
              <a:t>20</a:t>
            </a:fld>
            <a:endParaRPr lang="en-US"/>
          </a:p>
        </p:txBody>
      </p:sp>
      <p:sp>
        <p:nvSpPr>
          <p:cNvPr id="7" name="Footer Placeholder 6">
            <a:extLst>
              <a:ext uri="{FF2B5EF4-FFF2-40B4-BE49-F238E27FC236}">
                <a16:creationId xmlns:a16="http://schemas.microsoft.com/office/drawing/2014/main" id="{3A3C7179-327C-ACF3-0179-8A0B5C518982}"/>
              </a:ext>
            </a:extLst>
          </p:cNvPr>
          <p:cNvSpPr>
            <a:spLocks noGrp="1"/>
          </p:cNvSpPr>
          <p:nvPr>
            <p:ph type="ftr" sz="quarter" idx="10"/>
          </p:nvPr>
        </p:nvSpPr>
        <p:spPr/>
        <p:txBody>
          <a:bodyPr/>
          <a:lstStyle/>
          <a:p>
            <a:r>
              <a:rPr lang="en-US"/>
              <a:t>Paying Taxes</a:t>
            </a:r>
            <a:endParaRPr lang="en-US" dirty="0"/>
          </a:p>
        </p:txBody>
      </p:sp>
      <p:sp>
        <p:nvSpPr>
          <p:cNvPr id="6" name="Content Placeholder 2">
            <a:extLst>
              <a:ext uri="{FF2B5EF4-FFF2-40B4-BE49-F238E27FC236}">
                <a16:creationId xmlns:a16="http://schemas.microsoft.com/office/drawing/2014/main" id="{89425B40-71B8-D40A-09A8-CAAE5E903C53}"/>
              </a:ext>
            </a:extLst>
          </p:cNvPr>
          <p:cNvSpPr>
            <a:spLocks noGrp="1"/>
          </p:cNvSpPr>
          <p:nvPr>
            <p:ph idx="1"/>
          </p:nvPr>
        </p:nvSpPr>
        <p:spPr>
          <a:xfrm>
            <a:off x="832102" y="1837451"/>
            <a:ext cx="10515600" cy="3719287"/>
          </a:xfrm>
        </p:spPr>
        <p:txBody>
          <a:bodyPr vert="horz" lIns="91440" tIns="45720" rIns="91440" bIns="45720" numCol="2" spcCol="457200" rtlCol="0" anchor="t">
            <a:noAutofit/>
          </a:bodyPr>
          <a:lstStyle/>
          <a:p>
            <a:pPr marL="342900" lvl="0" indent="-342900" fontAlgn="t">
              <a:lnSpc>
                <a:spcPct val="110000"/>
              </a:lnSpc>
              <a:buFont typeface="+mj-lt"/>
              <a:buAutoNum type="arabicPeriod"/>
            </a:pPr>
            <a:r>
              <a:rPr lang="en-US" sz="1800" b="1" dirty="0"/>
              <a:t>What is the main purpose of a W-2 form?</a:t>
            </a:r>
            <a:br>
              <a:rPr lang="en-US" sz="1800" dirty="0"/>
            </a:br>
            <a:r>
              <a:rPr lang="en-US" sz="1800" dirty="0"/>
              <a:t>c) To summarize total earnings and taxes withheld for the year</a:t>
            </a:r>
          </a:p>
          <a:p>
            <a:pPr marL="342900" lvl="0" indent="-342900" fontAlgn="t">
              <a:lnSpc>
                <a:spcPct val="110000"/>
              </a:lnSpc>
              <a:buFont typeface="+mj-lt"/>
              <a:buAutoNum type="arabicPeriod"/>
            </a:pPr>
            <a:r>
              <a:rPr lang="en-US" sz="1800" b="1" dirty="0"/>
              <a:t>How much did the employee earn in total wages for the year?</a:t>
            </a:r>
            <a:br>
              <a:rPr lang="en-US" sz="1800" dirty="0"/>
            </a:br>
            <a:r>
              <a:rPr lang="en-US" sz="1800" dirty="0"/>
              <a:t>c) $6,400.00</a:t>
            </a:r>
          </a:p>
          <a:p>
            <a:pPr marL="342900" indent="-342900" fontAlgn="t">
              <a:lnSpc>
                <a:spcPct val="110000"/>
              </a:lnSpc>
              <a:buFont typeface="+mj-lt"/>
              <a:buAutoNum type="arabicPeriod"/>
            </a:pPr>
            <a:r>
              <a:rPr lang="en-US" sz="1800" b="1" dirty="0"/>
              <a:t>How much federal income tax was withheld during the year?</a:t>
            </a:r>
            <a:br>
              <a:rPr lang="en-US" sz="1800" dirty="0"/>
            </a:br>
            <a:r>
              <a:rPr lang="en-US" sz="1800" dirty="0"/>
              <a:t>b) $640.00</a:t>
            </a:r>
            <a:br>
              <a:rPr lang="en-US" sz="1800" dirty="0"/>
            </a:br>
            <a:endParaRPr lang="en-US" sz="1800" dirty="0"/>
          </a:p>
          <a:p>
            <a:pPr marL="342900" lvl="0" indent="-342900" fontAlgn="t">
              <a:lnSpc>
                <a:spcPct val="110000"/>
              </a:lnSpc>
              <a:buFont typeface="+mj-lt"/>
              <a:buAutoNum type="arabicPeriod"/>
            </a:pPr>
            <a:r>
              <a:rPr lang="en-US" sz="1800" b="1" dirty="0"/>
              <a:t>In addition to the Oregon income tax, what other state or local income tax is listed on the W-2?</a:t>
            </a:r>
            <a:br>
              <a:rPr lang="en-US" sz="1800" dirty="0"/>
            </a:br>
            <a:r>
              <a:rPr lang="en-US" sz="1800" dirty="0"/>
              <a:t>b) Oregon Transit tax</a:t>
            </a:r>
          </a:p>
          <a:p>
            <a:pPr marL="342900" indent="-342900" fontAlgn="t">
              <a:lnSpc>
                <a:spcPct val="110000"/>
              </a:lnSpc>
              <a:buFont typeface="+mj-lt"/>
              <a:buAutoNum type="arabicPeriod"/>
            </a:pPr>
            <a:r>
              <a:rPr lang="en-US" sz="1800" b="1" dirty="0"/>
              <a:t>Looking at the W-2, how much Social Security tax was withheld for the year?</a:t>
            </a:r>
            <a:br>
              <a:rPr lang="en-US" sz="1800" dirty="0"/>
            </a:br>
            <a:r>
              <a:rPr lang="en-US" sz="1800" dirty="0"/>
              <a:t>c) $396.80</a:t>
            </a:r>
          </a:p>
          <a:p>
            <a:pPr marL="342900" lvl="0" indent="-342900" fontAlgn="t">
              <a:lnSpc>
                <a:spcPct val="110000"/>
              </a:lnSpc>
              <a:buFont typeface="+mj-lt"/>
              <a:buAutoNum type="arabicPeriod"/>
            </a:pPr>
            <a:r>
              <a:rPr lang="en-US" sz="1800" b="1" dirty="0"/>
              <a:t>Why does the W-2 include state income and tax information?</a:t>
            </a:r>
            <a:br>
              <a:rPr lang="en-US" sz="1800" dirty="0"/>
            </a:br>
            <a:r>
              <a:rPr lang="en-US" sz="1800" dirty="0"/>
              <a:t>b) To report income and taxes paid to the state government.</a:t>
            </a:r>
          </a:p>
        </p:txBody>
      </p:sp>
    </p:spTree>
    <p:extLst>
      <p:ext uri="{BB962C8B-B14F-4D97-AF65-F5344CB8AC3E}">
        <p14:creationId xmlns:p14="http://schemas.microsoft.com/office/powerpoint/2010/main" val="2258420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2DC039F-DDB9-2E85-0CF8-CE6929FE5923}"/>
              </a:ext>
            </a:extLst>
          </p:cNvPr>
          <p:cNvPicPr>
            <a:picLocks noChangeAspect="1"/>
          </p:cNvPicPr>
          <p:nvPr/>
        </p:nvPicPr>
        <p:blipFill>
          <a:blip r:embed="rId3">
            <a:extLst>
              <a:ext uri="{28A0092B-C50C-407E-A947-70E740481C1C}">
                <a14:useLocalDpi xmlns:a14="http://schemas.microsoft.com/office/drawing/2010/main" val="0"/>
              </a:ext>
            </a:extLst>
          </a:blip>
          <a:srcRect t="22098" r="7671"/>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A6E5E67E-EF0F-C75F-DD24-5AD136496131}"/>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dirty="0"/>
              <a:t>Wrap-Up</a:t>
            </a:r>
          </a:p>
        </p:txBody>
      </p:sp>
    </p:spTree>
    <p:extLst>
      <p:ext uri="{BB962C8B-B14F-4D97-AF65-F5344CB8AC3E}">
        <p14:creationId xmlns:p14="http://schemas.microsoft.com/office/powerpoint/2010/main" val="207512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C1180-6A35-9B5F-7CB0-F74E2623F9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857621-94EE-55DD-BEF3-EA03192B42FF}"/>
              </a:ext>
            </a:extLst>
          </p:cNvPr>
          <p:cNvSpPr>
            <a:spLocks noGrp="1"/>
          </p:cNvSpPr>
          <p:nvPr>
            <p:ph type="title"/>
          </p:nvPr>
        </p:nvSpPr>
        <p:spPr/>
        <p:txBody>
          <a:bodyPr/>
          <a:lstStyle/>
          <a:p>
            <a:r>
              <a:rPr lang="en-US" dirty="0"/>
              <a:t>Exit ticket</a:t>
            </a:r>
          </a:p>
        </p:txBody>
      </p:sp>
      <p:sp>
        <p:nvSpPr>
          <p:cNvPr id="4" name="Footer Placeholder 3">
            <a:extLst>
              <a:ext uri="{FF2B5EF4-FFF2-40B4-BE49-F238E27FC236}">
                <a16:creationId xmlns:a16="http://schemas.microsoft.com/office/drawing/2014/main" id="{7726D427-E717-4BA5-041C-ED4527A33428}"/>
              </a:ext>
            </a:extLst>
          </p:cNvPr>
          <p:cNvSpPr>
            <a:spLocks noGrp="1"/>
          </p:cNvSpPr>
          <p:nvPr>
            <p:ph type="ftr" sz="quarter" idx="10"/>
          </p:nvPr>
        </p:nvSpPr>
        <p:spPr/>
        <p:txBody>
          <a:bodyPr/>
          <a:lstStyle/>
          <a:p>
            <a:r>
              <a:rPr lang="en-US"/>
              <a:t>Paying Taxes</a:t>
            </a:r>
          </a:p>
        </p:txBody>
      </p:sp>
      <p:sp>
        <p:nvSpPr>
          <p:cNvPr id="5" name="Slide Number Placeholder 4">
            <a:extLst>
              <a:ext uri="{FF2B5EF4-FFF2-40B4-BE49-F238E27FC236}">
                <a16:creationId xmlns:a16="http://schemas.microsoft.com/office/drawing/2014/main" id="{01C7819C-CAAC-B126-04BA-EA959B195355}"/>
              </a:ext>
            </a:extLst>
          </p:cNvPr>
          <p:cNvSpPr>
            <a:spLocks noGrp="1"/>
          </p:cNvSpPr>
          <p:nvPr>
            <p:ph type="sldNum" sz="quarter" idx="11"/>
          </p:nvPr>
        </p:nvSpPr>
        <p:spPr/>
        <p:txBody>
          <a:bodyPr/>
          <a:lstStyle/>
          <a:p>
            <a:fld id="{1B6BCD38-10FB-4154-A4CD-08746A6DCB55}" type="slidenum">
              <a:rPr lang="en-US" smtClean="0"/>
              <a:pPr/>
              <a:t>22</a:t>
            </a:fld>
            <a:endParaRPr lang="en-US"/>
          </a:p>
        </p:txBody>
      </p:sp>
      <p:sp>
        <p:nvSpPr>
          <p:cNvPr id="8" name="Content Placeholder 2">
            <a:extLst>
              <a:ext uri="{FF2B5EF4-FFF2-40B4-BE49-F238E27FC236}">
                <a16:creationId xmlns:a16="http://schemas.microsoft.com/office/drawing/2014/main" id="{A79E6D35-4CFE-3EF2-B5A7-CFFB33ED70F8}"/>
              </a:ext>
            </a:extLst>
          </p:cNvPr>
          <p:cNvSpPr txBox="1">
            <a:spLocks/>
          </p:cNvSpPr>
          <p:nvPr/>
        </p:nvSpPr>
        <p:spPr>
          <a:xfrm>
            <a:off x="832102" y="2120969"/>
            <a:ext cx="4724636" cy="3002445"/>
          </a:xfrm>
          <a:prstGeom prst="rect">
            <a:avLst/>
          </a:prstGeom>
        </p:spPr>
        <p:txBody>
          <a:bodyPr vert="horz" lIns="91440" tIns="45720" rIns="91440" bIns="45720" rtlCol="0" anchor="t">
            <a:noAutofit/>
          </a:bodyPr>
          <a:lstStyle>
            <a:lvl1pPr marL="411480" indent="-411480" algn="l" defTabSz="914400" rtl="0" eaLnBrk="1" latinLnBrk="0" hangingPunct="1">
              <a:lnSpc>
                <a:spcPct val="100000"/>
              </a:lnSpc>
              <a:spcBef>
                <a:spcPts val="1000"/>
              </a:spcBef>
              <a:spcAft>
                <a:spcPts val="1200"/>
              </a:spcAft>
              <a:buClrTx/>
              <a:buFont typeface="+mj-lt"/>
              <a:buAutoNum type="arabicPeriod"/>
              <a:defRPr sz="2200" kern="1200">
                <a:solidFill>
                  <a:schemeClr val="tx1"/>
                </a:solidFill>
                <a:latin typeface="Poppins" panose="020B0604020202020204" pitchFamily="34" charset="0"/>
                <a:ea typeface="+mn-ea"/>
                <a:cs typeface="Poppins" panose="020B0604020202020204" pitchFamily="34" charset="0"/>
              </a:defRPr>
            </a:lvl1pPr>
            <a:lvl2pPr marL="868680" indent="-411480" algn="l" defTabSz="914400" rtl="0" eaLnBrk="1" latinLnBrk="0" hangingPunct="1">
              <a:lnSpc>
                <a:spcPct val="100000"/>
              </a:lnSpc>
              <a:spcBef>
                <a:spcPts val="500"/>
              </a:spcBef>
              <a:spcAft>
                <a:spcPts val="1200"/>
              </a:spcAft>
              <a:buClrTx/>
              <a:buFont typeface="+mj-lt"/>
              <a:buAutoNum type="alphaLcPeriod"/>
              <a:defRPr sz="2000" kern="1200">
                <a:solidFill>
                  <a:schemeClr val="tx1"/>
                </a:solidFill>
                <a:latin typeface="Poppins" panose="020B0604020202020204" pitchFamily="34" charset="0"/>
                <a:ea typeface="+mn-ea"/>
                <a:cs typeface="Poppins" panose="020B0604020202020204" pitchFamily="34" charset="0"/>
              </a:defRPr>
            </a:lvl2pPr>
            <a:lvl3pPr marL="1325880" indent="-411480" algn="l" defTabSz="914400" rtl="0" eaLnBrk="1" latinLnBrk="0" hangingPunct="1">
              <a:lnSpc>
                <a:spcPct val="100000"/>
              </a:lnSpc>
              <a:spcBef>
                <a:spcPts val="500"/>
              </a:spcBef>
              <a:spcAft>
                <a:spcPts val="1200"/>
              </a:spcAft>
              <a:buFont typeface="+mj-lt"/>
              <a:buAutoNum type="romanLcPeriod"/>
              <a:defRPr sz="2000" kern="1200">
                <a:solidFill>
                  <a:schemeClr val="tx1"/>
                </a:solidFill>
                <a:latin typeface="Poppins" panose="020B0604020202020204" pitchFamily="34" charset="0"/>
                <a:ea typeface="+mn-ea"/>
                <a:cs typeface="Poppins" panose="020B0604020202020204" pitchFamily="34" charset="0"/>
              </a:defRPr>
            </a:lvl3pPr>
            <a:lvl4pPr marL="1371600" indent="0" algn="l" defTabSz="914400" rtl="0" eaLnBrk="1" latinLnBrk="0" hangingPunct="1">
              <a:lnSpc>
                <a:spcPct val="100000"/>
              </a:lnSpc>
              <a:spcBef>
                <a:spcPts val="500"/>
              </a:spcBef>
              <a:spcAft>
                <a:spcPts val="1200"/>
              </a:spcAft>
              <a:buFont typeface="Poppins" panose="020B0604020202020204" pitchFamily="34" charset="0"/>
              <a:buNone/>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Font typeface="+mj-lt"/>
              <a:buNone/>
            </a:pPr>
            <a:r>
              <a:rPr lang="en-US" sz="2400">
                <a:latin typeface="Poppins"/>
                <a:cs typeface="Poppins"/>
              </a:rPr>
              <a:t>One thing I learned about the tax filing process is ______.</a:t>
            </a:r>
          </a:p>
          <a:p>
            <a:pPr marL="0" indent="0">
              <a:buNone/>
            </a:pPr>
            <a:r>
              <a:rPr lang="en-US" sz="2400">
                <a:latin typeface="Poppins"/>
                <a:cs typeface="Poppins"/>
              </a:rPr>
              <a:t>Taxes affect my take-home pay because ______.</a:t>
            </a:r>
          </a:p>
          <a:p>
            <a:pPr marL="0" indent="0">
              <a:buNone/>
            </a:pPr>
            <a:r>
              <a:rPr lang="en-US" sz="2400">
                <a:latin typeface="Poppins"/>
                <a:cs typeface="Poppins"/>
              </a:rPr>
              <a:t>One public service paid for with tax dollars is ______.</a:t>
            </a:r>
          </a:p>
        </p:txBody>
      </p:sp>
    </p:spTree>
    <p:extLst>
      <p:ext uri="{BB962C8B-B14F-4D97-AF65-F5344CB8AC3E}">
        <p14:creationId xmlns:p14="http://schemas.microsoft.com/office/powerpoint/2010/main" val="3733527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13767F-7F0B-4047-465B-231B792BED32}"/>
              </a:ext>
            </a:extLst>
          </p:cNvPr>
          <p:cNvPicPr>
            <a:picLocks noChangeAspect="1"/>
          </p:cNvPicPr>
          <p:nvPr/>
        </p:nvPicPr>
        <p:blipFill>
          <a:blip r:embed="rId3">
            <a:extLst>
              <a:ext uri="{28A0092B-C50C-407E-A947-70E740481C1C}">
                <a14:useLocalDpi xmlns:a14="http://schemas.microsoft.com/office/drawing/2010/main" val="0"/>
              </a:ext>
            </a:extLst>
          </a:blip>
          <a:srcRect l="-25" r="25" b="15604"/>
          <a:stretch>
            <a:fillRect/>
          </a:stretch>
        </p:blipFill>
        <p:spPr>
          <a:xfrm>
            <a:off x="0" y="0"/>
            <a:ext cx="12188952" cy="6858000"/>
          </a:xfrm>
          <a:prstGeom prst="rect">
            <a:avLst/>
          </a:prstGeom>
        </p:spPr>
      </p:pic>
      <p:sp>
        <p:nvSpPr>
          <p:cNvPr id="2" name="Title 1">
            <a:extLst>
              <a:ext uri="{FF2B5EF4-FFF2-40B4-BE49-F238E27FC236}">
                <a16:creationId xmlns:a16="http://schemas.microsoft.com/office/drawing/2014/main" id="{EFAB3E52-3918-AE8E-BDCB-F80DA328534A}"/>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3156180896"/>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Props1.xml><?xml version="1.0" encoding="utf-8"?>
<ds:datastoreItem xmlns:ds="http://schemas.openxmlformats.org/officeDocument/2006/customXml" ds:itemID="{BA00509D-D7AD-466A-9B5B-12767F8C7DAC}">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E23DB81-AF50-45F6-ACCA-141AD6F0E123}">
  <ds:schemaRefs>
    <ds:schemaRef ds:uri="http://schemas.microsoft.com/sharepoint/v3/contenttype/forms"/>
  </ds:schemaRefs>
</ds:datastoreItem>
</file>

<file path=customXml/itemProps3.xml><?xml version="1.0" encoding="utf-8"?>
<ds:datastoreItem xmlns:ds="http://schemas.openxmlformats.org/officeDocument/2006/customXml" ds:itemID="{3192B7A7-D270-4635-A56B-3072AC7B0F2D}">
  <ds:schemaRefs>
    <ds:schemaRef ds:uri="http://schemas.openxmlformats.org/package/2006/metadata/core-properties"/>
    <ds:schemaRef ds:uri="http://schemas.microsoft.com/office/2006/documentManagement/types"/>
    <ds:schemaRef ds:uri="28d96758-b867-4e77-82e3-4f64cda9eb70"/>
    <ds:schemaRef ds:uri="http://purl.org/dc/elements/1.1/"/>
    <ds:schemaRef ds:uri="http://www.w3.org/XML/1998/namespace"/>
    <ds:schemaRef ds:uri="http://schemas.microsoft.com/office/infopath/2007/PartnerControls"/>
    <ds:schemaRef ds:uri="http://purl.org/dc/dcmitype/"/>
    <ds:schemaRef ds:uri="http://schemas.microsoft.com/office/2006/metadata/properties"/>
    <ds:schemaRef ds:uri="http://purl.org/dc/terms/"/>
    <ds:schemaRef ds:uri="c8f959b4-6747-413b-be81-376d33b26b29"/>
  </ds:schemaRefs>
</ds:datastoreItem>
</file>

<file path=docProps/app.xml><?xml version="1.0" encoding="utf-8"?>
<Properties xmlns="http://schemas.openxmlformats.org/officeDocument/2006/extended-properties" xmlns:vt="http://schemas.openxmlformats.org/officeDocument/2006/docPropsVTypes">
  <TotalTime>158</TotalTime>
  <Words>1964</Words>
  <Application>Microsoft Office PowerPoint</Application>
  <PresentationFormat>Widescreen</PresentationFormat>
  <Paragraphs>207</Paragraphs>
  <Slides>23</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Poppins</vt:lpstr>
      <vt:lpstr>Quicksand</vt:lpstr>
      <vt:lpstr>Office Theme</vt:lpstr>
      <vt:lpstr> OnPoint Financial Literacy Education</vt:lpstr>
      <vt:lpstr>PowerPoint Presentation</vt:lpstr>
      <vt:lpstr>What taxes are used for</vt:lpstr>
      <vt:lpstr>Learning targets</vt:lpstr>
      <vt:lpstr>Presentation</vt:lpstr>
      <vt:lpstr>Tax process</vt:lpstr>
      <vt:lpstr>Taxable income</vt:lpstr>
      <vt:lpstr>Common tax forms: W-4 (Employee’s Withholding Certificate)</vt:lpstr>
      <vt:lpstr>Common tax forms: W-2 (Wage and Tax Statement)</vt:lpstr>
      <vt:lpstr>Common tax forms: 1099</vt:lpstr>
      <vt:lpstr>Common tax forms: 1040</vt:lpstr>
      <vt:lpstr>One more form: I-9</vt:lpstr>
      <vt:lpstr>Tax deductions and tax credits reduce taxes</vt:lpstr>
      <vt:lpstr>How to get help with taxes</vt:lpstr>
      <vt:lpstr>Break</vt:lpstr>
      <vt:lpstr>Application Activity</vt:lpstr>
      <vt:lpstr>Activity instructions</vt:lpstr>
      <vt:lpstr>Debrief</vt:lpstr>
      <vt:lpstr>Reading a pay stub answer key </vt:lpstr>
      <vt:lpstr>Reading a W-2 answer key </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10 presentation: Paying Taxes</dc:title>
  <dc:subject>financial literacy education for high school students about taxes</dc:subject>
  <dc:creator>Education Northwest;OnPoint Community Credit Union</dc:creator>
  <cp:keywords>financial literacy education; taxes; W-2; 1099; W-4; 1040</cp:keywords>
  <cp:lastModifiedBy>Megan Meckey</cp:lastModifiedBy>
  <cp:revision>10</cp:revision>
  <dcterms:created xsi:type="dcterms:W3CDTF">2024-12-20T17:38:16Z</dcterms:created>
  <dcterms:modified xsi:type="dcterms:W3CDTF">2026-10-22T00:11:21Z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