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5" r:id="rId4"/>
  </p:sldMasterIdLst>
  <p:notesMasterIdLst>
    <p:notesMasterId r:id="rId28"/>
  </p:notesMasterIdLst>
  <p:sldIdLst>
    <p:sldId id="256" r:id="rId5"/>
    <p:sldId id="312" r:id="rId6"/>
    <p:sldId id="271" r:id="rId7"/>
    <p:sldId id="272" r:id="rId8"/>
    <p:sldId id="260" r:id="rId9"/>
    <p:sldId id="267" r:id="rId10"/>
    <p:sldId id="291" r:id="rId11"/>
    <p:sldId id="311" r:id="rId12"/>
    <p:sldId id="288" r:id="rId13"/>
    <p:sldId id="287" r:id="rId14"/>
    <p:sldId id="289" r:id="rId15"/>
    <p:sldId id="285" r:id="rId16"/>
    <p:sldId id="286" r:id="rId17"/>
    <p:sldId id="273" r:id="rId18"/>
    <p:sldId id="293" r:id="rId19"/>
    <p:sldId id="274" r:id="rId20"/>
    <p:sldId id="304" r:id="rId21"/>
    <p:sldId id="305" r:id="rId22"/>
    <p:sldId id="306" r:id="rId23"/>
    <p:sldId id="307" r:id="rId24"/>
    <p:sldId id="275" r:id="rId25"/>
    <p:sldId id="309" r:id="rId26"/>
    <p:sldId id="31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E5E500-ED35-CBB6-62B7-F6F0103C57E6}" name="Rachael Radick" initials="RR" userId="S::rachael.radick@ednw.org::125914b5-a3fb-448a-b296-f1297bb32460" providerId="AD"/>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 id="{C30D9596-3497-0925-747B-FB917801DE08}" name="Nicky Martin" initials="NM" userId="S::nicky.martin@ednw.org::5b327e23-52e9-4780-9060-d4e7ed32e60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E82E80-25EE-4BC3-913E-574D830C0A5D}" v="221" dt="2026-10-15T03:14:54.9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4" d="100"/>
          <a:sy n="64" d="100"/>
        </p:scale>
        <p:origin x="3978" y="9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0029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Distribute the handout packets to students, if you have not already.</a:t>
            </a:r>
            <a:endParaRPr lang="en-US"/>
          </a:p>
        </p:txBody>
      </p:sp>
      <p:sp>
        <p:nvSpPr>
          <p:cNvPr id="4" name="Slide Number Placeholder 3"/>
          <p:cNvSpPr>
            <a:spLocks noGrp="1"/>
          </p:cNvSpPr>
          <p:nvPr>
            <p:ph type="sldNum" sz="quarter" idx="5"/>
          </p:nvPr>
        </p:nvSpPr>
        <p:spPr/>
        <p:txBody>
          <a:bodyPr/>
          <a:lstStyle/>
          <a:p>
            <a:fld id="{A7CFA4CA-06F2-443C-A48A-7DDE021A4350}" type="slidenum">
              <a:rPr lang="en-US" smtClean="0"/>
              <a:t>1</a:t>
            </a:fld>
            <a:endParaRPr lang="en-US"/>
          </a:p>
        </p:txBody>
      </p:sp>
    </p:spTree>
    <p:extLst>
      <p:ext uri="{BB962C8B-B14F-4D97-AF65-F5344CB8AC3E}">
        <p14:creationId xmlns:p14="http://schemas.microsoft.com/office/powerpoint/2010/main" val="1904577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Point students to the copy of the prompts on the slide (</a:t>
            </a:r>
            <a:r>
              <a:rPr lang="en-US" sz="1200" i="1" kern="1200" dirty="0">
                <a:solidFill>
                  <a:schemeClr val="tx1"/>
                </a:solidFill>
                <a:effectLst/>
                <a:latin typeface="+mn-lt"/>
                <a:ea typeface="+mn-ea"/>
                <a:cs typeface="+mn-cs"/>
              </a:rPr>
              <a:t>What are </a:t>
            </a:r>
            <a:r>
              <a:rPr lang="en-US" sz="1200" b="0" i="1" kern="1200" dirty="0">
                <a:solidFill>
                  <a:schemeClr val="tx1"/>
                </a:solidFill>
                <a:effectLst/>
                <a:latin typeface="+mn-lt"/>
                <a:ea typeface="+mn-ea"/>
                <a:cs typeface="+mn-cs"/>
              </a:rPr>
              <a:t>things people do</a:t>
            </a:r>
            <a:r>
              <a:rPr lang="en-US" sz="1200" i="1" kern="1200" dirty="0">
                <a:solidFill>
                  <a:schemeClr val="tx1"/>
                </a:solidFill>
                <a:effectLst/>
                <a:latin typeface="+mn-lt"/>
                <a:ea typeface="+mn-ea"/>
                <a:cs typeface="+mn-cs"/>
              </a:rPr>
              <a:t>—online or offline—that help keep their money and personal information safe? Why are these important for financial well-being?</a:t>
            </a:r>
            <a:r>
              <a:rPr lang="en-US" sz="1200" kern="1200" dirty="0">
                <a:solidFill>
                  <a:schemeClr val="tx1"/>
                </a:solidFill>
                <a:effectLst/>
                <a:latin typeface="+mn-lt"/>
                <a:ea typeface="+mn-ea"/>
                <a:cs typeface="+mn-cs"/>
              </a:rPr>
              <a:t>) that is provided on the first page of their handouts.</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take a moment to write down their responses to the prompts in the spaces provided in their handouts. Tell them there are no right or wrong answers—they should simply write whatever comes to mind.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Have students turn to a partner to discuss their responses together briefly.</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After two minutes, invite a few pairs to share their best ideas with the full group.</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Remind students of their work in previous lessons to learn and practice informed financial decision making. Explain to them that in this lesson they will learn about different types of scams and fraud and practical strategies to recognize and prevent them. </a:t>
            </a:r>
          </a:p>
          <a:p>
            <a:endParaRPr lang="en-US" dirty="0"/>
          </a:p>
          <a:p>
            <a:endParaRPr lang="en-US" dirty="0"/>
          </a:p>
        </p:txBody>
      </p:sp>
      <p:sp>
        <p:nvSpPr>
          <p:cNvPr id="4" name="Slide Number Placeholder 3"/>
          <p:cNvSpPr>
            <a:spLocks noGrp="1"/>
          </p:cNvSpPr>
          <p:nvPr>
            <p:ph type="sldNum" sz="quarter" idx="5"/>
          </p:nvPr>
        </p:nvSpPr>
        <p:spPr/>
        <p:txBody>
          <a:bodyPr/>
          <a:lstStyle/>
          <a:p>
            <a:fld id="{3D8A3C2B-2BF2-4AAB-87E3-1E197FBE2811}" type="slidenum">
              <a:rPr lang="en-US" smtClean="0"/>
              <a:t>2</a:t>
            </a:fld>
            <a:endParaRPr lang="en-US"/>
          </a:p>
        </p:txBody>
      </p:sp>
    </p:spTree>
    <p:extLst>
      <p:ext uri="{BB962C8B-B14F-4D97-AF65-F5344CB8AC3E}">
        <p14:creationId xmlns:p14="http://schemas.microsoft.com/office/powerpoint/2010/main" val="2478970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1358-0DF2-2167-7D98-79F8F4A7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083CD-D62E-D6F6-5C92-661F93811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FA7A-2F16-1810-92F3-13618D9282AF}"/>
              </a:ext>
            </a:extLst>
          </p:cNvPr>
          <p:cNvSpPr>
            <a:spLocks noGrp="1"/>
          </p:cNvSpPr>
          <p:nvPr>
            <p:ph type="body" idx="1"/>
          </p:nvPr>
        </p:nvSpPr>
        <p:spPr/>
        <p:txBody>
          <a:bodyPr/>
          <a:lstStyle/>
          <a:p>
            <a:r>
              <a:rPr lang="en-US" sz="1200" kern="1200">
                <a:solidFill>
                  <a:schemeClr val="tx1"/>
                </a:solidFill>
                <a:effectLst/>
                <a:latin typeface="+mn-lt"/>
                <a:ea typeface="+mn-ea"/>
                <a:cs typeface="+mn-cs"/>
              </a:rPr>
              <a:t>Point students to the copy of the learning targets provided on the first page of their handouts. Review the learning targets with them.</a:t>
            </a:r>
          </a:p>
          <a:p>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lesson glossary provided on the first page of their handouts and review the terms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Note Catcher handout </a:t>
            </a:r>
            <a:r>
              <a:rPr lang="en-US" sz="1200" kern="1200">
                <a:solidFill>
                  <a:schemeClr val="tx1"/>
                </a:solidFill>
                <a:effectLst/>
                <a:latin typeface="+mn-lt"/>
                <a:ea typeface="+mn-ea"/>
                <a:cs typeface="+mn-cs"/>
              </a:rPr>
              <a:t>and invite them to use it to take notes during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A3B03738-FD40-74B4-6344-323892172969}"/>
              </a:ext>
            </a:extLst>
          </p:cNvPr>
          <p:cNvSpPr>
            <a:spLocks noGrp="1"/>
          </p:cNvSpPr>
          <p:nvPr>
            <p:ph type="sldNum" sz="quarter" idx="5"/>
          </p:nvPr>
        </p:nvSpPr>
        <p:spPr/>
        <p:txBody>
          <a:bodyPr/>
          <a:lstStyle/>
          <a:p>
            <a:fld id="{21B880CB-BA42-422E-8DC2-BC57CE2C34C2}" type="slidenum">
              <a:rPr lang="en-US" smtClean="0"/>
              <a:t>3</a:t>
            </a:fld>
            <a:endParaRPr lang="en-US"/>
          </a:p>
        </p:txBody>
      </p:sp>
    </p:spTree>
    <p:extLst>
      <p:ext uri="{BB962C8B-B14F-4D97-AF65-F5344CB8AC3E}">
        <p14:creationId xmlns:p14="http://schemas.microsoft.com/office/powerpoint/2010/main" val="3641078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Share with students that a scam is often used to gather information or documents that are used to commit fraud. The result is often lost money and compromised accounts. </a:t>
            </a:r>
            <a:endParaRPr lang="en-US"/>
          </a:p>
        </p:txBody>
      </p:sp>
      <p:sp>
        <p:nvSpPr>
          <p:cNvPr id="4" name="Slide Number Placeholder 3"/>
          <p:cNvSpPr>
            <a:spLocks noGrp="1"/>
          </p:cNvSpPr>
          <p:nvPr>
            <p:ph type="sldNum" sz="quarter" idx="5"/>
          </p:nvPr>
        </p:nvSpPr>
        <p:spPr/>
        <p:txBody>
          <a:bodyPr/>
          <a:lstStyle/>
          <a:p>
            <a:fld id="{A7CFA4CA-06F2-443C-A48A-7DDE021A4350}" type="slidenum">
              <a:rPr lang="en-US" smtClean="0"/>
              <a:t>5</a:t>
            </a:fld>
            <a:endParaRPr lang="en-US"/>
          </a:p>
        </p:txBody>
      </p:sp>
    </p:spTree>
    <p:extLst>
      <p:ext uri="{BB962C8B-B14F-4D97-AF65-F5344CB8AC3E}">
        <p14:creationId xmlns:p14="http://schemas.microsoft.com/office/powerpoint/2010/main" val="897966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 Review with students the information provided. </a:t>
            </a:r>
            <a:endParaRPr lang="en-US"/>
          </a:p>
        </p:txBody>
      </p:sp>
      <p:sp>
        <p:nvSpPr>
          <p:cNvPr id="4" name="Slide Number Placeholder 3"/>
          <p:cNvSpPr>
            <a:spLocks noGrp="1"/>
          </p:cNvSpPr>
          <p:nvPr>
            <p:ph type="sldNum" sz="quarter" idx="5"/>
          </p:nvPr>
        </p:nvSpPr>
        <p:spPr/>
        <p:txBody>
          <a:bodyPr/>
          <a:lstStyle/>
          <a:p>
            <a:fld id="{A7CFA4CA-06F2-443C-A48A-7DDE021A4350}" type="slidenum">
              <a:rPr lang="en-US" smtClean="0"/>
              <a:t>6</a:t>
            </a:fld>
            <a:endParaRPr lang="en-US"/>
          </a:p>
        </p:txBody>
      </p:sp>
    </p:spTree>
    <p:extLst>
      <p:ext uri="{BB962C8B-B14F-4D97-AF65-F5344CB8AC3E}">
        <p14:creationId xmlns:p14="http://schemas.microsoft.com/office/powerpoint/2010/main" val="2072930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Walk through each scam on the slide with students, inviting them to share examples of the scam they or someone they know has encountered.</a:t>
            </a:r>
          </a:p>
          <a:p>
            <a:endParaRPr lang="en-US" sz="1200" kern="1200">
              <a:solidFill>
                <a:schemeClr val="tx1"/>
              </a:solidFill>
              <a:effectLst/>
              <a:latin typeface="+mn-lt"/>
              <a:ea typeface="Calibri"/>
              <a:cs typeface="Calibri"/>
            </a:endParaRPr>
          </a:p>
          <a:p>
            <a:pPr>
              <a:defRPr/>
            </a:pPr>
            <a:r>
              <a:rPr lang="en-US"/>
              <a:t>Display the </a:t>
            </a:r>
            <a:r>
              <a:rPr lang="en-US" b="1" i="1"/>
              <a:t>Sample phishing scam slide</a:t>
            </a:r>
            <a:r>
              <a:rPr lang="en-US"/>
              <a:t> </a:t>
            </a:r>
            <a:r>
              <a:rPr lang="en-US" b="1" i="1"/>
              <a:t>(Slide 9)</a:t>
            </a:r>
            <a:r>
              <a:rPr lang="en-US"/>
              <a:t>, </a:t>
            </a:r>
            <a:r>
              <a:rPr lang="en-US" b="1" i="1"/>
              <a:t>Sample clickbait and sweetheart scam slide</a:t>
            </a:r>
            <a:r>
              <a:rPr lang="en-US"/>
              <a:t> </a:t>
            </a:r>
            <a:r>
              <a:rPr lang="en-US" b="1" i="1"/>
              <a:t>(Slide 10)</a:t>
            </a:r>
            <a:r>
              <a:rPr lang="en-US"/>
              <a:t>, and the </a:t>
            </a:r>
            <a:r>
              <a:rPr lang="en-US" b="1" i="1"/>
              <a:t>Sample approval scam slide</a:t>
            </a:r>
            <a:r>
              <a:rPr lang="en-US"/>
              <a:t> </a:t>
            </a:r>
            <a:r>
              <a:rPr lang="en-US" b="1" i="1"/>
              <a:t>(Slide 11)</a:t>
            </a:r>
            <a:r>
              <a:rPr lang="en-US"/>
              <a:t> to show students actual examples of clickbait, sweetheart, phishing, and fake approval scams. </a:t>
            </a:r>
          </a:p>
          <a:p>
            <a:pPr marL="0" marR="0" lvl="0" indent="0" algn="l" defTabSz="914400">
              <a:lnSpc>
                <a:spcPct val="100000"/>
              </a:lnSpc>
              <a:spcBef>
                <a:spcPts val="0"/>
              </a:spcBef>
              <a:spcAft>
                <a:spcPts val="0"/>
              </a:spcAft>
              <a:buClrTx/>
              <a:buSzTx/>
              <a:buFontTx/>
              <a:buNone/>
              <a:tabLst/>
              <a:defRPr/>
            </a:pPr>
            <a:endParaRPr lang="en-US" sz="1200" kern="1200">
              <a:solidFill>
                <a:schemeClr val="tx1"/>
              </a:solidFill>
              <a:effectLst/>
              <a:latin typeface="+mn-lt"/>
              <a:ea typeface="Calibri"/>
              <a:cs typeface="Calibri"/>
            </a:endParaRPr>
          </a:p>
          <a:p>
            <a:endParaRPr lang="en-US"/>
          </a:p>
          <a:p>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A7CFA4CA-06F2-443C-A48A-7DDE021A4350}" type="slidenum">
              <a:rPr lang="en-US" smtClean="0"/>
              <a:t>7</a:t>
            </a:fld>
            <a:endParaRPr lang="en-US"/>
          </a:p>
        </p:txBody>
      </p:sp>
    </p:spTree>
    <p:extLst>
      <p:ext uri="{BB962C8B-B14F-4D97-AF65-F5344CB8AC3E}">
        <p14:creationId xmlns:p14="http://schemas.microsoft.com/office/powerpoint/2010/main" val="3464377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8D9BD-0B11-19EA-A359-EB0C2E06C3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9128F-1DD2-23A2-C31A-DE9D81F273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8BEDD-5C67-0882-B556-3230583B3F77}"/>
              </a:ext>
            </a:extLst>
          </p:cNvPr>
          <p:cNvSpPr>
            <a:spLocks noGrp="1"/>
          </p:cNvSpPr>
          <p:nvPr>
            <p:ph type="body" idx="1"/>
          </p:nvPr>
        </p:nvSpPr>
        <p:spPr/>
        <p:txBody>
          <a:bodyPr/>
          <a:lstStyle/>
          <a:p>
            <a:endParaRPr lang="en-US" sz="1200" kern="1200">
              <a:solidFill>
                <a:schemeClr val="tx1"/>
              </a:solidFill>
              <a:effectLst/>
              <a:latin typeface="+mn-lt"/>
              <a:ea typeface="Calibri"/>
              <a:cs typeface="Calibri"/>
            </a:endParaRPr>
          </a:p>
          <a:p>
            <a:endParaRPr lang="en-US"/>
          </a:p>
        </p:txBody>
      </p:sp>
      <p:sp>
        <p:nvSpPr>
          <p:cNvPr id="4" name="Slide Number Placeholder 3">
            <a:extLst>
              <a:ext uri="{FF2B5EF4-FFF2-40B4-BE49-F238E27FC236}">
                <a16:creationId xmlns:a16="http://schemas.microsoft.com/office/drawing/2014/main" id="{5F8AAAFE-20F6-CF08-C0FA-255ED49B4C89}"/>
              </a:ext>
            </a:extLst>
          </p:cNvPr>
          <p:cNvSpPr>
            <a:spLocks noGrp="1"/>
          </p:cNvSpPr>
          <p:nvPr>
            <p:ph type="sldNum" sz="quarter" idx="5"/>
          </p:nvPr>
        </p:nvSpPr>
        <p:spPr/>
        <p:txBody>
          <a:bodyPr/>
          <a:lstStyle/>
          <a:p>
            <a:fld id="{A7CFA4CA-06F2-443C-A48A-7DDE021A4350}" type="slidenum">
              <a:rPr lang="en-US" smtClean="0"/>
              <a:t>8</a:t>
            </a:fld>
            <a:endParaRPr lang="en-US"/>
          </a:p>
        </p:txBody>
      </p:sp>
    </p:spTree>
    <p:extLst>
      <p:ext uri="{BB962C8B-B14F-4D97-AF65-F5344CB8AC3E}">
        <p14:creationId xmlns:p14="http://schemas.microsoft.com/office/powerpoint/2010/main" val="1021320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Review with students the information provided.</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Tips for Staying Safe </a:t>
            </a:r>
            <a:r>
              <a:rPr lang="en-US" sz="1200" b="1" kern="1200">
                <a:solidFill>
                  <a:schemeClr val="tx1"/>
                </a:solidFill>
                <a:effectLst/>
                <a:latin typeface="+mn-lt"/>
                <a:ea typeface="+mn-ea"/>
                <a:cs typeface="+mn-cs"/>
              </a:rPr>
              <a:t>handout</a:t>
            </a:r>
            <a:r>
              <a:rPr lang="en-US" sz="1200" b="1" i="1" kern="1200">
                <a:solidFill>
                  <a:schemeClr val="tx1"/>
                </a:solidFill>
                <a:effectLst/>
                <a:latin typeface="+mn-lt"/>
                <a:ea typeface="+mn-ea"/>
                <a:cs typeface="+mn-cs"/>
              </a:rPr>
              <a:t> </a:t>
            </a:r>
            <a:r>
              <a:rPr lang="en-US" sz="1200" kern="1200">
                <a:solidFill>
                  <a:schemeClr val="tx1"/>
                </a:solidFill>
                <a:effectLst/>
                <a:latin typeface="+mn-lt"/>
                <a:ea typeface="+mn-ea"/>
                <a:cs typeface="+mn-cs"/>
              </a:rPr>
              <a:t>and give them a few moments to review. It provides general tips and strategies for protecting financial well-being, including instructions for responding to suspected identity theft.</a:t>
            </a:r>
            <a:endParaRPr lang="en-US" sz="1200" kern="1200">
              <a:solidFill>
                <a:schemeClr val="tx1"/>
              </a:solidFill>
              <a:effectLst/>
              <a:latin typeface="+mn-lt"/>
              <a:ea typeface="Calibri"/>
              <a:cs typeface="Calibri"/>
            </a:endParaRPr>
          </a:p>
          <a:p>
            <a:pPr lvl="0"/>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Emphasize for students the importance of contacting a bank or credit union right away if they suspect identity theft or fraud.</a:t>
            </a:r>
            <a:r>
              <a:rPr lang="en-US"/>
              <a:t> </a:t>
            </a:r>
            <a:r>
              <a:rPr lang="en-US" sz="1200" kern="1200">
                <a:solidFill>
                  <a:schemeClr val="tx1"/>
                </a:solidFill>
                <a:effectLst/>
                <a:latin typeface="+mn-lt"/>
                <a:ea typeface="+mn-ea"/>
                <a:cs typeface="+mn-cs"/>
              </a:rPr>
              <a:t>Financial institutions can take immediate actions to stop or limit fraud, such as cancelling debit and credit cards and recovering money from unauthorized charges. They can also offer helpful tools and advice.</a:t>
            </a:r>
            <a:endParaRPr lang="en-US" sz="1200" kern="1200">
              <a:solidFill>
                <a:schemeClr val="tx1"/>
              </a:solidFill>
              <a:effectLst/>
              <a:latin typeface="+mn-lt"/>
              <a:ea typeface="Calibri"/>
              <a:cs typeface="Calibri"/>
            </a:endParaRPr>
          </a:p>
          <a:p>
            <a:endParaRPr lang="en-US"/>
          </a:p>
        </p:txBody>
      </p:sp>
      <p:sp>
        <p:nvSpPr>
          <p:cNvPr id="4" name="Slide Number Placeholder 3"/>
          <p:cNvSpPr>
            <a:spLocks noGrp="1"/>
          </p:cNvSpPr>
          <p:nvPr>
            <p:ph type="sldNum" sz="quarter" idx="5"/>
          </p:nvPr>
        </p:nvSpPr>
        <p:spPr/>
        <p:txBody>
          <a:bodyPr/>
          <a:lstStyle/>
          <a:p>
            <a:fld id="{A7CFA4CA-06F2-443C-A48A-7DDE021A4350}" type="slidenum">
              <a:rPr lang="en-US" smtClean="0"/>
              <a:t>12</a:t>
            </a:fld>
            <a:endParaRPr lang="en-US"/>
          </a:p>
        </p:txBody>
      </p:sp>
    </p:spTree>
    <p:extLst>
      <p:ext uri="{BB962C8B-B14F-4D97-AF65-F5344CB8AC3E}">
        <p14:creationId xmlns:p14="http://schemas.microsoft.com/office/powerpoint/2010/main" val="343081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29915220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Divide the class into small groups.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638917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Spot the Scam handout</a:t>
            </a:r>
            <a:r>
              <a:rPr lang="en-US" sz="1200" kern="1200">
                <a:solidFill>
                  <a:schemeClr val="tx1"/>
                </a:solidFill>
                <a:effectLst/>
                <a:latin typeface="+mn-lt"/>
                <a:ea typeface="+mn-ea"/>
                <a:cs typeface="+mn-cs"/>
              </a:rPr>
              <a:t>. Review the activity instructions as a class. Students will work in groups to discuss several scenarios, decide what type of scam or fraud it represents, and describe how they can avoid falling victim to it using the spaces provided in the handout. </a:t>
            </a:r>
          </a:p>
          <a:p>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Re-display the </a:t>
            </a:r>
            <a:r>
              <a:rPr lang="en-US" sz="1200" b="1" i="1" kern="1200">
                <a:solidFill>
                  <a:schemeClr val="tx1"/>
                </a:solidFill>
                <a:effectLst/>
                <a:latin typeface="+mn-lt"/>
                <a:ea typeface="+mn-ea"/>
                <a:cs typeface="+mn-cs"/>
              </a:rPr>
              <a:t>Types of Scams</a:t>
            </a:r>
            <a:r>
              <a:rPr lang="en-US" sz="1200" b="1" kern="1200">
                <a:solidFill>
                  <a:schemeClr val="tx1"/>
                </a:solidFill>
                <a:effectLst/>
                <a:latin typeface="+mn-lt"/>
                <a:ea typeface="+mn-ea"/>
                <a:cs typeface="+mn-cs"/>
              </a:rPr>
              <a:t> slides</a:t>
            </a:r>
            <a:r>
              <a:rPr lang="en-US" sz="1200"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(Slides 7-8)</a:t>
            </a:r>
            <a:r>
              <a:rPr lang="en-US" sz="1200" kern="1200">
                <a:solidFill>
                  <a:schemeClr val="tx1"/>
                </a:solidFill>
                <a:effectLst/>
                <a:latin typeface="+mn-lt"/>
                <a:ea typeface="+mn-ea"/>
                <a:cs typeface="+mn-cs"/>
              </a:rPr>
              <a:t> so students can refer to it as they work on the activity. </a:t>
            </a:r>
          </a:p>
          <a:p>
            <a:pPr lvl="0"/>
            <a:r>
              <a:rPr lang="en-US" sz="1200" kern="1200">
                <a:solidFill>
                  <a:schemeClr val="tx1"/>
                </a:solidFill>
                <a:effectLst/>
                <a:latin typeface="+mn-lt"/>
                <a:ea typeface="+mn-ea"/>
                <a:cs typeface="+mn-cs"/>
              </a:rPr>
              <a:t>Invite groups to begin working.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Circulate among the groups as they work to answer questions and make sure they are staying on task.</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After 15 minutes, or when it looks like the groups have completed the activity, get their attention and move on to the activity debrief.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Using the </a:t>
            </a:r>
            <a:r>
              <a:rPr lang="en-US" sz="1200" b="1" i="1" kern="1200">
                <a:solidFill>
                  <a:schemeClr val="tx1"/>
                </a:solidFill>
                <a:effectLst/>
                <a:latin typeface="+mn-lt"/>
                <a:ea typeface="+mn-ea"/>
                <a:cs typeface="+mn-cs"/>
              </a:rPr>
              <a:t>Spot the scam answer key</a:t>
            </a:r>
            <a:r>
              <a:rPr lang="en-US" sz="1200" kern="1200">
                <a:solidFill>
                  <a:schemeClr val="tx1"/>
                </a:solidFill>
                <a:effectLst/>
                <a:latin typeface="+mn-lt"/>
                <a:ea typeface="+mn-ea"/>
                <a:cs typeface="+mn-cs"/>
              </a:rPr>
              <a:t> </a:t>
            </a:r>
            <a:r>
              <a:rPr lang="en-US" sz="1200" b="1" i="1" kern="1200">
                <a:solidFill>
                  <a:schemeClr val="tx1"/>
                </a:solidFill>
                <a:effectLst/>
                <a:latin typeface="+mn-lt"/>
                <a:ea typeface="+mn-ea"/>
                <a:cs typeface="+mn-cs"/>
              </a:rPr>
              <a:t>slides (Slides 17-20)</a:t>
            </a:r>
            <a:r>
              <a:rPr lang="en-US" sz="1200" kern="1200">
                <a:solidFill>
                  <a:schemeClr val="tx1"/>
                </a:solidFill>
                <a:effectLst/>
                <a:latin typeface="+mn-lt"/>
                <a:ea typeface="+mn-ea"/>
                <a:cs typeface="+mn-cs"/>
              </a:rPr>
              <a:t>, have students compare their work with the answers provided on the slides. </a:t>
            </a:r>
          </a:p>
          <a:p>
            <a:pPr marL="171450" marR="0" lvl="0" indent="-1714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1200" kern="1200">
                <a:solidFill>
                  <a:schemeClr val="tx1"/>
                </a:solidFill>
                <a:effectLst/>
                <a:latin typeface="+mn-lt"/>
                <a:ea typeface="+mn-ea"/>
                <a:cs typeface="+mn-cs"/>
              </a:rPr>
              <a:t>If students have questions about or disagree with any of the suggested answers, encourage them to explain their reasoning. </a:t>
            </a:r>
          </a:p>
          <a:p>
            <a:pPr marL="171450" marR="0" lvl="0" indent="-1714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1200" kern="1200">
                <a:solidFill>
                  <a:schemeClr val="tx1"/>
                </a:solidFill>
                <a:effectLst/>
                <a:latin typeface="+mn-lt"/>
                <a:ea typeface="+mn-ea"/>
                <a:cs typeface="+mn-cs"/>
              </a:rPr>
              <a:t>Students’ answers do not need to match the exact wording as long as they are conceptually or directionally correct.</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1455287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prompts in their handouts in the spaces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22</a:t>
            </a:fld>
            <a:endParaRPr lang="en-US"/>
          </a:p>
        </p:txBody>
      </p:sp>
    </p:spTree>
    <p:extLst>
      <p:ext uri="{BB962C8B-B14F-4D97-AF65-F5344CB8AC3E}">
        <p14:creationId xmlns:p14="http://schemas.microsoft.com/office/powerpoint/2010/main" val="3537943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p>
          <a:p>
            <a:endParaRPr lang="en-US" dirty="0"/>
          </a:p>
          <a:p>
            <a:endParaRPr lang="en-US" dirty="0"/>
          </a:p>
        </p:txBody>
      </p:sp>
    </p:spTree>
    <p:extLst>
      <p:ext uri="{BB962C8B-B14F-4D97-AF65-F5344CB8AC3E}">
        <p14:creationId xmlns:p14="http://schemas.microsoft.com/office/powerpoint/2010/main" val="626564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42356833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3921703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700" r:id="rId13"/>
    <p:sldLayoutId id="2147483701" r:id="rId14"/>
    <p:sldLayoutId id="2147483685" r:id="rId15"/>
    <p:sldLayoutId id="2147483688" r:id="rId16"/>
    <p:sldLayoutId id="2147483689" r:id="rId17"/>
    <p:sldLayoutId id="2147483690" r:id="rId18"/>
    <p:sldLayoutId id="2147483696" r:id="rId19"/>
    <p:sldLayoutId id="2147483697" r:id="rId20"/>
    <p:sldLayoutId id="2147483699" r:id="rId21"/>
    <p:sldLayoutId id="2147483691" r:id="rId22"/>
    <p:sldLayoutId id="2147483692" r:id="rId23"/>
    <p:sldLayoutId id="2147483693" r:id="rId24"/>
    <p:sldLayoutId id="2147483694" r:id="rId25"/>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10.sv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1E51379B-D4A9-33B2-BC64-47E84FD2AE79}"/>
              </a:ext>
            </a:extLst>
          </p:cNvPr>
          <p:cNvSpPr>
            <a:spLocks noGrp="1"/>
          </p:cNvSpPr>
          <p:nvPr>
            <p:ph type="subTitle" idx="1"/>
          </p:nvPr>
        </p:nvSpPr>
        <p:spPr>
          <a:xfrm>
            <a:off x="0" y="4069080"/>
            <a:ext cx="12192000" cy="731520"/>
          </a:xfrm>
        </p:spPr>
        <p:txBody>
          <a:bodyPr/>
          <a:lstStyle/>
          <a:p>
            <a:r>
              <a:rPr lang="en-US"/>
              <a:t>Lesson 12: Protecting Your Financial Life</a:t>
            </a:r>
          </a:p>
        </p:txBody>
      </p:sp>
      <p:sp>
        <p:nvSpPr>
          <p:cNvPr id="6" name="TextBox 5">
            <a:extLst>
              <a:ext uri="{FF2B5EF4-FFF2-40B4-BE49-F238E27FC236}">
                <a16:creationId xmlns:a16="http://schemas.microsoft.com/office/drawing/2014/main" id="{0A2FF61E-05D8-F8CD-99C0-D0573E8555F8}"/>
              </a:ext>
            </a:extLst>
          </p:cNvPr>
          <p:cNvSpPr txBox="1"/>
          <p:nvPr/>
        </p:nvSpPr>
        <p:spPr>
          <a:xfrm>
            <a:off x="0" y="4065740"/>
            <a:ext cx="12191998"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0" i="0" u="none" strike="noStrike" baseline="0">
                <a:solidFill>
                  <a:srgbClr val="FFFFFF"/>
                </a:solidFill>
                <a:latin typeface="Poppins"/>
              </a:rPr>
              <a:t>Lesson </a:t>
            </a:r>
            <a:r>
              <a:rPr lang="en-US" sz="4000">
                <a:solidFill>
                  <a:srgbClr val="FFFFFF"/>
                </a:solidFill>
                <a:latin typeface="Poppins"/>
              </a:rPr>
              <a:t>12</a:t>
            </a:r>
            <a:r>
              <a:rPr lang="en-US" sz="4000" b="0" i="0" u="none" strike="noStrike" baseline="0">
                <a:solidFill>
                  <a:srgbClr val="FFFFFF"/>
                </a:solidFill>
                <a:latin typeface="Poppins"/>
              </a:rPr>
              <a:t>: </a:t>
            </a:r>
            <a:r>
              <a:rPr lang="en-US" sz="4000">
                <a:solidFill>
                  <a:srgbClr val="FFFFFF"/>
                </a:solidFill>
                <a:latin typeface="Poppins"/>
              </a:rPr>
              <a:t>Protecting Your Financial Life</a:t>
            </a:r>
            <a:endParaRPr lang="en-US" sz="4000">
              <a:cs typeface="Poppins"/>
            </a:endParaRPr>
          </a:p>
          <a:p>
            <a:pPr algn="ctr"/>
            <a:endParaRPr lang="en-US"/>
          </a:p>
        </p:txBody>
      </p:sp>
      <p:pic>
        <p:nvPicPr>
          <p:cNvPr id="4" name="Picture 3">
            <a:extLst>
              <a:ext uri="{FF2B5EF4-FFF2-40B4-BE49-F238E27FC236}">
                <a16:creationId xmlns:a16="http://schemas.microsoft.com/office/drawing/2014/main" id="{CD04AACA-4058-3CE5-493F-8BD4226EB566}"/>
              </a:ext>
            </a:extLst>
          </p:cNvPr>
          <p:cNvPicPr>
            <a:picLocks noChangeAspect="1"/>
          </p:cNvPicPr>
          <p:nvPr/>
        </p:nvPicPr>
        <p:blipFill>
          <a:blip r:embed="rId3">
            <a:extLst>
              <a:ext uri="{28A0092B-C50C-407E-A947-70E740481C1C}">
                <a14:useLocalDpi xmlns:a14="http://schemas.microsoft.com/office/drawing/2010/main" val="0"/>
              </a:ext>
            </a:extLst>
          </a:blip>
          <a:srcRect t="509" r="1085" b="16010"/>
          <a:stretch>
            <a:fillRect/>
          </a:stretch>
        </p:blipFill>
        <p:spPr>
          <a:xfrm>
            <a:off x="1" y="-1"/>
            <a:ext cx="12188952" cy="6858001"/>
          </a:xfrm>
          <a:prstGeom prst="rect">
            <a:avLst/>
          </a:prstGeom>
        </p:spPr>
      </p:pic>
      <p:sp>
        <p:nvSpPr>
          <p:cNvPr id="7" name="Title 1">
            <a:extLst>
              <a:ext uri="{FF2B5EF4-FFF2-40B4-BE49-F238E27FC236}">
                <a16:creationId xmlns:a16="http://schemas.microsoft.com/office/drawing/2014/main" id="{D44509A9-C8CE-3EAB-237C-7BA1D171ADA5}"/>
              </a:ext>
            </a:extLst>
          </p:cNvPr>
          <p:cNvSpPr>
            <a:spLocks noGrp="1"/>
          </p:cNvSpPr>
          <p:nvPr/>
        </p:nvSpPr>
        <p:spPr>
          <a:xfrm>
            <a:off x="0" y="3877056"/>
            <a:ext cx="12188952" cy="2139696"/>
          </a:xfrm>
          <a:prstGeom prst="rect">
            <a:avLst/>
          </a:prstGeom>
          <a:solidFill>
            <a:schemeClr val="tx2">
              <a:alpha val="90000"/>
            </a:schemeClr>
          </a:solidFill>
        </p:spPr>
        <p:txBody>
          <a:bodyPr vert="horz" lIns="914400" tIns="457200" rIns="914400" bIns="45720" rtlCol="0" anchor="t">
            <a:normAutofit/>
          </a:bodyPr>
          <a:lstStyle>
            <a:lvl1pPr algn="ctr" defTabSz="914400" rtl="0" eaLnBrk="1" latinLnBrk="0" hangingPunct="1">
              <a:lnSpc>
                <a:spcPct val="90000"/>
              </a:lnSpc>
              <a:spcBef>
                <a:spcPct val="0"/>
              </a:spcBef>
              <a:buNone/>
              <a:defRPr sz="4000" b="1" kern="1200">
                <a:solidFill>
                  <a:schemeClr val="bg1"/>
                </a:solidFill>
                <a:latin typeface="Poppins" panose="020B0604020202020204" pitchFamily="34" charset="0"/>
                <a:ea typeface="+mj-ea"/>
                <a:cs typeface="Poppins" panose="020B0604020202020204" pitchFamily="34" charset="0"/>
              </a:defRPr>
            </a:lvl1pPr>
          </a:lstStyle>
          <a:p>
            <a:br>
              <a:rPr lang="en-US"/>
            </a:br>
            <a:r>
              <a:rPr lang="en-US"/>
              <a:t>OnPoint Financial Literacy Education</a:t>
            </a:r>
          </a:p>
        </p:txBody>
      </p:sp>
      <p:sp>
        <p:nvSpPr>
          <p:cNvPr id="8" name="Subtitle 2">
            <a:extLst>
              <a:ext uri="{FF2B5EF4-FFF2-40B4-BE49-F238E27FC236}">
                <a16:creationId xmlns:a16="http://schemas.microsoft.com/office/drawing/2014/main" id="{054FD62C-F49B-9C1E-0085-172AC29A71E5}"/>
              </a:ext>
            </a:extLst>
          </p:cNvPr>
          <p:cNvSpPr>
            <a:spLocks noGrp="1"/>
          </p:cNvSpPr>
          <p:nvPr/>
        </p:nvSpPr>
        <p:spPr>
          <a:xfrm>
            <a:off x="0" y="4101152"/>
            <a:ext cx="12188952" cy="1915600"/>
          </a:xfrm>
          <a:prstGeom prst="rect">
            <a:avLst/>
          </a:prstGeom>
          <a:noFill/>
        </p:spPr>
        <p:txBody>
          <a:bodyPr vert="horz" lIns="914400" tIns="0" rIns="914400" bIns="45720" rtlCol="0" anchor="t">
            <a:normAutofit/>
          </a:bodyPr>
          <a:lstStyle>
            <a:lvl1pPr marL="0" indent="0" algn="ctr" defTabSz="914400" rtl="0" eaLnBrk="1" latinLnBrk="0" hangingPunct="1">
              <a:lnSpc>
                <a:spcPct val="100000"/>
              </a:lnSpc>
              <a:spcBef>
                <a:spcPts val="1000"/>
              </a:spcBef>
              <a:spcAft>
                <a:spcPts val="1200"/>
              </a:spcAft>
              <a:buFont typeface="Poppins" panose="020B0604020202020204" pitchFamily="34" charset="0"/>
              <a:buNone/>
              <a:defRPr sz="4000" kern="1200">
                <a:solidFill>
                  <a:schemeClr val="bg1"/>
                </a:solidFill>
                <a:latin typeface="Poppins" panose="020B0604020202020204" pitchFamily="34" charset="0"/>
                <a:ea typeface="+mn-ea"/>
                <a:cs typeface="Poppins" panose="020B0604020202020204" pitchFamily="34" charset="0"/>
              </a:defRPr>
            </a:lvl1pPr>
            <a:lvl2pPr marL="457200" indent="0" algn="ctr" defTabSz="914400" rtl="0" eaLnBrk="1" latinLnBrk="0" hangingPunct="1">
              <a:lnSpc>
                <a:spcPct val="100000"/>
              </a:lnSpc>
              <a:spcBef>
                <a:spcPts val="500"/>
              </a:spcBef>
              <a:spcAft>
                <a:spcPts val="1200"/>
              </a:spcAft>
              <a:buFont typeface="Poppins" panose="020B0604020202020204" pitchFamily="34" charset="0"/>
              <a:buNone/>
              <a:defRPr sz="2000" kern="1200">
                <a:solidFill>
                  <a:schemeClr val="tx1"/>
                </a:solidFill>
                <a:latin typeface="Poppins" panose="020B0604020202020204" pitchFamily="34" charset="0"/>
                <a:ea typeface="+mn-ea"/>
                <a:cs typeface="Poppins" panose="020B0604020202020204" pitchFamily="34" charset="0"/>
              </a:defRPr>
            </a:lvl2pPr>
            <a:lvl3pPr marL="914400" indent="0" algn="ctr" defTabSz="914400" rtl="0" eaLnBrk="1" latinLnBrk="0" hangingPunct="1">
              <a:lnSpc>
                <a:spcPct val="100000"/>
              </a:lnSpc>
              <a:spcBef>
                <a:spcPts val="500"/>
              </a:spcBef>
              <a:spcAft>
                <a:spcPts val="1200"/>
              </a:spcAft>
              <a:buFont typeface="Poppins" panose="020B0604020202020204" pitchFamily="34" charset="0"/>
              <a:buNone/>
              <a:defRPr sz="1800" kern="1200">
                <a:solidFill>
                  <a:schemeClr val="tx1"/>
                </a:solidFill>
                <a:latin typeface="Poppins" panose="020B0604020202020204" pitchFamily="34" charset="0"/>
                <a:ea typeface="+mn-ea"/>
                <a:cs typeface="Poppins" panose="020B0604020202020204" pitchFamily="34" charset="0"/>
              </a:defRPr>
            </a:lvl3pPr>
            <a:lvl4pPr marL="1371600" indent="0" algn="ctr" defTabSz="914400" rtl="0" eaLnBrk="1" latinLnBrk="0" hangingPunct="1">
              <a:lnSpc>
                <a:spcPct val="100000"/>
              </a:lnSpc>
              <a:spcBef>
                <a:spcPts val="500"/>
              </a:spcBef>
              <a:spcAft>
                <a:spcPts val="1200"/>
              </a:spcAft>
              <a:buFont typeface="Poppins" panose="020B0604020202020204" pitchFamily="34" charset="0"/>
              <a:buNone/>
              <a:defRPr sz="1600" kern="1200">
                <a:solidFill>
                  <a:schemeClr val="tx1"/>
                </a:solidFill>
                <a:latin typeface="Poppins" panose="020B0604020202020204" pitchFamily="34" charset="0"/>
                <a:ea typeface="+mn-ea"/>
                <a:cs typeface="Poppins" panose="020B0604020202020204" pitchFamily="34" charset="0"/>
              </a:defRPr>
            </a:lvl4pPr>
            <a:lvl5pPr marL="1828800" indent="0" algn="ctr" defTabSz="914400" rtl="0" eaLnBrk="1" latinLnBrk="0" hangingPunct="1">
              <a:lnSpc>
                <a:spcPct val="100000"/>
              </a:lnSpc>
              <a:spcBef>
                <a:spcPts val="500"/>
              </a:spcBef>
              <a:spcAft>
                <a:spcPts val="1200"/>
              </a:spcAft>
              <a:buFont typeface="Poppins" panose="020B0604020202020204" pitchFamily="34" charset="0"/>
              <a:buNone/>
              <a:defRPr sz="1600" kern="1200">
                <a:solidFill>
                  <a:schemeClr val="tx1"/>
                </a:solidFill>
                <a:latin typeface="Poppins" panose="020B0604020202020204" pitchFamily="34" charset="0"/>
                <a:ea typeface="+mn-ea"/>
                <a:cs typeface="Poppins" panose="020B0604020202020204" pitchFamily="34" charset="0"/>
              </a:defRPr>
            </a:lvl5pPr>
            <a:lvl6pPr marL="2286000" indent="0" algn="ctr" defTabSz="914400" rtl="0" eaLnBrk="1" latinLnBrk="0" hangingPunct="1">
              <a:lnSpc>
                <a:spcPct val="90000"/>
              </a:lnSpc>
              <a:spcBef>
                <a:spcPts val="500"/>
              </a:spcBef>
              <a:buFont typeface="Poppins"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Poppins"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Poppins"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Poppins" panose="020B0604020202020204" pitchFamily="34" charset="0"/>
              <a:buNone/>
              <a:defRPr sz="1600" kern="1200">
                <a:solidFill>
                  <a:schemeClr val="tx1"/>
                </a:solidFill>
                <a:latin typeface="+mn-lt"/>
                <a:ea typeface="+mn-ea"/>
                <a:cs typeface="+mn-cs"/>
              </a:defRPr>
            </a:lvl9pPr>
          </a:lstStyle>
          <a:p>
            <a:r>
              <a:rPr lang="en-US">
                <a:latin typeface="Poppins"/>
                <a:cs typeface="Poppins"/>
              </a:rPr>
              <a:t>Lesson 12: Protecting your Financial Life</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AF2A07D-F2A7-7900-FE38-75B5984E16EC}"/>
              </a:ext>
            </a:extLst>
          </p:cNvPr>
          <p:cNvSpPr>
            <a:spLocks noGrp="1"/>
          </p:cNvSpPr>
          <p:nvPr>
            <p:ph type="ftr" sz="quarter" idx="10"/>
          </p:nvPr>
        </p:nvSpPr>
        <p:spPr/>
        <p:txBody>
          <a:bodyPr/>
          <a:lstStyle/>
          <a:p>
            <a:r>
              <a:rPr lang="en-US" dirty="0"/>
              <a:t>Protecting Your Financial Life</a:t>
            </a:r>
          </a:p>
        </p:txBody>
      </p:sp>
      <p:sp>
        <p:nvSpPr>
          <p:cNvPr id="4" name="Slide Number Placeholder 3">
            <a:extLst>
              <a:ext uri="{FF2B5EF4-FFF2-40B4-BE49-F238E27FC236}">
                <a16:creationId xmlns:a16="http://schemas.microsoft.com/office/drawing/2014/main" id="{EA7F3362-B0BA-7F3E-57CB-6B82A6D88722}"/>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884B35DB-CD79-B6B1-2FD3-653758EDA4B8}"/>
              </a:ext>
            </a:extLst>
          </p:cNvPr>
          <p:cNvSpPr>
            <a:spLocks noGrp="1"/>
          </p:cNvSpPr>
          <p:nvPr>
            <p:ph type="body" sz="quarter" idx="12"/>
          </p:nvPr>
        </p:nvSpPr>
        <p:spPr/>
        <p:txBody>
          <a:bodyPr>
            <a:normAutofit fontScale="47500" lnSpcReduction="20000"/>
          </a:bodyPr>
          <a:lstStyle/>
          <a:p>
            <a:pPr marL="0" indent="0"/>
            <a:r>
              <a:rPr lang="en-US" sz="4200" dirty="0">
                <a:solidFill>
                  <a:schemeClr val="bg1"/>
                </a:solidFill>
                <a:latin typeface="Poppins"/>
              </a:rPr>
              <a:t>What are things people do—online or offline—that help keep their money and personal information safe? </a:t>
            </a:r>
          </a:p>
          <a:p>
            <a:pPr marL="0" indent="0"/>
            <a:r>
              <a:rPr lang="en-US" sz="4200" dirty="0">
                <a:solidFill>
                  <a:schemeClr val="bg1"/>
                </a:solidFill>
                <a:latin typeface="Poppins"/>
              </a:rPr>
              <a:t>Why are these important for financial well-being?</a:t>
            </a:r>
          </a:p>
          <a:p>
            <a:endParaRPr lang="en-US" dirty="0"/>
          </a:p>
        </p:txBody>
      </p:sp>
      <p:sp>
        <p:nvSpPr>
          <p:cNvPr id="6" name="Text Placeholder 5">
            <a:extLst>
              <a:ext uri="{FF2B5EF4-FFF2-40B4-BE49-F238E27FC236}">
                <a16:creationId xmlns:a16="http://schemas.microsoft.com/office/drawing/2014/main" id="{5BFB1402-956A-FAED-9D08-2080AEAD7476}"/>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2630230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154B7-1CB8-415C-ACAD-D869734F3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B8A51-BCA3-F52D-7074-B5F926811101}"/>
              </a:ext>
            </a:extLst>
          </p:cNvPr>
          <p:cNvSpPr>
            <a:spLocks noGrp="1"/>
          </p:cNvSpPr>
          <p:nvPr>
            <p:ph type="title"/>
          </p:nvPr>
        </p:nvSpPr>
        <p:spPr/>
        <p:txBody>
          <a:bodyPr/>
          <a:lstStyle/>
          <a:p>
            <a:r>
              <a:rPr lang="en-US">
                <a:latin typeface="Poppins"/>
              </a:rPr>
              <a:t>Learning targets</a:t>
            </a:r>
          </a:p>
        </p:txBody>
      </p:sp>
      <p:sp>
        <p:nvSpPr>
          <p:cNvPr id="3" name="Content Placeholder 2">
            <a:extLst>
              <a:ext uri="{FF2B5EF4-FFF2-40B4-BE49-F238E27FC236}">
                <a16:creationId xmlns:a16="http://schemas.microsoft.com/office/drawing/2014/main" id="{079BCC89-55B6-9D37-A795-17EB3789398E}"/>
              </a:ext>
            </a:extLst>
          </p:cNvPr>
          <p:cNvSpPr>
            <a:spLocks noGrp="1"/>
          </p:cNvSpPr>
          <p:nvPr>
            <p:ph idx="1"/>
          </p:nvPr>
        </p:nvSpPr>
        <p:spPr>
          <a:xfrm>
            <a:off x="838504" y="1826056"/>
            <a:ext cx="6661404" cy="457200"/>
          </a:xfrm>
        </p:spPr>
        <p:txBody>
          <a:bodyPr>
            <a:normAutofit/>
          </a:bodyPr>
          <a:lstStyle/>
          <a:p>
            <a:pPr marL="0" indent="0">
              <a:buNone/>
            </a:pPr>
            <a:r>
              <a:rPr lang="en-US">
                <a:latin typeface="Poppins"/>
              </a:rPr>
              <a:t>I can:</a:t>
            </a:r>
          </a:p>
        </p:txBody>
      </p:sp>
      <p:sp>
        <p:nvSpPr>
          <p:cNvPr id="4" name="Footer Placeholder 3">
            <a:extLst>
              <a:ext uri="{FF2B5EF4-FFF2-40B4-BE49-F238E27FC236}">
                <a16:creationId xmlns:a16="http://schemas.microsoft.com/office/drawing/2014/main" id="{88ADCE6B-A860-45D5-91DE-53CB50CFD9B9}"/>
              </a:ext>
            </a:extLst>
          </p:cNvPr>
          <p:cNvSpPr>
            <a:spLocks noGrp="1"/>
          </p:cNvSpPr>
          <p:nvPr>
            <p:ph type="ftr" sz="quarter" idx="10"/>
          </p:nvPr>
        </p:nvSpPr>
        <p:spPr/>
        <p:txBody>
          <a:bodyPr/>
          <a:lstStyle/>
          <a:p>
            <a:r>
              <a:rPr lang="en-US">
                <a:latin typeface="Poppins"/>
              </a:rPr>
              <a:t>Protecting Your Financial Life</a:t>
            </a:r>
          </a:p>
        </p:txBody>
      </p:sp>
      <p:sp>
        <p:nvSpPr>
          <p:cNvPr id="5" name="Slide Number Placeholder 4">
            <a:extLst>
              <a:ext uri="{FF2B5EF4-FFF2-40B4-BE49-F238E27FC236}">
                <a16:creationId xmlns:a16="http://schemas.microsoft.com/office/drawing/2014/main" id="{C606ABE0-976F-4B44-A8E7-0777BEA57DD1}"/>
              </a:ext>
            </a:extLst>
          </p:cNvPr>
          <p:cNvSpPr>
            <a:spLocks noGrp="1"/>
          </p:cNvSpPr>
          <p:nvPr>
            <p:ph type="sldNum" sz="quarter" idx="11"/>
          </p:nvPr>
        </p:nvSpPr>
        <p:spPr/>
        <p:txBody>
          <a:bodyPr/>
          <a:lstStyle/>
          <a:p>
            <a:fld id="{1B6BCD38-10FB-4154-A4CD-08746A6DCB55}" type="slidenum">
              <a:rPr lang="en-US" smtClean="0"/>
              <a:pPr/>
              <a:t>3</a:t>
            </a:fld>
            <a:endParaRPr lang="en-US"/>
          </a:p>
        </p:txBody>
      </p:sp>
      <p:pic>
        <p:nvPicPr>
          <p:cNvPr id="9" name="Graphic 8">
            <a:extLst>
              <a:ext uri="{FF2B5EF4-FFF2-40B4-BE49-F238E27FC236}">
                <a16:creationId xmlns:a16="http://schemas.microsoft.com/office/drawing/2014/main" id="{101D1B05-3029-68F1-9151-3D8ECD8A03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52904" y="2423160"/>
            <a:ext cx="1371600" cy="1371600"/>
          </a:xfrm>
          <a:prstGeom prst="rect">
            <a:avLst/>
          </a:prstGeom>
        </p:spPr>
      </p:pic>
      <p:pic>
        <p:nvPicPr>
          <p:cNvPr id="11" name="Graphic 10">
            <a:extLst>
              <a:ext uri="{FF2B5EF4-FFF2-40B4-BE49-F238E27FC236}">
                <a16:creationId xmlns:a16="http://schemas.microsoft.com/office/drawing/2014/main" id="{EFB1D696-B982-B0B4-EBE0-5F115F76186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68104" y="2423160"/>
            <a:ext cx="1371600" cy="1371600"/>
          </a:xfrm>
          <a:prstGeom prst="rect">
            <a:avLst/>
          </a:prstGeom>
        </p:spPr>
      </p:pic>
      <p:pic>
        <p:nvPicPr>
          <p:cNvPr id="13" name="Graphic 12">
            <a:extLst>
              <a:ext uri="{FF2B5EF4-FFF2-40B4-BE49-F238E27FC236}">
                <a16:creationId xmlns:a16="http://schemas.microsoft.com/office/drawing/2014/main" id="{572924F6-C3C2-6220-90BA-431EA9E768A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10504" y="2423160"/>
            <a:ext cx="1371600" cy="1371600"/>
          </a:xfrm>
          <a:prstGeom prst="rect">
            <a:avLst/>
          </a:prstGeom>
        </p:spPr>
      </p:pic>
      <p:sp>
        <p:nvSpPr>
          <p:cNvPr id="20" name="Learning target 1">
            <a:extLst>
              <a:ext uri="{FF2B5EF4-FFF2-40B4-BE49-F238E27FC236}">
                <a16:creationId xmlns:a16="http://schemas.microsoft.com/office/drawing/2014/main" id="{079BCC89-55B6-9D37-A795-17EB3789398E}"/>
              </a:ext>
            </a:extLst>
          </p:cNvPr>
          <p:cNvSpPr>
            <a:spLocks noGrp="1"/>
          </p:cNvSpPr>
          <p:nvPr>
            <p:ph idx="1"/>
          </p:nvPr>
        </p:nvSpPr>
        <p:spPr>
          <a:xfrm>
            <a:off x="838504" y="4023360"/>
            <a:ext cx="3200400" cy="1920240"/>
          </a:xfrm>
        </p:spPr>
        <p:txBody>
          <a:bodyPr wrap="square">
            <a:normAutofit/>
          </a:bodyPr>
          <a:lstStyle/>
          <a:p>
            <a:pPr marL="0" lvl="0" indent="0" algn="ctr">
              <a:buNone/>
            </a:pPr>
            <a:r>
              <a:rPr lang="en-US">
                <a:latin typeface="Poppins"/>
              </a:rPr>
              <a:t>Identify different kinds of scams and fraud using real-world examples</a:t>
            </a:r>
          </a:p>
        </p:txBody>
      </p:sp>
      <p:sp>
        <p:nvSpPr>
          <p:cNvPr id="21" name="Learning target 2">
            <a:extLst>
              <a:ext uri="{FF2B5EF4-FFF2-40B4-BE49-F238E27FC236}">
                <a16:creationId xmlns:a16="http://schemas.microsoft.com/office/drawing/2014/main" id="{079BCC89-55B6-9D37-A795-17EB3789398E}"/>
              </a:ext>
            </a:extLst>
          </p:cNvPr>
          <p:cNvSpPr>
            <a:spLocks noGrp="1"/>
          </p:cNvSpPr>
          <p:nvPr>
            <p:ph idx="1"/>
          </p:nvPr>
        </p:nvSpPr>
        <p:spPr>
          <a:xfrm>
            <a:off x="4496104" y="4023360"/>
            <a:ext cx="3200400" cy="1920240"/>
          </a:xfrm>
        </p:spPr>
        <p:txBody>
          <a:bodyPr wrap="square">
            <a:normAutofit/>
          </a:bodyPr>
          <a:lstStyle/>
          <a:p>
            <a:pPr marL="0" lvl="0" indent="0" algn="ctr">
              <a:buNone/>
            </a:pPr>
            <a:r>
              <a:rPr lang="en-US">
                <a:latin typeface="Poppins"/>
              </a:rPr>
              <a:t>Recognize potential signs of fraud or identity theft</a:t>
            </a:r>
          </a:p>
        </p:txBody>
      </p:sp>
      <p:sp>
        <p:nvSpPr>
          <p:cNvPr id="22" name="Learning target 3">
            <a:extLst>
              <a:ext uri="{FF2B5EF4-FFF2-40B4-BE49-F238E27FC236}">
                <a16:creationId xmlns:a16="http://schemas.microsoft.com/office/drawing/2014/main" id="{079BCC89-55B6-9D37-A795-17EB3789398E}"/>
              </a:ext>
            </a:extLst>
          </p:cNvPr>
          <p:cNvSpPr>
            <a:spLocks noGrp="1"/>
          </p:cNvSpPr>
          <p:nvPr>
            <p:ph idx="1"/>
          </p:nvPr>
        </p:nvSpPr>
        <p:spPr>
          <a:xfrm>
            <a:off x="8153704" y="4023360"/>
            <a:ext cx="3200400" cy="1920240"/>
          </a:xfrm>
        </p:spPr>
        <p:txBody>
          <a:bodyPr wrap="square">
            <a:normAutofit/>
          </a:bodyPr>
          <a:lstStyle/>
          <a:p>
            <a:pPr marL="0" lvl="0" indent="0" algn="ctr">
              <a:buNone/>
            </a:pPr>
            <a:r>
              <a:rPr lang="en-US">
                <a:latin typeface="Poppins"/>
              </a:rPr>
              <a:t>Practice strategies for online safety and protection</a:t>
            </a:r>
          </a:p>
        </p:txBody>
      </p:sp>
    </p:spTree>
    <p:extLst>
      <p:ext uri="{BB962C8B-B14F-4D97-AF65-F5344CB8AC3E}">
        <p14:creationId xmlns:p14="http://schemas.microsoft.com/office/powerpoint/2010/main" val="1457894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B457AC-F70F-787E-AC60-56B596095380}"/>
              </a:ext>
            </a:extLst>
          </p:cNvPr>
          <p:cNvPicPr>
            <a:picLocks noChangeAspect="1"/>
          </p:cNvPicPr>
          <p:nvPr/>
        </p:nvPicPr>
        <p:blipFill>
          <a:blip r:embed="rId2">
            <a:extLst>
              <a:ext uri="{28A0092B-C50C-407E-A947-70E740481C1C}">
                <a14:useLocalDpi xmlns:a14="http://schemas.microsoft.com/office/drawing/2010/main" val="0"/>
              </a:ext>
            </a:extLst>
          </a:blip>
          <a:srcRect r="12240" b="6389"/>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CE914628-6792-06DE-797F-AEAD9A5E6071}"/>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latin typeface="Poppins"/>
              </a:rPr>
              <a:t>Presentation</a:t>
            </a:r>
          </a:p>
        </p:txBody>
      </p:sp>
    </p:spTree>
    <p:extLst>
      <p:ext uri="{BB962C8B-B14F-4D97-AF65-F5344CB8AC3E}">
        <p14:creationId xmlns:p14="http://schemas.microsoft.com/office/powerpoint/2010/main" val="2256626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4A114-5133-9ECE-27F9-F092BCFF0B55}"/>
              </a:ext>
            </a:extLst>
          </p:cNvPr>
          <p:cNvSpPr>
            <a:spLocks noGrp="1"/>
          </p:cNvSpPr>
          <p:nvPr>
            <p:ph type="title"/>
          </p:nvPr>
        </p:nvSpPr>
        <p:spPr>
          <a:xfrm>
            <a:off x="838200" y="365125"/>
            <a:ext cx="10515600" cy="1325563"/>
          </a:xfrm>
        </p:spPr>
        <p:txBody>
          <a:bodyPr anchor="ctr">
            <a:normAutofit/>
          </a:bodyPr>
          <a:lstStyle/>
          <a:p>
            <a:r>
              <a:rPr lang="en-US">
                <a:latin typeface="Poppins"/>
              </a:rPr>
              <a:t>Scams and fraud</a:t>
            </a:r>
          </a:p>
        </p:txBody>
      </p:sp>
      <p:sp>
        <p:nvSpPr>
          <p:cNvPr id="11" name="Content Placeholder 10">
            <a:extLst>
              <a:ext uri="{FF2B5EF4-FFF2-40B4-BE49-F238E27FC236}">
                <a16:creationId xmlns:a16="http://schemas.microsoft.com/office/drawing/2014/main" id="{319BCD31-973C-BC98-F6D0-B4429F4D1C45}"/>
              </a:ext>
            </a:extLst>
          </p:cNvPr>
          <p:cNvSpPr>
            <a:spLocks noGrp="1"/>
          </p:cNvSpPr>
          <p:nvPr>
            <p:ph sz="half" idx="1"/>
          </p:nvPr>
        </p:nvSpPr>
        <p:spPr>
          <a:xfrm>
            <a:off x="838200" y="1825625"/>
            <a:ext cx="5181600" cy="2645791"/>
          </a:xfrm>
        </p:spPr>
        <p:txBody>
          <a:bodyPr vert="horz" lIns="91440" tIns="45720" rIns="91440" bIns="45720" rtlCol="0" anchor="t">
            <a:normAutofit lnSpcReduction="10000"/>
          </a:bodyPr>
          <a:lstStyle/>
          <a:p>
            <a:pPr marL="0" indent="0">
              <a:buNone/>
            </a:pPr>
            <a:r>
              <a:rPr lang="en-US" b="1">
                <a:latin typeface="Poppins"/>
              </a:rPr>
              <a:t>Scams: </a:t>
            </a:r>
            <a:r>
              <a:rPr lang="en-US">
                <a:latin typeface="Poppins"/>
              </a:rPr>
              <a:t>Tricks or manipulations aimed at getting people to willingly provide money or personal information</a:t>
            </a:r>
          </a:p>
          <a:p>
            <a:pPr marL="0" indent="0">
              <a:buNone/>
            </a:pPr>
            <a:r>
              <a:rPr lang="en-US" b="1">
                <a:latin typeface="Poppins"/>
              </a:rPr>
              <a:t>Fraud: </a:t>
            </a:r>
            <a:r>
              <a:rPr lang="en-US">
                <a:latin typeface="Poppins"/>
              </a:rPr>
              <a:t>The unauthorized use of personal information to steal money or gain access to accounts</a:t>
            </a:r>
          </a:p>
        </p:txBody>
      </p:sp>
      <p:sp>
        <p:nvSpPr>
          <p:cNvPr id="7" name="Footer Placeholder 3">
            <a:extLst>
              <a:ext uri="{FF2B5EF4-FFF2-40B4-BE49-F238E27FC236}">
                <a16:creationId xmlns:a16="http://schemas.microsoft.com/office/drawing/2014/main" id="{802CD954-38D4-FFB4-1CFD-3AA6E3834556}"/>
              </a:ext>
            </a:extLst>
          </p:cNvPr>
          <p:cNvSpPr>
            <a:spLocks noGrp="1"/>
          </p:cNvSpPr>
          <p:nvPr>
            <p:ph type="ftr" sz="quarter" idx="10"/>
          </p:nvPr>
        </p:nvSpPr>
        <p:spPr>
          <a:xfrm>
            <a:off x="6868048" y="6356350"/>
            <a:ext cx="4114800" cy="365125"/>
          </a:xfrm>
        </p:spPr>
        <p:txBody>
          <a:bodyPr anchor="ctr">
            <a:normAutofit/>
          </a:bodyPr>
          <a:lstStyle/>
          <a:p>
            <a:pPr>
              <a:spcAft>
                <a:spcPts val="600"/>
              </a:spcAft>
            </a:pPr>
            <a:r>
              <a:rPr lang="en-US">
                <a:latin typeface="Poppins"/>
              </a:rPr>
              <a:t>Protecting Your Financial Life</a:t>
            </a:r>
          </a:p>
        </p:txBody>
      </p:sp>
      <p:sp>
        <p:nvSpPr>
          <p:cNvPr id="6" name="Slide Number Placeholder 5">
            <a:extLst>
              <a:ext uri="{FF2B5EF4-FFF2-40B4-BE49-F238E27FC236}">
                <a16:creationId xmlns:a16="http://schemas.microsoft.com/office/drawing/2014/main" id="{DD8C043E-CE89-02A9-9661-F6BF50246D23}"/>
              </a:ext>
            </a:extLst>
          </p:cNvPr>
          <p:cNvSpPr>
            <a:spLocks noGrp="1"/>
          </p:cNvSpPr>
          <p:nvPr>
            <p:ph type="sldNum" sz="quarter" idx="11"/>
          </p:nvPr>
        </p:nvSpPr>
        <p:spPr>
          <a:xfrm>
            <a:off x="10982848" y="6356350"/>
            <a:ext cx="370952" cy="365125"/>
          </a:xfrm>
        </p:spPr>
        <p:txBody>
          <a:bodyPr anchor="ctr">
            <a:normAutofit/>
          </a:bodyPr>
          <a:lstStyle/>
          <a:p>
            <a:pPr>
              <a:spcAft>
                <a:spcPts val="600"/>
              </a:spcAft>
            </a:pPr>
            <a:fld id="{1B6BCD38-10FB-4154-A4CD-08746A6DCB55}" type="slidenum">
              <a:rPr lang="en-US" smtClean="0"/>
              <a:pPr>
                <a:spcAft>
                  <a:spcPts val="600"/>
                </a:spcAft>
              </a:pPr>
              <a:t>5</a:t>
            </a:fld>
            <a:endParaRPr lang="en-US"/>
          </a:p>
        </p:txBody>
      </p:sp>
      <p:sp>
        <p:nvSpPr>
          <p:cNvPr id="3" name="TextBox 2">
            <a:extLst>
              <a:ext uri="{FF2B5EF4-FFF2-40B4-BE49-F238E27FC236}">
                <a16:creationId xmlns:a16="http://schemas.microsoft.com/office/drawing/2014/main" id="{FC75E1DF-211D-098F-1428-92A8C2567E15}"/>
              </a:ext>
            </a:extLst>
          </p:cNvPr>
          <p:cNvSpPr txBox="1"/>
          <p:nvPr/>
        </p:nvSpPr>
        <p:spPr>
          <a:xfrm>
            <a:off x="1296877" y="4471416"/>
            <a:ext cx="3870057" cy="1175611"/>
          </a:xfrm>
          <a:prstGeom prst="roundRect">
            <a:avLst/>
          </a:prstGeom>
          <a:solidFill>
            <a:schemeClr val="accent4">
              <a:lumMod val="20000"/>
              <a:lumOff val="80000"/>
            </a:schemeClr>
          </a:solidFill>
        </p:spPr>
        <p:txBody>
          <a:bodyPr wrap="none" lIns="182880" tIns="182880" rIns="182880" bIns="182880" rtlCol="0" anchor="ctr" anchorCtr="0">
            <a:noAutofit/>
          </a:bodyPr>
          <a:lstStyle/>
          <a:p>
            <a:r>
              <a:rPr lang="en-US" sz="2400" b="1">
                <a:solidFill>
                  <a:schemeClr val="accent2"/>
                </a:solidFill>
                <a:latin typeface="Poppins" panose="020B0604020202020204" pitchFamily="34" charset="0"/>
                <a:cs typeface="Poppins" panose="020B0604020202020204" pitchFamily="34" charset="0"/>
              </a:rPr>
              <a:t>Scams open the door; </a:t>
            </a:r>
          </a:p>
          <a:p>
            <a:r>
              <a:rPr lang="en-US" sz="2400" b="1">
                <a:solidFill>
                  <a:schemeClr val="accent2"/>
                </a:solidFill>
                <a:latin typeface="Poppins" panose="020B0604020202020204" pitchFamily="34" charset="0"/>
                <a:cs typeface="Poppins" panose="020B0604020202020204" pitchFamily="34" charset="0"/>
              </a:rPr>
              <a:t>fraud walks through it</a:t>
            </a:r>
          </a:p>
        </p:txBody>
      </p:sp>
    </p:spTree>
    <p:extLst>
      <p:ext uri="{BB962C8B-B14F-4D97-AF65-F5344CB8AC3E}">
        <p14:creationId xmlns:p14="http://schemas.microsoft.com/office/powerpoint/2010/main" val="2399752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61C258B-98B4-F390-8180-ED3E2B921D0F}"/>
              </a:ext>
            </a:extLst>
          </p:cNvPr>
          <p:cNvSpPr>
            <a:spLocks noGrp="1"/>
          </p:cNvSpPr>
          <p:nvPr>
            <p:ph type="sldNum" sz="quarter" idx="11"/>
          </p:nvPr>
        </p:nvSpPr>
        <p:spPr>
          <a:xfrm>
            <a:off x="10982848" y="6356350"/>
            <a:ext cx="370952" cy="365125"/>
          </a:xfrm>
        </p:spPr>
        <p:txBody>
          <a:bodyPr anchor="ctr">
            <a:normAutofit/>
          </a:bodyPr>
          <a:lstStyle/>
          <a:p>
            <a:pPr>
              <a:spcAft>
                <a:spcPts val="600"/>
              </a:spcAft>
            </a:pPr>
            <a:fld id="{1B6BCD38-10FB-4154-A4CD-08746A6DCB55}" type="slidenum">
              <a:rPr lang="en-US" smtClean="0"/>
              <a:pPr>
                <a:spcAft>
                  <a:spcPts val="600"/>
                </a:spcAft>
              </a:pPr>
              <a:t>6</a:t>
            </a:fld>
            <a:endParaRPr lang="en-US"/>
          </a:p>
        </p:txBody>
      </p:sp>
      <p:sp>
        <p:nvSpPr>
          <p:cNvPr id="3" name="Footer Placeholder 3">
            <a:extLst>
              <a:ext uri="{FF2B5EF4-FFF2-40B4-BE49-F238E27FC236}">
                <a16:creationId xmlns:a16="http://schemas.microsoft.com/office/drawing/2014/main" id="{3202BED8-2B61-18A6-D742-C503E9DAD4F1}"/>
              </a:ext>
            </a:extLst>
          </p:cNvPr>
          <p:cNvSpPr>
            <a:spLocks noGrp="1"/>
          </p:cNvSpPr>
          <p:nvPr>
            <p:ph type="ftr" sz="quarter" idx="10"/>
          </p:nvPr>
        </p:nvSpPr>
        <p:spPr>
          <a:xfrm>
            <a:off x="6868048" y="6356350"/>
            <a:ext cx="4114800" cy="365125"/>
          </a:xfrm>
        </p:spPr>
        <p:txBody>
          <a:bodyPr/>
          <a:lstStyle/>
          <a:p>
            <a:r>
              <a:rPr lang="en-US">
                <a:latin typeface="Poppins"/>
              </a:rPr>
              <a:t>Protecting Your Financial Life</a:t>
            </a:r>
          </a:p>
        </p:txBody>
      </p:sp>
      <p:sp>
        <p:nvSpPr>
          <p:cNvPr id="12" name="Title 11">
            <a:extLst>
              <a:ext uri="{FF2B5EF4-FFF2-40B4-BE49-F238E27FC236}">
                <a16:creationId xmlns:a16="http://schemas.microsoft.com/office/drawing/2014/main" id="{A15C3AF0-4F7A-FE61-18DF-BCCA35892197}"/>
              </a:ext>
            </a:extLst>
          </p:cNvPr>
          <p:cNvSpPr>
            <a:spLocks noGrp="1"/>
          </p:cNvSpPr>
          <p:nvPr>
            <p:ph type="title"/>
          </p:nvPr>
        </p:nvSpPr>
        <p:spPr/>
        <p:txBody>
          <a:bodyPr/>
          <a:lstStyle/>
          <a:p>
            <a:r>
              <a:rPr lang="en-US">
                <a:latin typeface="Poppins"/>
              </a:rPr>
              <a:t>Youth and elders most susceptible to fraud</a:t>
            </a:r>
          </a:p>
        </p:txBody>
      </p:sp>
      <p:graphicFrame>
        <p:nvGraphicFramePr>
          <p:cNvPr id="8" name="Content Placeholder 7">
            <a:extLst>
              <a:ext uri="{FF2B5EF4-FFF2-40B4-BE49-F238E27FC236}">
                <a16:creationId xmlns:a16="http://schemas.microsoft.com/office/drawing/2014/main" id="{8E0A6395-3054-7BBE-4BF3-44E42D984E5C}"/>
              </a:ext>
            </a:extLst>
          </p:cNvPr>
          <p:cNvGraphicFramePr>
            <a:graphicFrameLocks noGrp="1"/>
          </p:cNvGraphicFramePr>
          <p:nvPr>
            <p:ph sz="half" idx="1"/>
            <p:extLst>
              <p:ext uri="{D42A27DB-BD31-4B8C-83A1-F6EECF244321}">
                <p14:modId xmlns:p14="http://schemas.microsoft.com/office/powerpoint/2010/main" val="3516862958"/>
              </p:ext>
            </p:extLst>
          </p:nvPr>
        </p:nvGraphicFramePr>
        <p:xfrm>
          <a:off x="1706880" y="2748713"/>
          <a:ext cx="8778240" cy="3596640"/>
        </p:xfrm>
        <a:graphic>
          <a:graphicData uri="http://schemas.openxmlformats.org/drawingml/2006/table">
            <a:tbl>
              <a:tblPr firstRow="1" bandRow="1">
                <a:tableStyleId>{5C22544A-7EE6-4342-B048-85BDC9FD1C3A}</a:tableStyleId>
              </a:tblPr>
              <a:tblGrid>
                <a:gridCol w="4389120">
                  <a:extLst>
                    <a:ext uri="{9D8B030D-6E8A-4147-A177-3AD203B41FA5}">
                      <a16:colId xmlns:a16="http://schemas.microsoft.com/office/drawing/2014/main" val="2291078692"/>
                    </a:ext>
                  </a:extLst>
                </a:gridCol>
                <a:gridCol w="4389120">
                  <a:extLst>
                    <a:ext uri="{9D8B030D-6E8A-4147-A177-3AD203B41FA5}">
                      <a16:colId xmlns:a16="http://schemas.microsoft.com/office/drawing/2014/main" val="1880492386"/>
                    </a:ext>
                  </a:extLst>
                </a:gridCol>
              </a:tblGrid>
              <a:tr h="443505">
                <a:tc>
                  <a:txBody>
                    <a:bodyPr/>
                    <a:lstStyle/>
                    <a:p>
                      <a:pPr algn="ctr"/>
                      <a:r>
                        <a:rPr lang="en-US" sz="2000" b="1" dirty="0">
                          <a:latin typeface="Poppins" panose="020B0604020202020204" pitchFamily="34" charset="0"/>
                          <a:cs typeface="Poppins" panose="020B0604020202020204" pitchFamily="34" charset="0"/>
                        </a:rPr>
                        <a:t>Youth</a:t>
                      </a:r>
                    </a:p>
                  </a:txBody>
                  <a:tcPr anchor="ctr">
                    <a:solidFill>
                      <a:schemeClr val="dk2"/>
                    </a:solidFill>
                  </a:tcPr>
                </a:tc>
                <a:tc>
                  <a:txBody>
                    <a:bodyPr/>
                    <a:lstStyle/>
                    <a:p>
                      <a:pPr algn="ctr"/>
                      <a:r>
                        <a:rPr lang="en-US" sz="2000" b="1">
                          <a:latin typeface="Poppins" panose="020B0604020202020204" pitchFamily="34" charset="0"/>
                          <a:cs typeface="Poppins" panose="020B0604020202020204" pitchFamily="34" charset="0"/>
                        </a:rPr>
                        <a:t>Elders</a:t>
                      </a:r>
                    </a:p>
                  </a:txBody>
                  <a:tcPr marL="137160" marR="137160" marT="91440" marB="91440" anchor="ctr">
                    <a:solidFill>
                      <a:schemeClr val="dk2"/>
                    </a:solidFill>
                  </a:tcPr>
                </a:tc>
                <a:extLst>
                  <a:ext uri="{0D108BD9-81ED-4DB2-BD59-A6C34878D82A}">
                    <a16:rowId xmlns:a16="http://schemas.microsoft.com/office/drawing/2014/main" val="785319171"/>
                  </a:ext>
                </a:extLst>
              </a:tr>
              <a:tr h="731520">
                <a:tc>
                  <a:txBody>
                    <a:bodyPr/>
                    <a:lstStyle/>
                    <a:p>
                      <a:pPr algn="l"/>
                      <a:r>
                        <a:rPr lang="en-US">
                          <a:latin typeface="Poppins" panose="020B0604020202020204" pitchFamily="34" charset="0"/>
                          <a:cs typeface="Poppins" panose="020B0604020202020204" pitchFamily="34" charset="0"/>
                        </a:rPr>
                        <a:t>Often share personal information freely online</a:t>
                      </a:r>
                    </a:p>
                  </a:txBody>
                  <a:tcPr anchor="ctr">
                    <a:solidFill>
                      <a:schemeClr val="bg2"/>
                    </a:solidFill>
                  </a:tcPr>
                </a:tc>
                <a:tc>
                  <a:txBody>
                    <a:bodyPr/>
                    <a:lstStyle/>
                    <a:p>
                      <a:pPr algn="l"/>
                      <a:r>
                        <a:rPr lang="en-US">
                          <a:latin typeface="Poppins" panose="020B0604020202020204" pitchFamily="34" charset="0"/>
                          <a:cs typeface="Poppins" panose="020B0604020202020204" pitchFamily="34" charset="0"/>
                        </a:rPr>
                        <a:t>May be less familiar with technology and online security practices</a:t>
                      </a:r>
                    </a:p>
                  </a:txBody>
                  <a:tcPr anchor="ctr">
                    <a:solidFill>
                      <a:schemeClr val="bg2"/>
                    </a:solidFill>
                  </a:tcPr>
                </a:tc>
                <a:extLst>
                  <a:ext uri="{0D108BD9-81ED-4DB2-BD59-A6C34878D82A}">
                    <a16:rowId xmlns:a16="http://schemas.microsoft.com/office/drawing/2014/main" val="3130768839"/>
                  </a:ext>
                </a:extLst>
              </a:tr>
              <a:tr h="731520">
                <a:tc>
                  <a:txBody>
                    <a:bodyPr/>
                    <a:lstStyle/>
                    <a:p>
                      <a:pPr algn="l"/>
                      <a:r>
                        <a:rPr lang="en-US">
                          <a:latin typeface="Poppins" panose="020B0604020202020204" pitchFamily="34" charset="0"/>
                          <a:cs typeface="Poppins" panose="020B0604020202020204" pitchFamily="34" charset="0"/>
                        </a:rPr>
                        <a:t>May lack experience recognizing scams or phishing attempts</a:t>
                      </a:r>
                    </a:p>
                  </a:txBody>
                  <a:tcPr anchor="ctr">
                    <a:solidFill>
                      <a:schemeClr val="bg2">
                        <a:lumMod val="90000"/>
                      </a:schemeClr>
                    </a:solidFill>
                  </a:tcPr>
                </a:tc>
                <a:tc>
                  <a:txBody>
                    <a:bodyPr/>
                    <a:lstStyle/>
                    <a:p>
                      <a:pPr algn="l"/>
                      <a:r>
                        <a:rPr lang="en-US">
                          <a:latin typeface="Poppins" panose="020B0604020202020204" pitchFamily="34" charset="0"/>
                          <a:cs typeface="Poppins" panose="020B0604020202020204" pitchFamily="34" charset="0"/>
                        </a:rPr>
                        <a:t>Often targeted by phone, email, and online scams</a:t>
                      </a:r>
                    </a:p>
                  </a:txBody>
                  <a:tcPr anchor="ctr">
                    <a:solidFill>
                      <a:schemeClr val="bg2">
                        <a:lumMod val="90000"/>
                      </a:schemeClr>
                    </a:solidFill>
                  </a:tcPr>
                </a:tc>
                <a:extLst>
                  <a:ext uri="{0D108BD9-81ED-4DB2-BD59-A6C34878D82A}">
                    <a16:rowId xmlns:a16="http://schemas.microsoft.com/office/drawing/2014/main" val="1972484166"/>
                  </a:ext>
                </a:extLst>
              </a:tr>
              <a:tr h="731520">
                <a:tc>
                  <a:txBody>
                    <a:bodyPr/>
                    <a:lstStyle/>
                    <a:p>
                      <a:pPr algn="l"/>
                      <a:r>
                        <a:rPr lang="en-US">
                          <a:latin typeface="Poppins" panose="020B0604020202020204" pitchFamily="34" charset="0"/>
                          <a:cs typeface="Poppins" panose="020B0604020202020204" pitchFamily="34" charset="0"/>
                        </a:rPr>
                        <a:t>Heavy use of social media and gaming platforms increases exposure</a:t>
                      </a:r>
                    </a:p>
                  </a:txBody>
                  <a:tcPr anchor="ctr">
                    <a:solidFill>
                      <a:schemeClr val="bg2"/>
                    </a:solidFill>
                  </a:tcPr>
                </a:tc>
                <a:tc>
                  <a:txBody>
                    <a:bodyPr/>
                    <a:lstStyle/>
                    <a:p>
                      <a:pPr algn="l"/>
                      <a:r>
                        <a:rPr lang="en-US">
                          <a:latin typeface="Poppins" panose="020B0604020202020204" pitchFamily="34" charset="0"/>
                          <a:cs typeface="Poppins" panose="020B0604020202020204" pitchFamily="34" charset="0"/>
                        </a:rPr>
                        <a:t>More likely to respond to urgent or fear-based messages</a:t>
                      </a:r>
                    </a:p>
                  </a:txBody>
                  <a:tcPr anchor="ctr">
                    <a:solidFill>
                      <a:schemeClr val="bg2"/>
                    </a:solidFill>
                  </a:tcPr>
                </a:tc>
                <a:extLst>
                  <a:ext uri="{0D108BD9-81ED-4DB2-BD59-A6C34878D82A}">
                    <a16:rowId xmlns:a16="http://schemas.microsoft.com/office/drawing/2014/main" val="3753938221"/>
                  </a:ext>
                </a:extLst>
              </a:tr>
              <a:tr h="731520">
                <a:tc>
                  <a:txBody>
                    <a:bodyPr/>
                    <a:lstStyle/>
                    <a:p>
                      <a:pPr algn="l"/>
                      <a:r>
                        <a:rPr lang="en-US">
                          <a:latin typeface="Poppins" panose="020B0604020202020204" pitchFamily="34" charset="0"/>
                          <a:cs typeface="Poppins" panose="020B0604020202020204" pitchFamily="34" charset="0"/>
                        </a:rPr>
                        <a:t>Tend to trust digital interactions and click links without caution</a:t>
                      </a:r>
                    </a:p>
                  </a:txBody>
                  <a:tcPr anchor="ctr">
                    <a:solidFill>
                      <a:schemeClr val="bg2">
                        <a:lumMod val="90000"/>
                      </a:schemeClr>
                    </a:solidFill>
                  </a:tcPr>
                </a:tc>
                <a:tc>
                  <a:txBody>
                    <a:bodyPr/>
                    <a:lstStyle/>
                    <a:p>
                      <a:pPr algn="l"/>
                      <a:r>
                        <a:rPr lang="en-US" dirty="0">
                          <a:latin typeface="Poppins" panose="020B0604020202020204" pitchFamily="34" charset="0"/>
                          <a:cs typeface="Poppins" panose="020B0604020202020204" pitchFamily="34" charset="0"/>
                        </a:rPr>
                        <a:t>Sometimes isolated, making them more vulnerable</a:t>
                      </a:r>
                    </a:p>
                  </a:txBody>
                  <a:tcPr anchor="ctr">
                    <a:solidFill>
                      <a:schemeClr val="bg2">
                        <a:lumMod val="90000"/>
                      </a:schemeClr>
                    </a:solidFill>
                  </a:tcPr>
                </a:tc>
                <a:extLst>
                  <a:ext uri="{0D108BD9-81ED-4DB2-BD59-A6C34878D82A}">
                    <a16:rowId xmlns:a16="http://schemas.microsoft.com/office/drawing/2014/main" val="2445158911"/>
                  </a:ext>
                </a:extLst>
              </a:tr>
            </a:tbl>
          </a:graphicData>
        </a:graphic>
      </p:graphicFrame>
      <p:pic>
        <p:nvPicPr>
          <p:cNvPr id="13" name="Picture 12">
            <a:extLst>
              <a:ext uri="{FF2B5EF4-FFF2-40B4-BE49-F238E27FC236}">
                <a16:creationId xmlns:a16="http://schemas.microsoft.com/office/drawing/2014/main" id="{1EDC89A9-6A6F-724E-BD9C-4F2676AEED1D}"/>
              </a:ext>
            </a:extLst>
          </p:cNvPr>
          <p:cNvPicPr>
            <a:picLocks noChangeAspect="1"/>
          </p:cNvPicPr>
          <p:nvPr/>
        </p:nvPicPr>
        <p:blipFill>
          <a:blip r:embed="rId3"/>
          <a:srcRect l="8212" t="2694" r="7620" b="2161"/>
          <a:stretch>
            <a:fillRect/>
          </a:stretch>
        </p:blipFill>
        <p:spPr>
          <a:xfrm>
            <a:off x="3421439" y="1543050"/>
            <a:ext cx="1125112" cy="1122694"/>
          </a:xfrm>
          <a:prstGeom prst="rect">
            <a:avLst/>
          </a:prstGeom>
        </p:spPr>
      </p:pic>
      <p:pic>
        <p:nvPicPr>
          <p:cNvPr id="15" name="Picture 14">
            <a:extLst>
              <a:ext uri="{FF2B5EF4-FFF2-40B4-BE49-F238E27FC236}">
                <a16:creationId xmlns:a16="http://schemas.microsoft.com/office/drawing/2014/main" id="{61460BAF-C81B-B9C5-7DAC-0B6B7EF2D0E2}"/>
              </a:ext>
            </a:extLst>
          </p:cNvPr>
          <p:cNvPicPr>
            <a:picLocks noChangeAspect="1"/>
          </p:cNvPicPr>
          <p:nvPr/>
        </p:nvPicPr>
        <p:blipFill>
          <a:blip r:embed="rId4"/>
          <a:srcRect l="7935" t="-1418" r="9878" b="4921"/>
          <a:stretch>
            <a:fillRect/>
          </a:stretch>
        </p:blipFill>
        <p:spPr>
          <a:xfrm>
            <a:off x="7779355" y="1543049"/>
            <a:ext cx="1146093" cy="1122693"/>
          </a:xfrm>
          <a:prstGeom prst="rect">
            <a:avLst/>
          </a:prstGeom>
        </p:spPr>
      </p:pic>
    </p:spTree>
    <p:extLst>
      <p:ext uri="{BB962C8B-B14F-4D97-AF65-F5344CB8AC3E}">
        <p14:creationId xmlns:p14="http://schemas.microsoft.com/office/powerpoint/2010/main" val="796202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75361-9478-FBA6-91F4-CD154A9258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4E1995-6966-9F38-E053-725285884EAB}"/>
              </a:ext>
            </a:extLst>
          </p:cNvPr>
          <p:cNvSpPr>
            <a:spLocks noGrp="1"/>
          </p:cNvSpPr>
          <p:nvPr>
            <p:ph type="title"/>
          </p:nvPr>
        </p:nvSpPr>
        <p:spPr/>
        <p:txBody>
          <a:bodyPr/>
          <a:lstStyle/>
          <a:p>
            <a:r>
              <a:rPr lang="en-US">
                <a:latin typeface="Poppins"/>
                <a:cs typeface="Poppins"/>
              </a:rPr>
              <a:t>Types of scams</a:t>
            </a:r>
            <a:endParaRPr lang="en-US"/>
          </a:p>
        </p:txBody>
      </p:sp>
      <p:sp>
        <p:nvSpPr>
          <p:cNvPr id="4" name="Footer Placeholder 3">
            <a:extLst>
              <a:ext uri="{FF2B5EF4-FFF2-40B4-BE49-F238E27FC236}">
                <a16:creationId xmlns:a16="http://schemas.microsoft.com/office/drawing/2014/main" id="{938A2EC4-3CA8-D263-C718-076B15A60134}"/>
              </a:ext>
            </a:extLst>
          </p:cNvPr>
          <p:cNvSpPr>
            <a:spLocks noGrp="1"/>
          </p:cNvSpPr>
          <p:nvPr>
            <p:ph type="ftr" sz="quarter" idx="10"/>
          </p:nvPr>
        </p:nvSpPr>
        <p:spPr/>
        <p:txBody>
          <a:bodyPr/>
          <a:lstStyle/>
          <a:p>
            <a:r>
              <a:rPr lang="en-US">
                <a:latin typeface="Poppins"/>
              </a:rPr>
              <a:t>Protecting Your Financial Life</a:t>
            </a:r>
          </a:p>
        </p:txBody>
      </p:sp>
      <p:sp>
        <p:nvSpPr>
          <p:cNvPr id="5" name="Slide Number Placeholder 4">
            <a:extLst>
              <a:ext uri="{FF2B5EF4-FFF2-40B4-BE49-F238E27FC236}">
                <a16:creationId xmlns:a16="http://schemas.microsoft.com/office/drawing/2014/main" id="{9D55B9FA-3989-A3B9-7EEF-882292DE5B21}"/>
              </a:ext>
            </a:extLst>
          </p:cNvPr>
          <p:cNvSpPr>
            <a:spLocks noGrp="1"/>
          </p:cNvSpPr>
          <p:nvPr>
            <p:ph type="sldNum" sz="quarter" idx="11"/>
          </p:nvPr>
        </p:nvSpPr>
        <p:spPr/>
        <p:txBody>
          <a:bodyPr/>
          <a:lstStyle/>
          <a:p>
            <a:fld id="{1B6BCD38-10FB-4154-A4CD-08746A6DCB55}" type="slidenum">
              <a:rPr lang="en-US" smtClean="0"/>
              <a:pPr/>
              <a:t>7</a:t>
            </a:fld>
            <a:endParaRPr lang="en-US"/>
          </a:p>
        </p:txBody>
      </p:sp>
      <p:graphicFrame>
        <p:nvGraphicFramePr>
          <p:cNvPr id="6" name="Scam Summary Table">
            <a:extLst>
              <a:ext uri="{FF2B5EF4-FFF2-40B4-BE49-F238E27FC236}">
                <a16:creationId xmlns:a16="http://schemas.microsoft.com/office/drawing/2014/main" id="{194EF17E-54AE-3C71-1EFE-FE1296D8B730}"/>
              </a:ext>
            </a:extLst>
          </p:cNvPr>
          <p:cNvGraphicFramePr>
            <a:graphicFrameLocks noGrp="1"/>
          </p:cNvGraphicFramePr>
          <p:nvPr>
            <p:extLst>
              <p:ext uri="{D42A27DB-BD31-4B8C-83A1-F6EECF244321}">
                <p14:modId xmlns:p14="http://schemas.microsoft.com/office/powerpoint/2010/main" val="2694275298"/>
              </p:ext>
            </p:extLst>
          </p:nvPr>
        </p:nvGraphicFramePr>
        <p:xfrm>
          <a:off x="841248" y="1755648"/>
          <a:ext cx="10497312" cy="3998976"/>
        </p:xfrm>
        <a:graphic>
          <a:graphicData uri="http://schemas.openxmlformats.org/drawingml/2006/table">
            <a:tbl>
              <a:tblPr>
                <a:tableStyleId>{5C22544A-7EE6-4342-B048-85BDC9FD1C3A}</a:tableStyleId>
              </a:tblPr>
              <a:tblGrid>
                <a:gridCol w="1463040">
                  <a:extLst>
                    <a:ext uri="{9D8B030D-6E8A-4147-A177-3AD203B41FA5}">
                      <a16:colId xmlns:a16="http://schemas.microsoft.com/office/drawing/2014/main" val="20000"/>
                    </a:ext>
                  </a:extLst>
                </a:gridCol>
                <a:gridCol w="2816352">
                  <a:extLst>
                    <a:ext uri="{9D8B030D-6E8A-4147-A177-3AD203B41FA5}">
                      <a16:colId xmlns:a16="http://schemas.microsoft.com/office/drawing/2014/main" val="20001"/>
                    </a:ext>
                  </a:extLst>
                </a:gridCol>
                <a:gridCol w="3017520">
                  <a:extLst>
                    <a:ext uri="{9D8B030D-6E8A-4147-A177-3AD203B41FA5}">
                      <a16:colId xmlns:a16="http://schemas.microsoft.com/office/drawing/2014/main" val="20002"/>
                    </a:ext>
                  </a:extLst>
                </a:gridCol>
                <a:gridCol w="3200400">
                  <a:extLst>
                    <a:ext uri="{9D8B030D-6E8A-4147-A177-3AD203B41FA5}">
                      <a16:colId xmlns:a16="http://schemas.microsoft.com/office/drawing/2014/main" val="20003"/>
                    </a:ext>
                  </a:extLst>
                </a:gridCol>
              </a:tblGrid>
              <a:tr h="681307">
                <a:tc>
                  <a:txBody>
                    <a:bodyPr/>
                    <a:lstStyle/>
                    <a:p>
                      <a:pPr algn="ctr">
                        <a:lnSpc>
                          <a:spcPct val="100000"/>
                        </a:lnSpc>
                        <a:spcBef>
                          <a:spcPts val="0"/>
                        </a:spcBef>
                        <a:spcAft>
                          <a:spcPts val="0"/>
                        </a:spcAft>
                      </a:pPr>
                      <a:r>
                        <a:rPr lang="en-US" sz="1800" b="1">
                          <a:solidFill>
                            <a:srgbClr val="FFFFFF"/>
                          </a:solidFill>
                          <a:latin typeface="Poppins"/>
                        </a:rPr>
                        <a:t>Scam type</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dk2"/>
                    </a:solidFill>
                  </a:tcPr>
                </a:tc>
                <a:tc>
                  <a:txBody>
                    <a:bodyPr/>
                    <a:lstStyle/>
                    <a:p>
                      <a:pPr algn="ctr">
                        <a:lnSpc>
                          <a:spcPct val="100000"/>
                        </a:lnSpc>
                        <a:spcBef>
                          <a:spcPts val="0"/>
                        </a:spcBef>
                        <a:spcAft>
                          <a:spcPts val="0"/>
                        </a:spcAft>
                      </a:pPr>
                      <a:r>
                        <a:rPr lang="en-US" sz="1800" b="1">
                          <a:solidFill>
                            <a:srgbClr val="FFFFFF"/>
                          </a:solidFill>
                          <a:latin typeface="Poppins"/>
                        </a:rPr>
                        <a:t>What it is</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dk2"/>
                    </a:solidFill>
                  </a:tcPr>
                </a:tc>
                <a:tc>
                  <a:txBody>
                    <a:bodyPr/>
                    <a:lstStyle/>
                    <a:p>
                      <a:pPr algn="ctr">
                        <a:lnSpc>
                          <a:spcPct val="100000"/>
                        </a:lnSpc>
                        <a:spcBef>
                          <a:spcPts val="0"/>
                        </a:spcBef>
                        <a:spcAft>
                          <a:spcPts val="0"/>
                        </a:spcAft>
                      </a:pPr>
                      <a:r>
                        <a:rPr lang="en-US" sz="1800" b="1">
                          <a:solidFill>
                            <a:srgbClr val="FFFFFF"/>
                          </a:solidFill>
                          <a:latin typeface="Poppins"/>
                        </a:rPr>
                        <a:t>How to spot it</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dk2"/>
                    </a:solidFill>
                  </a:tcPr>
                </a:tc>
                <a:tc>
                  <a:txBody>
                    <a:bodyPr/>
                    <a:lstStyle/>
                    <a:p>
                      <a:pPr algn="ctr">
                        <a:lnSpc>
                          <a:spcPct val="100000"/>
                        </a:lnSpc>
                        <a:spcBef>
                          <a:spcPts val="0"/>
                        </a:spcBef>
                        <a:spcAft>
                          <a:spcPts val="0"/>
                        </a:spcAft>
                      </a:pPr>
                      <a:r>
                        <a:rPr lang="en-US" sz="1800" b="1">
                          <a:solidFill>
                            <a:srgbClr val="FFFFFF"/>
                          </a:solidFill>
                          <a:latin typeface="Poppins"/>
                        </a:rPr>
                        <a:t>How to avoid it</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dk2"/>
                    </a:solidFill>
                  </a:tcPr>
                </a:tc>
                <a:extLst>
                  <a:ext uri="{0D108BD9-81ED-4DB2-BD59-A6C34878D82A}">
                    <a16:rowId xmlns:a16="http://schemas.microsoft.com/office/drawing/2014/main" val="10000"/>
                  </a:ext>
                </a:extLst>
              </a:tr>
              <a:tr h="1051583">
                <a:tc>
                  <a:txBody>
                    <a:bodyPr/>
                    <a:lstStyle/>
                    <a:p>
                      <a:pPr algn="l">
                        <a:lnSpc>
                          <a:spcPct val="100000"/>
                        </a:lnSpc>
                        <a:spcBef>
                          <a:spcPts val="0"/>
                        </a:spcBef>
                        <a:spcAft>
                          <a:spcPts val="0"/>
                        </a:spcAft>
                      </a:pPr>
                      <a:r>
                        <a:rPr lang="en-US" sz="1800" b="1">
                          <a:solidFill>
                            <a:schemeClr val="accent1"/>
                          </a:solidFill>
                          <a:latin typeface="Poppins"/>
                        </a:rPr>
                        <a:t>Clickbait</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Sensational content meant to trigger an unsafe click.</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Shocking headlines, flashy images, or “You’ve won!” claims.</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Do not click. Find the topic through a trusted source.</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extLst>
                  <a:ext uri="{0D108BD9-81ED-4DB2-BD59-A6C34878D82A}">
                    <a16:rowId xmlns:a16="http://schemas.microsoft.com/office/drawing/2014/main" val="10001"/>
                  </a:ext>
                </a:extLst>
              </a:tr>
              <a:tr h="1133043">
                <a:tc>
                  <a:txBody>
                    <a:bodyPr/>
                    <a:lstStyle/>
                    <a:p>
                      <a:pPr algn="l">
                        <a:lnSpc>
                          <a:spcPct val="100000"/>
                        </a:lnSpc>
                        <a:spcBef>
                          <a:spcPts val="0"/>
                        </a:spcBef>
                        <a:spcAft>
                          <a:spcPts val="0"/>
                        </a:spcAft>
                      </a:pPr>
                      <a:r>
                        <a:rPr lang="en-US" sz="1800" b="1">
                          <a:solidFill>
                            <a:schemeClr val="accent1"/>
                          </a:solidFill>
                          <a:latin typeface="Poppins"/>
                        </a:rPr>
                        <a:t>Sweetheart scam</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Emotional manipulation used to gain trust, money, or information.</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A new online contact moves fast, asks for money, or invents an emergency.</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Never send money or private information to someone you only know online.</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extLst>
                  <a:ext uri="{0D108BD9-81ED-4DB2-BD59-A6C34878D82A}">
                    <a16:rowId xmlns:a16="http://schemas.microsoft.com/office/drawing/2014/main" val="10002"/>
                  </a:ext>
                </a:extLst>
              </a:tr>
              <a:tr h="1133043">
                <a:tc>
                  <a:txBody>
                    <a:bodyPr/>
                    <a:lstStyle/>
                    <a:p>
                      <a:pPr algn="l">
                        <a:lnSpc>
                          <a:spcPct val="100000"/>
                        </a:lnSpc>
                        <a:spcBef>
                          <a:spcPts val="0"/>
                        </a:spcBef>
                        <a:spcAft>
                          <a:spcPts val="0"/>
                        </a:spcAft>
                      </a:pPr>
                      <a:r>
                        <a:rPr lang="en-US" sz="1800" b="1">
                          <a:solidFill>
                            <a:schemeClr val="accent1"/>
                          </a:solidFill>
                          <a:latin typeface="Poppins"/>
                        </a:rPr>
                        <a:t>Phishing</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A fake message or site impersonates a trusted source to steal information.</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Unexpected requests for passwords, PINs, account details, or QR scans.</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Verify the request directly using a trusted phone number or website.</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17679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8D271-349D-CAD9-6402-63BA79DF15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BA16A-83A5-58B9-719D-806EEA28021F}"/>
              </a:ext>
            </a:extLst>
          </p:cNvPr>
          <p:cNvSpPr>
            <a:spLocks noGrp="1"/>
          </p:cNvSpPr>
          <p:nvPr>
            <p:ph type="title"/>
          </p:nvPr>
        </p:nvSpPr>
        <p:spPr/>
        <p:txBody>
          <a:bodyPr/>
          <a:lstStyle/>
          <a:p>
            <a:r>
              <a:rPr lang="en-US">
                <a:latin typeface="Poppins"/>
                <a:cs typeface="Poppins"/>
              </a:rPr>
              <a:t>Types of scams (continued)</a:t>
            </a:r>
            <a:endParaRPr lang="en-US"/>
          </a:p>
        </p:txBody>
      </p:sp>
      <p:sp>
        <p:nvSpPr>
          <p:cNvPr id="4" name="Footer Placeholder 3">
            <a:extLst>
              <a:ext uri="{FF2B5EF4-FFF2-40B4-BE49-F238E27FC236}">
                <a16:creationId xmlns:a16="http://schemas.microsoft.com/office/drawing/2014/main" id="{9F6D85BD-2436-6F69-5AB0-C533F5E13115}"/>
              </a:ext>
            </a:extLst>
          </p:cNvPr>
          <p:cNvSpPr>
            <a:spLocks noGrp="1"/>
          </p:cNvSpPr>
          <p:nvPr>
            <p:ph type="ftr" sz="quarter" idx="10"/>
          </p:nvPr>
        </p:nvSpPr>
        <p:spPr/>
        <p:txBody>
          <a:bodyPr/>
          <a:lstStyle/>
          <a:p>
            <a:r>
              <a:rPr lang="en-US">
                <a:latin typeface="Poppins"/>
              </a:rPr>
              <a:t>Protecting Your Financial Life</a:t>
            </a:r>
          </a:p>
        </p:txBody>
      </p:sp>
      <p:sp>
        <p:nvSpPr>
          <p:cNvPr id="5" name="Slide Number Placeholder 4">
            <a:extLst>
              <a:ext uri="{FF2B5EF4-FFF2-40B4-BE49-F238E27FC236}">
                <a16:creationId xmlns:a16="http://schemas.microsoft.com/office/drawing/2014/main" id="{79ACD7B1-3FF1-C4A1-DD6A-67A5DC1D86FB}"/>
              </a:ext>
            </a:extLst>
          </p:cNvPr>
          <p:cNvSpPr>
            <a:spLocks noGrp="1"/>
          </p:cNvSpPr>
          <p:nvPr>
            <p:ph type="sldNum" sz="quarter" idx="11"/>
          </p:nvPr>
        </p:nvSpPr>
        <p:spPr/>
        <p:txBody>
          <a:bodyPr/>
          <a:lstStyle/>
          <a:p>
            <a:fld id="{1B6BCD38-10FB-4154-A4CD-08746A6DCB55}" type="slidenum">
              <a:rPr lang="en-US" smtClean="0"/>
              <a:pPr/>
              <a:t>8</a:t>
            </a:fld>
            <a:endParaRPr lang="en-US"/>
          </a:p>
        </p:txBody>
      </p:sp>
      <p:graphicFrame>
        <p:nvGraphicFramePr>
          <p:cNvPr id="6" name="Scam Summary Table">
            <a:extLst>
              <a:ext uri="{FF2B5EF4-FFF2-40B4-BE49-F238E27FC236}">
                <a16:creationId xmlns:a16="http://schemas.microsoft.com/office/drawing/2014/main" id="{64CA8E73-62A3-E27E-B00A-8768B8087535}"/>
              </a:ext>
            </a:extLst>
          </p:cNvPr>
          <p:cNvGraphicFramePr>
            <a:graphicFrameLocks noGrp="1"/>
          </p:cNvGraphicFramePr>
          <p:nvPr>
            <p:extLst>
              <p:ext uri="{D42A27DB-BD31-4B8C-83A1-F6EECF244321}">
                <p14:modId xmlns:p14="http://schemas.microsoft.com/office/powerpoint/2010/main" val="1028417732"/>
              </p:ext>
            </p:extLst>
          </p:nvPr>
        </p:nvGraphicFramePr>
        <p:xfrm>
          <a:off x="841248" y="1755648"/>
          <a:ext cx="10515600" cy="3998976"/>
        </p:xfrm>
        <a:graphic>
          <a:graphicData uri="http://schemas.openxmlformats.org/drawingml/2006/table">
            <a:tbl>
              <a:tblPr>
                <a:tableStyleId>{5C22544A-7EE6-4342-B048-85BDC9FD1C3A}</a:tableStyleId>
              </a:tblPr>
              <a:tblGrid>
                <a:gridCol w="1554480">
                  <a:extLst>
                    <a:ext uri="{9D8B030D-6E8A-4147-A177-3AD203B41FA5}">
                      <a16:colId xmlns:a16="http://schemas.microsoft.com/office/drawing/2014/main" val="20000"/>
                    </a:ext>
                  </a:extLst>
                </a:gridCol>
                <a:gridCol w="2816352">
                  <a:extLst>
                    <a:ext uri="{9D8B030D-6E8A-4147-A177-3AD203B41FA5}">
                      <a16:colId xmlns:a16="http://schemas.microsoft.com/office/drawing/2014/main" val="20001"/>
                    </a:ext>
                  </a:extLst>
                </a:gridCol>
                <a:gridCol w="2999232">
                  <a:extLst>
                    <a:ext uri="{9D8B030D-6E8A-4147-A177-3AD203B41FA5}">
                      <a16:colId xmlns:a16="http://schemas.microsoft.com/office/drawing/2014/main" val="20002"/>
                    </a:ext>
                  </a:extLst>
                </a:gridCol>
                <a:gridCol w="3145536">
                  <a:extLst>
                    <a:ext uri="{9D8B030D-6E8A-4147-A177-3AD203B41FA5}">
                      <a16:colId xmlns:a16="http://schemas.microsoft.com/office/drawing/2014/main" val="20003"/>
                    </a:ext>
                  </a:extLst>
                </a:gridCol>
              </a:tblGrid>
              <a:tr h="681307">
                <a:tc>
                  <a:txBody>
                    <a:bodyPr/>
                    <a:lstStyle/>
                    <a:p>
                      <a:pPr algn="ctr">
                        <a:lnSpc>
                          <a:spcPct val="100000"/>
                        </a:lnSpc>
                        <a:spcBef>
                          <a:spcPts val="0"/>
                        </a:spcBef>
                        <a:spcAft>
                          <a:spcPts val="0"/>
                        </a:spcAft>
                      </a:pPr>
                      <a:r>
                        <a:rPr lang="en-US" sz="1800" b="1">
                          <a:solidFill>
                            <a:srgbClr val="FFFFFF"/>
                          </a:solidFill>
                          <a:latin typeface="Poppins"/>
                        </a:rPr>
                        <a:t>Scam type</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cap="flat" cmpd="sng" algn="ctr">
                      <a:solidFill>
                        <a:schemeClr val="accent6"/>
                      </a:solidFill>
                      <a:prstDash val="solid"/>
                      <a:round/>
                      <a:headEnd type="none" w="med" len="med"/>
                      <a:tailEnd type="none" w="med" len="med"/>
                    </a:lnB>
                    <a:solidFill>
                      <a:schemeClr val="dk2"/>
                    </a:solidFill>
                  </a:tcPr>
                </a:tc>
                <a:tc>
                  <a:txBody>
                    <a:bodyPr/>
                    <a:lstStyle/>
                    <a:p>
                      <a:pPr algn="ctr">
                        <a:lnSpc>
                          <a:spcPct val="100000"/>
                        </a:lnSpc>
                        <a:spcBef>
                          <a:spcPts val="0"/>
                        </a:spcBef>
                        <a:spcAft>
                          <a:spcPts val="0"/>
                        </a:spcAft>
                      </a:pPr>
                      <a:r>
                        <a:rPr lang="en-US" sz="1800" b="1">
                          <a:solidFill>
                            <a:srgbClr val="FFFFFF"/>
                          </a:solidFill>
                          <a:latin typeface="Poppins"/>
                        </a:rPr>
                        <a:t>What it is</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cap="flat" cmpd="sng" algn="ctr">
                      <a:solidFill>
                        <a:schemeClr val="accent6"/>
                      </a:solidFill>
                      <a:prstDash val="solid"/>
                      <a:round/>
                      <a:headEnd type="none" w="med" len="med"/>
                      <a:tailEnd type="none" w="med" len="med"/>
                    </a:lnB>
                    <a:solidFill>
                      <a:schemeClr val="dk2"/>
                    </a:solidFill>
                  </a:tcPr>
                </a:tc>
                <a:tc>
                  <a:txBody>
                    <a:bodyPr/>
                    <a:lstStyle/>
                    <a:p>
                      <a:pPr algn="ctr">
                        <a:lnSpc>
                          <a:spcPct val="100000"/>
                        </a:lnSpc>
                        <a:spcBef>
                          <a:spcPts val="0"/>
                        </a:spcBef>
                        <a:spcAft>
                          <a:spcPts val="0"/>
                        </a:spcAft>
                      </a:pPr>
                      <a:r>
                        <a:rPr lang="en-US" sz="1800" b="1">
                          <a:solidFill>
                            <a:srgbClr val="FFFFFF"/>
                          </a:solidFill>
                          <a:latin typeface="Poppins"/>
                        </a:rPr>
                        <a:t>How to spot it</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cap="flat" cmpd="sng" algn="ctr">
                      <a:solidFill>
                        <a:schemeClr val="accent6"/>
                      </a:solidFill>
                      <a:prstDash val="solid"/>
                      <a:round/>
                      <a:headEnd type="none" w="med" len="med"/>
                      <a:tailEnd type="none" w="med" len="med"/>
                    </a:lnB>
                    <a:solidFill>
                      <a:schemeClr val="dk2"/>
                    </a:solidFill>
                  </a:tcPr>
                </a:tc>
                <a:tc>
                  <a:txBody>
                    <a:bodyPr/>
                    <a:lstStyle/>
                    <a:p>
                      <a:pPr algn="ctr">
                        <a:lnSpc>
                          <a:spcPct val="100000"/>
                        </a:lnSpc>
                        <a:spcBef>
                          <a:spcPts val="0"/>
                        </a:spcBef>
                        <a:spcAft>
                          <a:spcPts val="0"/>
                        </a:spcAft>
                      </a:pPr>
                      <a:r>
                        <a:rPr lang="en-US" sz="1800" b="1">
                          <a:solidFill>
                            <a:srgbClr val="FFFFFF"/>
                          </a:solidFill>
                          <a:latin typeface="Poppins"/>
                        </a:rPr>
                        <a:t>How to avoid it</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cap="flat" cmpd="sng" algn="ctr">
                      <a:solidFill>
                        <a:schemeClr val="accent6"/>
                      </a:solidFill>
                      <a:prstDash val="solid"/>
                      <a:round/>
                      <a:headEnd type="none" w="med" len="med"/>
                      <a:tailEnd type="none" w="med" len="med"/>
                    </a:lnB>
                    <a:solidFill>
                      <a:schemeClr val="dk2"/>
                    </a:solidFill>
                  </a:tcPr>
                </a:tc>
                <a:extLst>
                  <a:ext uri="{0D108BD9-81ED-4DB2-BD59-A6C34878D82A}">
                    <a16:rowId xmlns:a16="http://schemas.microsoft.com/office/drawing/2014/main" val="10000"/>
                  </a:ext>
                </a:extLst>
              </a:tr>
              <a:tr h="1051583">
                <a:tc>
                  <a:txBody>
                    <a:bodyPr/>
                    <a:lstStyle/>
                    <a:p>
                      <a:pPr algn="l">
                        <a:lnSpc>
                          <a:spcPct val="100000"/>
                        </a:lnSpc>
                        <a:spcBef>
                          <a:spcPts val="0"/>
                        </a:spcBef>
                        <a:spcAft>
                          <a:spcPts val="0"/>
                        </a:spcAft>
                      </a:pPr>
                      <a:r>
                        <a:rPr lang="en-US" sz="1800" b="1">
                          <a:solidFill>
                            <a:schemeClr val="accent1"/>
                          </a:solidFill>
                          <a:latin typeface="Poppins"/>
                        </a:rPr>
                        <a:t>Too-good-to-be-true</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An unrealistic offer is used to steal money or personal information.</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Free valuables, huge discounts, dream jobs, or effortless money.</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Pause, ask a trusted adult or expert, and never transact with strangers.</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extLst>
                  <a:ext uri="{0D108BD9-81ED-4DB2-BD59-A6C34878D82A}">
                    <a16:rowId xmlns:a16="http://schemas.microsoft.com/office/drawing/2014/main" val="10001"/>
                  </a:ext>
                </a:extLst>
              </a:tr>
              <a:tr h="1133043">
                <a:tc>
                  <a:txBody>
                    <a:bodyPr/>
                    <a:lstStyle/>
                    <a:p>
                      <a:pPr algn="l">
                        <a:lnSpc>
                          <a:spcPct val="100000"/>
                        </a:lnSpc>
                        <a:spcBef>
                          <a:spcPts val="0"/>
                        </a:spcBef>
                        <a:spcAft>
                          <a:spcPts val="0"/>
                        </a:spcAft>
                      </a:pPr>
                      <a:r>
                        <a:rPr lang="en-US" sz="1800" b="1">
                          <a:solidFill>
                            <a:schemeClr val="accent1"/>
                          </a:solidFill>
                          <a:latin typeface="Poppins"/>
                        </a:rPr>
                        <a:t>Fake approval</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An unsolicited loan, prize, job, insurance, or account “approval.”</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You are approved for something you never requested or applied for.</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Treat it as suspicious and verify with the real organization.</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extLst>
                  <a:ext uri="{0D108BD9-81ED-4DB2-BD59-A6C34878D82A}">
                    <a16:rowId xmlns:a16="http://schemas.microsoft.com/office/drawing/2014/main" val="10002"/>
                  </a:ext>
                </a:extLst>
              </a:tr>
              <a:tr h="1133043">
                <a:tc>
                  <a:txBody>
                    <a:bodyPr/>
                    <a:lstStyle/>
                    <a:p>
                      <a:pPr algn="l">
                        <a:lnSpc>
                          <a:spcPct val="100000"/>
                        </a:lnSpc>
                        <a:spcBef>
                          <a:spcPts val="0"/>
                        </a:spcBef>
                        <a:spcAft>
                          <a:spcPts val="0"/>
                        </a:spcAft>
                      </a:pPr>
                      <a:r>
                        <a:rPr lang="en-US" sz="1800" b="1">
                          <a:solidFill>
                            <a:schemeClr val="accent1"/>
                          </a:solidFill>
                          <a:latin typeface="Poppins"/>
                        </a:rPr>
                        <a:t>Identity theft</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Stolen personal information is used to access money or open accounts.</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Lost phone service, missing messages, denied cards, unknown charges, or bills.</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tc>
                  <a:txBody>
                    <a:bodyPr/>
                    <a:lstStyle/>
                    <a:p>
                      <a:pPr algn="l">
                        <a:lnSpc>
                          <a:spcPct val="100000"/>
                        </a:lnSpc>
                        <a:spcBef>
                          <a:spcPts val="0"/>
                        </a:spcBef>
                        <a:spcAft>
                          <a:spcPts val="0"/>
                        </a:spcAft>
                      </a:pPr>
                      <a:r>
                        <a:rPr lang="en-US" sz="1600" b="0">
                          <a:latin typeface="Poppins"/>
                        </a:rPr>
                        <a:t>Contact your financial institution quickly and secure affected accounts.</a:t>
                      </a:r>
                    </a:p>
                  </a:txBody>
                  <a:tcPr marL="73152" marR="73152" marT="32004" marB="27432" anchor="ctr">
                    <a:lnL w="9525">
                      <a:solidFill>
                        <a:schemeClr val="accent6"/>
                      </a:solidFill>
                      <a:prstDash val="solid"/>
                    </a:lnL>
                    <a:lnR w="9525">
                      <a:solidFill>
                        <a:schemeClr val="accent6"/>
                      </a:solidFill>
                      <a:prstDash val="solid"/>
                    </a:lnR>
                    <a:lnT w="9525">
                      <a:solidFill>
                        <a:schemeClr val="accent6"/>
                      </a:solidFill>
                      <a:prstDash val="solid"/>
                    </a:lnT>
                    <a:lnB w="9525">
                      <a:solidFill>
                        <a:schemeClr val="accent6"/>
                      </a:solidFill>
                      <a:prstDash val="solid"/>
                    </a:lnB>
                    <a:solidFill>
                      <a:schemeClr val="bg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90511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32AA-6FD4-FD0A-54F4-2F10E4E1E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9DB876-63B7-AA85-FD65-1F53F9E2B1C6}"/>
              </a:ext>
            </a:extLst>
          </p:cNvPr>
          <p:cNvSpPr>
            <a:spLocks noGrp="1"/>
          </p:cNvSpPr>
          <p:nvPr>
            <p:ph type="title"/>
          </p:nvPr>
        </p:nvSpPr>
        <p:spPr/>
        <p:txBody>
          <a:bodyPr/>
          <a:lstStyle/>
          <a:p>
            <a:r>
              <a:rPr lang="en-US">
                <a:latin typeface="Poppins"/>
                <a:cs typeface="Poppins"/>
              </a:rPr>
              <a:t>Sample phishing scam</a:t>
            </a:r>
            <a:endParaRPr lang="en-US"/>
          </a:p>
        </p:txBody>
      </p:sp>
      <p:sp>
        <p:nvSpPr>
          <p:cNvPr id="4" name="Footer Placeholder 3">
            <a:extLst>
              <a:ext uri="{FF2B5EF4-FFF2-40B4-BE49-F238E27FC236}">
                <a16:creationId xmlns:a16="http://schemas.microsoft.com/office/drawing/2014/main" id="{FDB5FA37-A2A7-4D09-E8D6-D1ED2D4D5CF9}"/>
              </a:ext>
            </a:extLst>
          </p:cNvPr>
          <p:cNvSpPr>
            <a:spLocks noGrp="1"/>
          </p:cNvSpPr>
          <p:nvPr>
            <p:ph type="ftr" sz="quarter" idx="10"/>
          </p:nvPr>
        </p:nvSpPr>
        <p:spPr/>
        <p:txBody>
          <a:bodyPr/>
          <a:lstStyle/>
          <a:p>
            <a:r>
              <a:rPr lang="en-US">
                <a:latin typeface="Poppins"/>
              </a:rPr>
              <a:t>Protecting Your Financial Life</a:t>
            </a:r>
          </a:p>
        </p:txBody>
      </p:sp>
      <p:sp>
        <p:nvSpPr>
          <p:cNvPr id="5" name="Slide Number Placeholder 4">
            <a:extLst>
              <a:ext uri="{FF2B5EF4-FFF2-40B4-BE49-F238E27FC236}">
                <a16:creationId xmlns:a16="http://schemas.microsoft.com/office/drawing/2014/main" id="{0FB01878-77B8-AADF-4F86-A76B97CB9098}"/>
              </a:ext>
            </a:extLst>
          </p:cNvPr>
          <p:cNvSpPr>
            <a:spLocks noGrp="1"/>
          </p:cNvSpPr>
          <p:nvPr>
            <p:ph type="sldNum" sz="quarter" idx="11"/>
          </p:nvPr>
        </p:nvSpPr>
        <p:spPr/>
        <p:txBody>
          <a:bodyPr/>
          <a:lstStyle/>
          <a:p>
            <a:fld id="{1B6BCD38-10FB-4154-A4CD-08746A6DCB55}" type="slidenum">
              <a:rPr lang="en-US" smtClean="0"/>
              <a:pPr/>
              <a:t>9</a:t>
            </a:fld>
            <a:endParaRPr lang="en-US"/>
          </a:p>
        </p:txBody>
      </p:sp>
      <p:pic>
        <p:nvPicPr>
          <p:cNvPr id="6" name="Picture 5">
            <a:extLst>
              <a:ext uri="{FF2B5EF4-FFF2-40B4-BE49-F238E27FC236}">
                <a16:creationId xmlns:a16="http://schemas.microsoft.com/office/drawing/2014/main" id="{A939F37A-500B-01E6-0416-E013299708A6}"/>
              </a:ext>
            </a:extLst>
          </p:cNvPr>
          <p:cNvPicPr>
            <a:picLocks noChangeAspect="1"/>
          </p:cNvPicPr>
          <p:nvPr/>
        </p:nvPicPr>
        <p:blipFill>
          <a:blip r:embed="rId2"/>
          <a:stretch>
            <a:fillRect/>
          </a:stretch>
        </p:blipFill>
        <p:spPr>
          <a:xfrm>
            <a:off x="4133587" y="1493520"/>
            <a:ext cx="4351545" cy="5130800"/>
          </a:xfrm>
          <a:prstGeom prst="rect">
            <a:avLst/>
          </a:prstGeom>
        </p:spPr>
      </p:pic>
    </p:spTree>
    <p:extLst>
      <p:ext uri="{BB962C8B-B14F-4D97-AF65-F5344CB8AC3E}">
        <p14:creationId xmlns:p14="http://schemas.microsoft.com/office/powerpoint/2010/main" val="3964096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4BAEA-B7B7-8294-0D9A-BDA1D9555991}"/>
              </a:ext>
            </a:extLst>
          </p:cNvPr>
          <p:cNvSpPr>
            <a:spLocks noGrp="1"/>
          </p:cNvSpPr>
          <p:nvPr>
            <p:ph type="title"/>
          </p:nvPr>
        </p:nvSpPr>
        <p:spPr/>
        <p:txBody>
          <a:bodyPr/>
          <a:lstStyle/>
          <a:p>
            <a:r>
              <a:rPr lang="en-US">
                <a:latin typeface="Poppins"/>
                <a:cs typeface="Poppins"/>
              </a:rPr>
              <a:t>Sample clickbait and sweetheart scam</a:t>
            </a:r>
            <a:endParaRPr lang="en-US"/>
          </a:p>
        </p:txBody>
      </p:sp>
      <p:sp>
        <p:nvSpPr>
          <p:cNvPr id="4" name="Footer Placeholder 3">
            <a:extLst>
              <a:ext uri="{FF2B5EF4-FFF2-40B4-BE49-F238E27FC236}">
                <a16:creationId xmlns:a16="http://schemas.microsoft.com/office/drawing/2014/main" id="{D14C0738-6FF9-AB90-068D-806933AFE12E}"/>
              </a:ext>
            </a:extLst>
          </p:cNvPr>
          <p:cNvSpPr>
            <a:spLocks noGrp="1"/>
          </p:cNvSpPr>
          <p:nvPr>
            <p:ph type="ftr" sz="quarter" idx="10"/>
          </p:nvPr>
        </p:nvSpPr>
        <p:spPr/>
        <p:txBody>
          <a:bodyPr/>
          <a:lstStyle/>
          <a:p>
            <a:r>
              <a:rPr lang="en-US">
                <a:latin typeface="Poppins"/>
              </a:rPr>
              <a:t>Protecting Your Financial Life</a:t>
            </a:r>
          </a:p>
        </p:txBody>
      </p:sp>
      <p:sp>
        <p:nvSpPr>
          <p:cNvPr id="5" name="Slide Number Placeholder 4">
            <a:extLst>
              <a:ext uri="{FF2B5EF4-FFF2-40B4-BE49-F238E27FC236}">
                <a16:creationId xmlns:a16="http://schemas.microsoft.com/office/drawing/2014/main" id="{59A92CDD-DE2B-CCC9-3D16-0D9D2C9B122D}"/>
              </a:ext>
            </a:extLst>
          </p:cNvPr>
          <p:cNvSpPr>
            <a:spLocks noGrp="1"/>
          </p:cNvSpPr>
          <p:nvPr>
            <p:ph type="sldNum" sz="quarter" idx="11"/>
          </p:nvPr>
        </p:nvSpPr>
        <p:spPr/>
        <p:txBody>
          <a:bodyPr/>
          <a:lstStyle/>
          <a:p>
            <a:fld id="{1B6BCD38-10FB-4154-A4CD-08746A6DCB55}" type="slidenum">
              <a:rPr lang="en-US" smtClean="0"/>
              <a:pPr/>
              <a:t>10</a:t>
            </a:fld>
            <a:endParaRPr lang="en-US"/>
          </a:p>
        </p:txBody>
      </p:sp>
      <p:pic>
        <p:nvPicPr>
          <p:cNvPr id="11" name="Picture 10" descr="What Is Clickbait? Does it Actually Work + 3 Examples">
            <a:extLst>
              <a:ext uri="{FF2B5EF4-FFF2-40B4-BE49-F238E27FC236}">
                <a16:creationId xmlns:a16="http://schemas.microsoft.com/office/drawing/2014/main" id="{CE149339-AA6F-6A62-A7C9-848B86DB605E}"/>
              </a:ext>
            </a:extLst>
          </p:cNvPr>
          <p:cNvPicPr>
            <a:picLocks noChangeAspect="1"/>
          </p:cNvPicPr>
          <p:nvPr/>
        </p:nvPicPr>
        <p:blipFill>
          <a:blip r:embed="rId2"/>
          <a:stretch>
            <a:fillRect/>
          </a:stretch>
        </p:blipFill>
        <p:spPr>
          <a:xfrm>
            <a:off x="762000" y="2198202"/>
            <a:ext cx="6106159" cy="2969596"/>
          </a:xfrm>
          <a:prstGeom prst="rect">
            <a:avLst/>
          </a:prstGeom>
        </p:spPr>
      </p:pic>
      <p:pic>
        <p:nvPicPr>
          <p:cNvPr id="13" name="Picture 12">
            <a:extLst>
              <a:ext uri="{FF2B5EF4-FFF2-40B4-BE49-F238E27FC236}">
                <a16:creationId xmlns:a16="http://schemas.microsoft.com/office/drawing/2014/main" id="{5FFB28DB-F80D-FDD5-8455-782E7B171C50}"/>
              </a:ext>
            </a:extLst>
          </p:cNvPr>
          <p:cNvPicPr>
            <a:picLocks noChangeAspect="1"/>
          </p:cNvPicPr>
          <p:nvPr/>
        </p:nvPicPr>
        <p:blipFill>
          <a:blip r:embed="rId3"/>
          <a:stretch>
            <a:fillRect/>
          </a:stretch>
        </p:blipFill>
        <p:spPr>
          <a:xfrm>
            <a:off x="7313930" y="2169160"/>
            <a:ext cx="3670300" cy="3261360"/>
          </a:xfrm>
          <a:prstGeom prst="rect">
            <a:avLst/>
          </a:prstGeom>
        </p:spPr>
      </p:pic>
    </p:spTree>
    <p:extLst>
      <p:ext uri="{BB962C8B-B14F-4D97-AF65-F5344CB8AC3E}">
        <p14:creationId xmlns:p14="http://schemas.microsoft.com/office/powerpoint/2010/main" val="3940304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77FFD-EE35-965D-F2A2-3EAD6C8A70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BB2F47-9E35-5852-C552-A251F5EAF599}"/>
              </a:ext>
            </a:extLst>
          </p:cNvPr>
          <p:cNvSpPr>
            <a:spLocks noGrp="1"/>
          </p:cNvSpPr>
          <p:nvPr>
            <p:ph type="title"/>
          </p:nvPr>
        </p:nvSpPr>
        <p:spPr/>
        <p:txBody>
          <a:bodyPr/>
          <a:lstStyle/>
          <a:p>
            <a:r>
              <a:rPr lang="en-US">
                <a:latin typeface="Poppins"/>
                <a:cs typeface="Poppins"/>
              </a:rPr>
              <a:t>Sample approval scam</a:t>
            </a:r>
            <a:endParaRPr lang="en-US"/>
          </a:p>
        </p:txBody>
      </p:sp>
      <p:sp>
        <p:nvSpPr>
          <p:cNvPr id="4" name="Footer Placeholder 3">
            <a:extLst>
              <a:ext uri="{FF2B5EF4-FFF2-40B4-BE49-F238E27FC236}">
                <a16:creationId xmlns:a16="http://schemas.microsoft.com/office/drawing/2014/main" id="{1C3E6C8E-5606-41C5-36D4-9EDB6C3B768B}"/>
              </a:ext>
            </a:extLst>
          </p:cNvPr>
          <p:cNvSpPr>
            <a:spLocks noGrp="1"/>
          </p:cNvSpPr>
          <p:nvPr>
            <p:ph type="ftr" sz="quarter" idx="10"/>
          </p:nvPr>
        </p:nvSpPr>
        <p:spPr/>
        <p:txBody>
          <a:bodyPr/>
          <a:lstStyle/>
          <a:p>
            <a:r>
              <a:rPr lang="en-US">
                <a:latin typeface="Poppins"/>
              </a:rPr>
              <a:t>Protecting Your Financial Life</a:t>
            </a:r>
          </a:p>
        </p:txBody>
      </p:sp>
      <p:sp>
        <p:nvSpPr>
          <p:cNvPr id="5" name="Slide Number Placeholder 4">
            <a:extLst>
              <a:ext uri="{FF2B5EF4-FFF2-40B4-BE49-F238E27FC236}">
                <a16:creationId xmlns:a16="http://schemas.microsoft.com/office/drawing/2014/main" id="{27BF12E9-D7B9-08D2-0B84-53D3170753CC}"/>
              </a:ext>
            </a:extLst>
          </p:cNvPr>
          <p:cNvSpPr>
            <a:spLocks noGrp="1"/>
          </p:cNvSpPr>
          <p:nvPr>
            <p:ph type="sldNum" sz="quarter" idx="11"/>
          </p:nvPr>
        </p:nvSpPr>
        <p:spPr/>
        <p:txBody>
          <a:bodyPr/>
          <a:lstStyle/>
          <a:p>
            <a:fld id="{1B6BCD38-10FB-4154-A4CD-08746A6DCB55}" type="slidenum">
              <a:rPr lang="en-US" smtClean="0"/>
              <a:pPr/>
              <a:t>11</a:t>
            </a:fld>
            <a:endParaRPr lang="en-US"/>
          </a:p>
        </p:txBody>
      </p:sp>
      <p:pic>
        <p:nvPicPr>
          <p:cNvPr id="3" name="Picture 2">
            <a:extLst>
              <a:ext uri="{FF2B5EF4-FFF2-40B4-BE49-F238E27FC236}">
                <a16:creationId xmlns:a16="http://schemas.microsoft.com/office/drawing/2014/main" id="{4DC1A0F0-2222-4CEC-F880-7BC721F6D8AD}"/>
              </a:ext>
            </a:extLst>
          </p:cNvPr>
          <p:cNvPicPr>
            <a:picLocks noChangeAspect="1"/>
          </p:cNvPicPr>
          <p:nvPr/>
        </p:nvPicPr>
        <p:blipFill>
          <a:blip r:embed="rId2"/>
          <a:stretch>
            <a:fillRect/>
          </a:stretch>
        </p:blipFill>
        <p:spPr>
          <a:xfrm>
            <a:off x="3705225" y="1577975"/>
            <a:ext cx="4781550" cy="4781550"/>
          </a:xfrm>
          <a:prstGeom prst="rect">
            <a:avLst/>
          </a:prstGeom>
        </p:spPr>
      </p:pic>
    </p:spTree>
    <p:extLst>
      <p:ext uri="{BB962C8B-B14F-4D97-AF65-F5344CB8AC3E}">
        <p14:creationId xmlns:p14="http://schemas.microsoft.com/office/powerpoint/2010/main" val="1138909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94D0B-0BBB-49C0-15B3-56CB3D10E9B4}"/>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2E37DB7-9030-73C5-70CE-D308942971D7}"/>
              </a:ext>
            </a:extLst>
          </p:cNvPr>
          <p:cNvSpPr>
            <a:spLocks noGrp="1"/>
          </p:cNvSpPr>
          <p:nvPr>
            <p:ph type="sldNum" sz="quarter" idx="11"/>
          </p:nvPr>
        </p:nvSpPr>
        <p:spPr>
          <a:xfrm>
            <a:off x="10982848" y="6356350"/>
            <a:ext cx="370952" cy="365125"/>
          </a:xfrm>
        </p:spPr>
        <p:txBody>
          <a:bodyPr anchor="ctr">
            <a:normAutofit/>
          </a:bodyPr>
          <a:lstStyle/>
          <a:p>
            <a:pPr>
              <a:spcAft>
                <a:spcPts val="600"/>
              </a:spcAft>
            </a:pPr>
            <a:fld id="{1B6BCD38-10FB-4154-A4CD-08746A6DCB55}" type="slidenum">
              <a:rPr lang="en-US" smtClean="0"/>
              <a:pPr>
                <a:spcAft>
                  <a:spcPts val="600"/>
                </a:spcAft>
              </a:pPr>
              <a:t>12</a:t>
            </a:fld>
            <a:endParaRPr lang="en-US"/>
          </a:p>
        </p:txBody>
      </p:sp>
      <p:sp>
        <p:nvSpPr>
          <p:cNvPr id="3" name="Footer Placeholder 3">
            <a:extLst>
              <a:ext uri="{FF2B5EF4-FFF2-40B4-BE49-F238E27FC236}">
                <a16:creationId xmlns:a16="http://schemas.microsoft.com/office/drawing/2014/main" id="{F67238F4-D5E2-AE9B-AADE-0619FAE2B005}"/>
              </a:ext>
            </a:extLst>
          </p:cNvPr>
          <p:cNvSpPr>
            <a:spLocks noGrp="1"/>
          </p:cNvSpPr>
          <p:nvPr>
            <p:ph type="ftr" sz="quarter" idx="10"/>
          </p:nvPr>
        </p:nvSpPr>
        <p:spPr>
          <a:xfrm>
            <a:off x="6868048" y="6356350"/>
            <a:ext cx="4114800" cy="365125"/>
          </a:xfrm>
        </p:spPr>
        <p:txBody>
          <a:bodyPr/>
          <a:lstStyle/>
          <a:p>
            <a:r>
              <a:rPr lang="en-US">
                <a:latin typeface="Poppins"/>
              </a:rPr>
              <a:t>Protecting Your Financial Life</a:t>
            </a:r>
          </a:p>
        </p:txBody>
      </p:sp>
      <p:sp>
        <p:nvSpPr>
          <p:cNvPr id="12" name="Title 11">
            <a:extLst>
              <a:ext uri="{FF2B5EF4-FFF2-40B4-BE49-F238E27FC236}">
                <a16:creationId xmlns:a16="http://schemas.microsoft.com/office/drawing/2014/main" id="{2EBF5F22-5A86-6EB9-C140-8FBFE1F40F68}"/>
              </a:ext>
            </a:extLst>
          </p:cNvPr>
          <p:cNvSpPr>
            <a:spLocks noGrp="1"/>
          </p:cNvSpPr>
          <p:nvPr>
            <p:ph type="title"/>
          </p:nvPr>
        </p:nvSpPr>
        <p:spPr/>
        <p:txBody>
          <a:bodyPr/>
          <a:lstStyle/>
          <a:p>
            <a:r>
              <a:rPr lang="en-US">
                <a:latin typeface="Poppins"/>
                <a:cs typeface="Poppins"/>
              </a:rPr>
              <a:t>What to do if you think your identity has been stolen </a:t>
            </a:r>
            <a:endParaRPr lang="en-US"/>
          </a:p>
        </p:txBody>
      </p:sp>
      <p:sp>
        <p:nvSpPr>
          <p:cNvPr id="11" name="Content Placeholder 10">
            <a:extLst>
              <a:ext uri="{FF2B5EF4-FFF2-40B4-BE49-F238E27FC236}">
                <a16:creationId xmlns:a16="http://schemas.microsoft.com/office/drawing/2014/main" id="{6B1EB38F-DBEE-0333-8BD7-054E2B4C9134}"/>
              </a:ext>
            </a:extLst>
          </p:cNvPr>
          <p:cNvSpPr>
            <a:spLocks noGrp="1"/>
          </p:cNvSpPr>
          <p:nvPr>
            <p:ph sz="half" idx="1"/>
          </p:nvPr>
        </p:nvSpPr>
        <p:spPr>
          <a:xfrm>
            <a:off x="838199" y="1695715"/>
            <a:ext cx="7274443" cy="4015106"/>
          </a:xfrm>
        </p:spPr>
        <p:txBody>
          <a:bodyPr vert="horz" lIns="91440" tIns="45720" rIns="91440" bIns="45720" rtlCol="0" anchor="t">
            <a:noAutofit/>
          </a:bodyPr>
          <a:lstStyle/>
          <a:p>
            <a:pPr marL="0" lvl="0" indent="0">
              <a:spcBef>
                <a:spcPts val="0"/>
              </a:spcBef>
              <a:spcAft>
                <a:spcPts val="600"/>
              </a:spcAft>
              <a:buNone/>
            </a:pPr>
            <a:r>
              <a:rPr lang="en-US" sz="2000" b="1">
                <a:latin typeface="Poppins"/>
                <a:cs typeface="Poppins"/>
              </a:rPr>
              <a:t>Contact your bank or credit union right away! </a:t>
            </a:r>
          </a:p>
          <a:p>
            <a:pPr marL="0" lvl="0" indent="0">
              <a:spcBef>
                <a:spcPts val="0"/>
              </a:spcBef>
              <a:spcAft>
                <a:spcPts val="600"/>
              </a:spcAft>
              <a:buNone/>
            </a:pPr>
            <a:r>
              <a:rPr lang="en-US" sz="2000">
                <a:latin typeface="Poppins"/>
                <a:cs typeface="Poppins"/>
              </a:rPr>
              <a:t>They can help with next steps such as:</a:t>
            </a:r>
          </a:p>
        </p:txBody>
      </p:sp>
      <p:sp>
        <p:nvSpPr>
          <p:cNvPr id="5" name="TextBox 4">
            <a:extLst>
              <a:ext uri="{FF2B5EF4-FFF2-40B4-BE49-F238E27FC236}">
                <a16:creationId xmlns:a16="http://schemas.microsoft.com/office/drawing/2014/main" id="{61899381-8D91-4CE1-47DA-1D07E56C3D42}"/>
              </a:ext>
            </a:extLst>
          </p:cNvPr>
          <p:cNvSpPr txBox="1"/>
          <p:nvPr/>
        </p:nvSpPr>
        <p:spPr>
          <a:xfrm>
            <a:off x="832103" y="6225262"/>
            <a:ext cx="7872984" cy="553998"/>
          </a:xfrm>
          <a:prstGeom prst="rect">
            <a:avLst/>
          </a:prstGeom>
          <a:noFill/>
        </p:spPr>
        <p:txBody>
          <a:bodyPr wrap="square" rtlCol="0">
            <a:spAutoFit/>
          </a:bodyPr>
          <a:lstStyle/>
          <a:p>
            <a:r>
              <a:rPr lang="en-US" sz="1000" i="1" dirty="0">
                <a:latin typeface="Poppins" panose="020B0604020202020204" pitchFamily="34" charset="0"/>
                <a:cs typeface="Poppins" panose="020B0604020202020204" pitchFamily="34" charset="0"/>
              </a:rPr>
              <a:t>Source: OnPoint Community Credit Union. (2025). </a:t>
            </a:r>
            <a:r>
              <a:rPr lang="en-US" sz="1000" dirty="0">
                <a:latin typeface="Poppins" panose="020B0604020202020204" pitchFamily="34" charset="0"/>
                <a:cs typeface="Poppins" panose="020B0604020202020204" pitchFamily="34" charset="0"/>
              </a:rPr>
              <a:t>OnPoint Guide to Personal Cybersecurity.</a:t>
            </a:r>
            <a:endParaRPr lang="en-US" sz="1000" i="1" dirty="0">
              <a:latin typeface="Poppins" panose="020B0604020202020204" pitchFamily="34" charset="0"/>
              <a:cs typeface="Poppins" panose="020B0604020202020204" pitchFamily="34" charset="0"/>
            </a:endParaRPr>
          </a:p>
          <a:p>
            <a:r>
              <a:rPr lang="en-US" sz="1000" i="1" dirty="0">
                <a:latin typeface="Poppins" panose="020B0604020202020204" pitchFamily="34" charset="0"/>
                <a:cs typeface="Poppins" panose="020B0604020202020204" pitchFamily="34" charset="0"/>
              </a:rPr>
              <a:t> </a:t>
            </a:r>
            <a:endParaRPr lang="en-US" sz="1000" i="1" dirty="0">
              <a:highlight>
                <a:srgbClr val="FFFF00"/>
              </a:highlight>
              <a:latin typeface="Poppins" panose="020B0604020202020204" pitchFamily="34" charset="0"/>
              <a:cs typeface="Poppins" panose="020B0604020202020204" pitchFamily="34" charset="0"/>
            </a:endParaRPr>
          </a:p>
          <a:p>
            <a:r>
              <a:rPr lang="en-US" sz="1000" i="1" dirty="0">
                <a:latin typeface="Poppins" panose="020B0604020202020204" pitchFamily="34" charset="0"/>
                <a:cs typeface="Poppins" panose="020B0604020202020204" pitchFamily="34" charset="0"/>
              </a:rPr>
              <a:t>  </a:t>
            </a:r>
          </a:p>
        </p:txBody>
      </p:sp>
      <p:sp>
        <p:nvSpPr>
          <p:cNvPr id="2" name="Content Placeholder 10">
            <a:extLst>
              <a:ext uri="{FF2B5EF4-FFF2-40B4-BE49-F238E27FC236}">
                <a16:creationId xmlns:a16="http://schemas.microsoft.com/office/drawing/2014/main" id="{A75FB72E-AB5E-916D-EB97-7985DBCF8E31}"/>
              </a:ext>
            </a:extLst>
          </p:cNvPr>
          <p:cNvSpPr txBox="1">
            <a:spLocks/>
          </p:cNvSpPr>
          <p:nvPr/>
        </p:nvSpPr>
        <p:spPr>
          <a:xfrm>
            <a:off x="832103" y="2614980"/>
            <a:ext cx="7369788" cy="3095841"/>
          </a:xfrm>
          <a:prstGeom prst="rect">
            <a:avLst/>
          </a:prstGeom>
        </p:spPr>
        <p:txBody>
          <a:bodyPr vert="horz" lIns="91440" tIns="45720" rIns="91440" bIns="45720" numCol="2" spcCol="274320" rtlCol="0" anchor="t">
            <a:noAutofit/>
          </a:bodyPr>
          <a:lstStyle>
            <a:lvl1pPr marL="228600" indent="-228600" algn="l" defTabSz="914400" rtl="0" eaLnBrk="1" latinLnBrk="0" hangingPunct="1">
              <a:lnSpc>
                <a:spcPct val="100000"/>
              </a:lnSpc>
              <a:spcBef>
                <a:spcPts val="1000"/>
              </a:spcBef>
              <a:spcAft>
                <a:spcPts val="1200"/>
              </a:spcAft>
              <a:buClr>
                <a:schemeClr val="accent3"/>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accent2"/>
              </a:buClr>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274320" indent="-274320">
              <a:spcAft>
                <a:spcPts val="1000"/>
              </a:spcAft>
            </a:pPr>
            <a:r>
              <a:rPr lang="en-US" sz="1800">
                <a:latin typeface="Poppins"/>
                <a:cs typeface="Poppins"/>
              </a:rPr>
              <a:t>Canceling compromised debit and credit cards</a:t>
            </a:r>
          </a:p>
          <a:p>
            <a:pPr marL="274320" indent="-274320">
              <a:spcAft>
                <a:spcPts val="1000"/>
              </a:spcAft>
            </a:pPr>
            <a:r>
              <a:rPr lang="en-US" sz="1800">
                <a:latin typeface="Poppins"/>
                <a:cs typeface="Poppins"/>
              </a:rPr>
              <a:t>Updating passwords on affected accounts and any with similar credentials</a:t>
            </a:r>
          </a:p>
          <a:p>
            <a:pPr marL="274320" indent="-274320">
              <a:spcAft>
                <a:spcPts val="1000"/>
              </a:spcAft>
            </a:pPr>
            <a:r>
              <a:rPr lang="en-US" sz="1800">
                <a:latin typeface="Poppins"/>
                <a:cs typeface="Poppins"/>
              </a:rPr>
              <a:t>Placing a fraud alert with a major credit bureau (Experian, TransUnion or Equifax)</a:t>
            </a:r>
          </a:p>
          <a:p>
            <a:pPr marL="274320" indent="-274320">
              <a:spcAft>
                <a:spcPts val="1000"/>
              </a:spcAft>
            </a:pPr>
            <a:r>
              <a:rPr lang="en-US" sz="1800">
                <a:latin typeface="Poppins"/>
                <a:cs typeface="Poppins"/>
              </a:rPr>
              <a:t>Freezing your credit</a:t>
            </a:r>
          </a:p>
          <a:p>
            <a:pPr marL="274320" indent="-274320">
              <a:spcAft>
                <a:spcPts val="1000"/>
              </a:spcAft>
            </a:pPr>
            <a:r>
              <a:rPr lang="en-US" sz="1800">
                <a:latin typeface="Poppins"/>
                <a:cs typeface="Poppins"/>
              </a:rPr>
              <a:t>Requesting reports from creditors and debt collectors</a:t>
            </a:r>
          </a:p>
          <a:p>
            <a:pPr marL="274320" indent="-274320">
              <a:spcAft>
                <a:spcPts val="1000"/>
              </a:spcAft>
            </a:pPr>
            <a:r>
              <a:rPr lang="en-US" sz="1800">
                <a:latin typeface="Poppins"/>
                <a:cs typeface="Poppins"/>
              </a:rPr>
              <a:t>Filing a report with local law enforcement or at identitytheft.gov</a:t>
            </a:r>
          </a:p>
          <a:p>
            <a:pPr marL="274320" indent="-274320">
              <a:spcAft>
                <a:spcPts val="1000"/>
              </a:spcAft>
            </a:pPr>
            <a:r>
              <a:rPr lang="en-US" sz="1800">
                <a:latin typeface="Poppins"/>
                <a:cs typeface="Poppins"/>
              </a:rPr>
              <a:t>Enrolling in a credit monitoring service</a:t>
            </a:r>
            <a:endParaRPr lang="en-US" sz="1800"/>
          </a:p>
        </p:txBody>
      </p:sp>
    </p:spTree>
    <p:extLst>
      <p:ext uri="{BB962C8B-B14F-4D97-AF65-F5344CB8AC3E}">
        <p14:creationId xmlns:p14="http://schemas.microsoft.com/office/powerpoint/2010/main" val="707858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0ACDB2-9769-D275-7DC6-2D9C642A5EB5}"/>
              </a:ext>
            </a:extLst>
          </p:cNvPr>
          <p:cNvPicPr>
            <a:picLocks noChangeAspect="1"/>
          </p:cNvPicPr>
          <p:nvPr/>
        </p:nvPicPr>
        <p:blipFill>
          <a:blip r:embed="rId3">
            <a:extLst>
              <a:ext uri="{28A0092B-C50C-407E-A947-70E740481C1C}">
                <a14:useLocalDpi xmlns:a14="http://schemas.microsoft.com/office/drawing/2010/main" val="0"/>
              </a:ext>
            </a:extLst>
          </a:blip>
          <a:srcRect t="3532" r="10402" b="20877"/>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69F8C78B-BBDB-F48A-1359-B985E99BE8A3}"/>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latin typeface="Poppins"/>
              </a:rPr>
              <a:t>Break</a:t>
            </a:r>
          </a:p>
        </p:txBody>
      </p:sp>
    </p:spTree>
    <p:extLst>
      <p:ext uri="{BB962C8B-B14F-4D97-AF65-F5344CB8AC3E}">
        <p14:creationId xmlns:p14="http://schemas.microsoft.com/office/powerpoint/2010/main" val="1370681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30146C5-BEAE-37E7-4A7B-D8A3CCC66E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598BC413-E950-C3EA-FF5A-2FBF9A9C409C}"/>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latin typeface="Poppins"/>
              </a:rPr>
              <a:t>Application Activity</a:t>
            </a:r>
          </a:p>
        </p:txBody>
      </p:sp>
    </p:spTree>
    <p:extLst>
      <p:ext uri="{BB962C8B-B14F-4D97-AF65-F5344CB8AC3E}">
        <p14:creationId xmlns:p14="http://schemas.microsoft.com/office/powerpoint/2010/main" val="1174212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latin typeface="Poppins"/>
              </a:rPr>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fld id="{1B6BCD38-10FB-4154-A4CD-08746A6DCB55}" type="slidenum">
              <a:rPr lang="en-US" smtClean="0"/>
              <a:pPr/>
              <a:t>15</a:t>
            </a:fld>
            <a:endParaRPr lang="en-US"/>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latin typeface="Poppins"/>
              </a:rPr>
              <a:t>Protecting Your Financial Life</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690688"/>
            <a:ext cx="10515600" cy="4665661"/>
          </a:xfrm>
        </p:spPr>
        <p:txBody>
          <a:bodyPr>
            <a:noAutofit/>
          </a:bodyPr>
          <a:lstStyle/>
          <a:p>
            <a:pPr marL="457200" indent="-457200">
              <a:spcBef>
                <a:spcPts val="800"/>
              </a:spcBef>
              <a:spcAft>
                <a:spcPts val="1000"/>
              </a:spcAft>
              <a:buFont typeface="+mj-lt"/>
              <a:buAutoNum type="arabicPeriod"/>
            </a:pPr>
            <a:r>
              <a:rPr lang="en-US">
                <a:latin typeface="Poppins"/>
              </a:rPr>
              <a:t>Work with your group to read each scenario</a:t>
            </a:r>
          </a:p>
          <a:p>
            <a:pPr marL="457200" indent="-457200">
              <a:spcBef>
                <a:spcPts val="800"/>
              </a:spcBef>
              <a:spcAft>
                <a:spcPts val="1000"/>
              </a:spcAft>
              <a:buFont typeface="+mj-lt"/>
              <a:buAutoNum type="arabicPeriod"/>
            </a:pPr>
            <a:r>
              <a:rPr lang="en-US">
                <a:latin typeface="Poppins"/>
              </a:rPr>
              <a:t>Identify the type of scam or fraud being described and write the scam type in the space provided</a:t>
            </a:r>
          </a:p>
          <a:p>
            <a:pPr marL="457200" indent="-457200">
              <a:spcBef>
                <a:spcPts val="800"/>
              </a:spcBef>
              <a:spcAft>
                <a:spcPts val="1000"/>
              </a:spcAft>
              <a:buFont typeface="+mj-lt"/>
              <a:buAutoNum type="arabicPeriod"/>
            </a:pPr>
            <a:r>
              <a:rPr lang="en-US">
                <a:latin typeface="Poppins"/>
              </a:rPr>
              <a:t>Explain one way to avoid falling victim to the scam (use the “Tips for Staying Safe” handout for ideas and support)</a:t>
            </a:r>
          </a:p>
          <a:p>
            <a:pPr marL="457200" indent="-457200">
              <a:spcBef>
                <a:spcPts val="800"/>
              </a:spcBef>
              <a:spcAft>
                <a:spcPts val="1000"/>
              </a:spcAft>
              <a:buFont typeface="+mj-lt"/>
              <a:buAutoNum type="arabicPeriod"/>
            </a:pPr>
            <a:r>
              <a:rPr lang="en-US">
                <a:latin typeface="Poppins"/>
              </a:rPr>
              <a:t>Be prepared to discuss your work with the class</a:t>
            </a:r>
          </a:p>
        </p:txBody>
      </p:sp>
    </p:spTree>
    <p:extLst>
      <p:ext uri="{BB962C8B-B14F-4D97-AF65-F5344CB8AC3E}">
        <p14:creationId xmlns:p14="http://schemas.microsoft.com/office/powerpoint/2010/main" val="3284252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3D225A-5637-DBC3-3AF2-00904C007588}"/>
              </a:ext>
            </a:extLst>
          </p:cNvPr>
          <p:cNvPicPr>
            <a:picLocks noChangeAspect="1"/>
          </p:cNvPicPr>
          <p:nvPr/>
        </p:nvPicPr>
        <p:blipFill>
          <a:blip r:embed="rId3">
            <a:extLst>
              <a:ext uri="{28A0092B-C50C-407E-A947-70E740481C1C}">
                <a14:useLocalDpi xmlns:a14="http://schemas.microsoft.com/office/drawing/2010/main" val="0"/>
              </a:ext>
            </a:extLst>
          </a:blip>
          <a:srcRect t="7295" r="10919" b="1764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1BFC7097-6DA3-9E00-E315-DEA0171E42B1}"/>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latin typeface="Poppins"/>
              </a:rPr>
              <a:t>Debrief</a:t>
            </a:r>
          </a:p>
        </p:txBody>
      </p:sp>
    </p:spTree>
    <p:extLst>
      <p:ext uri="{BB962C8B-B14F-4D97-AF65-F5344CB8AC3E}">
        <p14:creationId xmlns:p14="http://schemas.microsoft.com/office/powerpoint/2010/main" val="1642610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1ECBC-C7CB-6974-06B4-305154746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8024D-D27E-DF13-3731-C188EDABCB5B}"/>
              </a:ext>
            </a:extLst>
          </p:cNvPr>
          <p:cNvSpPr>
            <a:spLocks noGrp="1"/>
          </p:cNvSpPr>
          <p:nvPr>
            <p:ph type="title"/>
          </p:nvPr>
        </p:nvSpPr>
        <p:spPr/>
        <p:txBody>
          <a:bodyPr/>
          <a:lstStyle/>
          <a:p>
            <a:r>
              <a:rPr lang="en-US">
                <a:latin typeface="Poppins"/>
              </a:rPr>
              <a:t>Spot the scam answer key (Scenarios 1-2)</a:t>
            </a:r>
          </a:p>
        </p:txBody>
      </p:sp>
      <p:sp>
        <p:nvSpPr>
          <p:cNvPr id="5" name="Slide Number Placeholder 4">
            <a:extLst>
              <a:ext uri="{FF2B5EF4-FFF2-40B4-BE49-F238E27FC236}">
                <a16:creationId xmlns:a16="http://schemas.microsoft.com/office/drawing/2014/main" id="{191DDFBA-93A3-E0F5-D2F0-69A2B497E2A3}"/>
              </a:ext>
            </a:extLst>
          </p:cNvPr>
          <p:cNvSpPr>
            <a:spLocks noGrp="1"/>
          </p:cNvSpPr>
          <p:nvPr>
            <p:ph type="sldNum" sz="quarter" idx="11"/>
          </p:nvPr>
        </p:nvSpPr>
        <p:spPr/>
        <p:txBody>
          <a:bodyPr/>
          <a:lstStyle/>
          <a:p>
            <a:fld id="{1B6BCD38-10FB-4154-A4CD-08746A6DCB55}" type="slidenum">
              <a:rPr lang="en-US" smtClean="0"/>
              <a:pPr/>
              <a:t>17</a:t>
            </a:fld>
            <a:endParaRPr lang="en-US"/>
          </a:p>
        </p:txBody>
      </p:sp>
      <p:sp>
        <p:nvSpPr>
          <p:cNvPr id="7" name="Footer Placeholder 6">
            <a:extLst>
              <a:ext uri="{FF2B5EF4-FFF2-40B4-BE49-F238E27FC236}">
                <a16:creationId xmlns:a16="http://schemas.microsoft.com/office/drawing/2014/main" id="{18F80987-FB26-2EAF-7383-17D1DAE5CAFC}"/>
              </a:ext>
            </a:extLst>
          </p:cNvPr>
          <p:cNvSpPr>
            <a:spLocks noGrp="1"/>
          </p:cNvSpPr>
          <p:nvPr>
            <p:ph type="ftr" sz="quarter" idx="10"/>
          </p:nvPr>
        </p:nvSpPr>
        <p:spPr/>
        <p:txBody>
          <a:bodyPr/>
          <a:lstStyle/>
          <a:p>
            <a:r>
              <a:rPr lang="en-US">
                <a:latin typeface="Poppins"/>
              </a:rPr>
              <a:t>Protecting Your Financial Life</a:t>
            </a:r>
          </a:p>
        </p:txBody>
      </p:sp>
      <p:sp>
        <p:nvSpPr>
          <p:cNvPr id="8" name="Content Placeholder 2">
            <a:extLst>
              <a:ext uri="{FF2B5EF4-FFF2-40B4-BE49-F238E27FC236}">
                <a16:creationId xmlns:a16="http://schemas.microsoft.com/office/drawing/2014/main" id="{CC02F8E6-794A-7C4E-019B-75475FBF10EB}"/>
              </a:ext>
            </a:extLst>
          </p:cNvPr>
          <p:cNvSpPr>
            <a:spLocks noGrp="1"/>
          </p:cNvSpPr>
          <p:nvPr>
            <p:ph idx="1"/>
          </p:nvPr>
        </p:nvSpPr>
        <p:spPr>
          <a:xfrm>
            <a:off x="832101" y="1837451"/>
            <a:ext cx="8284189" cy="3926039"/>
          </a:xfrm>
        </p:spPr>
        <p:txBody>
          <a:bodyPr vert="horz" lIns="91440" tIns="45720" rIns="91440" bIns="45720" rtlCol="0" anchor="t">
            <a:noAutofit/>
          </a:bodyPr>
          <a:lstStyle/>
          <a:p>
            <a:pPr marL="457200" indent="-457200" fontAlgn="t">
              <a:buFont typeface="+mj-lt"/>
              <a:buAutoNum type="arabicPeriod"/>
            </a:pPr>
            <a:r>
              <a:rPr lang="en-US" b="1">
                <a:latin typeface="Poppins"/>
              </a:rPr>
              <a:t>Bank Account Locked Text Message</a:t>
            </a:r>
            <a:endParaRPr lang="en-US"/>
          </a:p>
          <a:p>
            <a:pPr marL="800100" lvl="1" indent="-342900" fontAlgn="t"/>
            <a:r>
              <a:rPr lang="en-US" b="1">
                <a:latin typeface="Poppins"/>
              </a:rPr>
              <a:t>Scam Type:</a:t>
            </a:r>
            <a:r>
              <a:rPr lang="en-US">
                <a:latin typeface="Poppins"/>
              </a:rPr>
              <a:t> Phishing</a:t>
            </a:r>
          </a:p>
          <a:p>
            <a:pPr marL="800100" lvl="1" indent="-342900" fontAlgn="t"/>
            <a:r>
              <a:rPr lang="en-US" b="1">
                <a:latin typeface="Poppins"/>
              </a:rPr>
              <a:t>How to Avoid It:</a:t>
            </a:r>
            <a:r>
              <a:rPr lang="en-US">
                <a:latin typeface="Poppins"/>
              </a:rPr>
              <a:t> Don't click suspicious links. Contact your bank directly using a trusted phone number or website</a:t>
            </a:r>
          </a:p>
          <a:p>
            <a:pPr marL="457200" indent="-457200" fontAlgn="t">
              <a:buFont typeface="+mj-lt"/>
              <a:buAutoNum type="arabicPeriod"/>
            </a:pPr>
            <a:r>
              <a:rPr lang="en-US" b="1">
                <a:latin typeface="Poppins"/>
              </a:rPr>
              <a:t>Online Friend Requests Money</a:t>
            </a:r>
            <a:endParaRPr lang="en-US"/>
          </a:p>
          <a:p>
            <a:pPr marL="800100" lvl="1" indent="-342900" fontAlgn="t"/>
            <a:r>
              <a:rPr lang="en-US" b="1">
                <a:latin typeface="Poppins"/>
              </a:rPr>
              <a:t>Scam Type:</a:t>
            </a:r>
            <a:r>
              <a:rPr lang="en-US">
                <a:latin typeface="Poppins"/>
              </a:rPr>
              <a:t> Sweetheart Scam</a:t>
            </a:r>
          </a:p>
          <a:p>
            <a:pPr marL="800100" lvl="1" indent="-342900" fontAlgn="t"/>
            <a:r>
              <a:rPr lang="en-US" b="1">
                <a:latin typeface="Poppins"/>
              </a:rPr>
              <a:t>How to Avoid It:</a:t>
            </a:r>
            <a:r>
              <a:rPr lang="en-US">
                <a:latin typeface="Poppins"/>
              </a:rPr>
              <a:t> Never send money to someone you've only met online. Talk to a trusted adult if something seems suspicious</a:t>
            </a:r>
          </a:p>
          <a:p>
            <a:pPr fontAlgn="t">
              <a:buNone/>
            </a:pPr>
            <a:endParaRPr lang="en-US"/>
          </a:p>
        </p:txBody>
      </p:sp>
    </p:spTree>
    <p:extLst>
      <p:ext uri="{BB962C8B-B14F-4D97-AF65-F5344CB8AC3E}">
        <p14:creationId xmlns:p14="http://schemas.microsoft.com/office/powerpoint/2010/main" val="806002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F10AB-85ED-D887-D39B-87FD82ED6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88A3C8-B99D-596B-77A6-5E309B3D8F0C}"/>
              </a:ext>
            </a:extLst>
          </p:cNvPr>
          <p:cNvSpPr>
            <a:spLocks noGrp="1"/>
          </p:cNvSpPr>
          <p:nvPr>
            <p:ph type="title"/>
          </p:nvPr>
        </p:nvSpPr>
        <p:spPr/>
        <p:txBody>
          <a:bodyPr/>
          <a:lstStyle/>
          <a:p>
            <a:r>
              <a:rPr lang="en-US">
                <a:latin typeface="Poppins"/>
              </a:rPr>
              <a:t>Spot the scam answer key (Scenarios 3-4)</a:t>
            </a:r>
          </a:p>
        </p:txBody>
      </p:sp>
      <p:sp>
        <p:nvSpPr>
          <p:cNvPr id="5" name="Slide Number Placeholder 4">
            <a:extLst>
              <a:ext uri="{FF2B5EF4-FFF2-40B4-BE49-F238E27FC236}">
                <a16:creationId xmlns:a16="http://schemas.microsoft.com/office/drawing/2014/main" id="{996D63AC-70DC-9C36-0544-AB3E2BBFBCF2}"/>
              </a:ext>
            </a:extLst>
          </p:cNvPr>
          <p:cNvSpPr>
            <a:spLocks noGrp="1"/>
          </p:cNvSpPr>
          <p:nvPr>
            <p:ph type="sldNum" sz="quarter" idx="11"/>
          </p:nvPr>
        </p:nvSpPr>
        <p:spPr/>
        <p:txBody>
          <a:bodyPr/>
          <a:lstStyle/>
          <a:p>
            <a:fld id="{1B6BCD38-10FB-4154-A4CD-08746A6DCB55}" type="slidenum">
              <a:rPr lang="en-US" smtClean="0"/>
              <a:pPr/>
              <a:t>18</a:t>
            </a:fld>
            <a:endParaRPr lang="en-US"/>
          </a:p>
        </p:txBody>
      </p:sp>
      <p:sp>
        <p:nvSpPr>
          <p:cNvPr id="7" name="Footer Placeholder 6">
            <a:extLst>
              <a:ext uri="{FF2B5EF4-FFF2-40B4-BE49-F238E27FC236}">
                <a16:creationId xmlns:a16="http://schemas.microsoft.com/office/drawing/2014/main" id="{254E8A74-41E9-46E6-50E8-369599189347}"/>
              </a:ext>
            </a:extLst>
          </p:cNvPr>
          <p:cNvSpPr>
            <a:spLocks noGrp="1"/>
          </p:cNvSpPr>
          <p:nvPr>
            <p:ph type="ftr" sz="quarter" idx="10"/>
          </p:nvPr>
        </p:nvSpPr>
        <p:spPr/>
        <p:txBody>
          <a:bodyPr/>
          <a:lstStyle/>
          <a:p>
            <a:r>
              <a:rPr lang="en-US">
                <a:latin typeface="Poppins"/>
              </a:rPr>
              <a:t>Protecting Your Financial Life</a:t>
            </a:r>
          </a:p>
        </p:txBody>
      </p:sp>
      <p:sp>
        <p:nvSpPr>
          <p:cNvPr id="8" name="Content Placeholder 2">
            <a:extLst>
              <a:ext uri="{FF2B5EF4-FFF2-40B4-BE49-F238E27FC236}">
                <a16:creationId xmlns:a16="http://schemas.microsoft.com/office/drawing/2014/main" id="{F131240D-3A03-C070-AC4F-2A98773D47D0}"/>
              </a:ext>
            </a:extLst>
          </p:cNvPr>
          <p:cNvSpPr>
            <a:spLocks noGrp="1"/>
          </p:cNvSpPr>
          <p:nvPr>
            <p:ph idx="1"/>
          </p:nvPr>
        </p:nvSpPr>
        <p:spPr>
          <a:xfrm>
            <a:off x="832102" y="1837451"/>
            <a:ext cx="8228771" cy="3926039"/>
          </a:xfrm>
        </p:spPr>
        <p:txBody>
          <a:bodyPr vert="horz" lIns="91440" tIns="45720" rIns="91440" bIns="45720" rtlCol="0" anchor="t">
            <a:noAutofit/>
          </a:bodyPr>
          <a:lstStyle/>
          <a:p>
            <a:pPr marL="457200" indent="-457200" fontAlgn="t">
              <a:buFont typeface="+mj-lt"/>
              <a:buAutoNum type="arabicPeriod" startAt="3"/>
            </a:pPr>
            <a:r>
              <a:rPr lang="en-US" b="1">
                <a:latin typeface="Poppins"/>
              </a:rPr>
              <a:t>Unexpected $500 Gift Card Prize</a:t>
            </a:r>
            <a:endParaRPr lang="en-US"/>
          </a:p>
          <a:p>
            <a:pPr marL="800100" lvl="1" indent="-342900" fontAlgn="t"/>
            <a:r>
              <a:rPr lang="en-US" b="1">
                <a:latin typeface="Poppins"/>
              </a:rPr>
              <a:t>Scam Type:</a:t>
            </a:r>
            <a:r>
              <a:rPr lang="en-US">
                <a:latin typeface="Poppins"/>
              </a:rPr>
              <a:t> Too-Good-to-Be-True Scam / Phishing</a:t>
            </a:r>
          </a:p>
          <a:p>
            <a:pPr marL="800100" lvl="1" indent="-342900" fontAlgn="t"/>
            <a:r>
              <a:rPr lang="en-US" b="1">
                <a:latin typeface="Poppins"/>
              </a:rPr>
              <a:t>How to Avoid It:</a:t>
            </a:r>
            <a:r>
              <a:rPr lang="en-US">
                <a:latin typeface="Poppins"/>
              </a:rPr>
              <a:t> Don't share personal information to claim prizes you never entered to win</a:t>
            </a:r>
          </a:p>
          <a:p>
            <a:pPr marL="457200" indent="-457200" fontAlgn="t">
              <a:buFont typeface="+mj-lt"/>
              <a:buAutoNum type="arabicPeriod" startAt="4"/>
            </a:pPr>
            <a:r>
              <a:rPr lang="en-US" b="1">
                <a:latin typeface="Poppins"/>
              </a:rPr>
              <a:t>Fake Family Emergency Call</a:t>
            </a:r>
            <a:endParaRPr lang="en-US"/>
          </a:p>
          <a:p>
            <a:pPr marL="800100" lvl="1" indent="-342900" fontAlgn="t"/>
            <a:r>
              <a:rPr lang="en-US" b="1">
                <a:latin typeface="Poppins"/>
                <a:cs typeface="Poppins"/>
              </a:rPr>
              <a:t>Scam Type:</a:t>
            </a:r>
            <a:r>
              <a:rPr lang="en-US">
                <a:latin typeface="Poppins"/>
                <a:cs typeface="Poppins"/>
              </a:rPr>
              <a:t> Sweetheart Scam / Phishing</a:t>
            </a:r>
            <a:endParaRPr lang="en-US"/>
          </a:p>
          <a:p>
            <a:pPr marL="800100" lvl="1" indent="-342900" fontAlgn="t"/>
            <a:r>
              <a:rPr lang="en-US" b="1">
                <a:latin typeface="Poppins"/>
              </a:rPr>
              <a:t>How to Avoid It:</a:t>
            </a:r>
            <a:r>
              <a:rPr lang="en-US">
                <a:latin typeface="Poppins"/>
              </a:rPr>
              <a:t> Contact the family member directly before sending money. Never send money through gift cards</a:t>
            </a:r>
          </a:p>
        </p:txBody>
      </p:sp>
    </p:spTree>
    <p:extLst>
      <p:ext uri="{BB962C8B-B14F-4D97-AF65-F5344CB8AC3E}">
        <p14:creationId xmlns:p14="http://schemas.microsoft.com/office/powerpoint/2010/main" val="1352923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2FD7E-0A6B-875B-A4FC-52727A117A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7BFDE-092B-D036-6F61-933BD147CDEF}"/>
              </a:ext>
            </a:extLst>
          </p:cNvPr>
          <p:cNvSpPr>
            <a:spLocks noGrp="1"/>
          </p:cNvSpPr>
          <p:nvPr>
            <p:ph type="title"/>
          </p:nvPr>
        </p:nvSpPr>
        <p:spPr/>
        <p:txBody>
          <a:bodyPr/>
          <a:lstStyle/>
          <a:p>
            <a:r>
              <a:rPr lang="en-US">
                <a:latin typeface="Poppins"/>
              </a:rPr>
              <a:t>Spot the scam answer key (Scenarios 5-6)</a:t>
            </a:r>
          </a:p>
        </p:txBody>
      </p:sp>
      <p:sp>
        <p:nvSpPr>
          <p:cNvPr id="5" name="Slide Number Placeholder 4">
            <a:extLst>
              <a:ext uri="{FF2B5EF4-FFF2-40B4-BE49-F238E27FC236}">
                <a16:creationId xmlns:a16="http://schemas.microsoft.com/office/drawing/2014/main" id="{05C67E70-3525-D30C-339D-A91739B3B596}"/>
              </a:ext>
            </a:extLst>
          </p:cNvPr>
          <p:cNvSpPr>
            <a:spLocks noGrp="1"/>
          </p:cNvSpPr>
          <p:nvPr>
            <p:ph type="sldNum" sz="quarter" idx="11"/>
          </p:nvPr>
        </p:nvSpPr>
        <p:spPr/>
        <p:txBody>
          <a:bodyPr/>
          <a:lstStyle/>
          <a:p>
            <a:fld id="{1B6BCD38-10FB-4154-A4CD-08746A6DCB55}" type="slidenum">
              <a:rPr lang="en-US" smtClean="0"/>
              <a:pPr/>
              <a:t>19</a:t>
            </a:fld>
            <a:endParaRPr lang="en-US"/>
          </a:p>
        </p:txBody>
      </p:sp>
      <p:sp>
        <p:nvSpPr>
          <p:cNvPr id="7" name="Footer Placeholder 6">
            <a:extLst>
              <a:ext uri="{FF2B5EF4-FFF2-40B4-BE49-F238E27FC236}">
                <a16:creationId xmlns:a16="http://schemas.microsoft.com/office/drawing/2014/main" id="{D4D92477-A1CC-C1ED-47EA-CA5B1678F4B9}"/>
              </a:ext>
            </a:extLst>
          </p:cNvPr>
          <p:cNvSpPr>
            <a:spLocks noGrp="1"/>
          </p:cNvSpPr>
          <p:nvPr>
            <p:ph type="ftr" sz="quarter" idx="10"/>
          </p:nvPr>
        </p:nvSpPr>
        <p:spPr/>
        <p:txBody>
          <a:bodyPr/>
          <a:lstStyle/>
          <a:p>
            <a:r>
              <a:rPr lang="en-US">
                <a:latin typeface="Poppins"/>
              </a:rPr>
              <a:t>Protecting Your Financial Life</a:t>
            </a:r>
          </a:p>
        </p:txBody>
      </p:sp>
      <p:sp>
        <p:nvSpPr>
          <p:cNvPr id="8" name="Content Placeholder 2">
            <a:extLst>
              <a:ext uri="{FF2B5EF4-FFF2-40B4-BE49-F238E27FC236}">
                <a16:creationId xmlns:a16="http://schemas.microsoft.com/office/drawing/2014/main" id="{9C394B34-D4F2-9A7B-2318-2EF628898F86}"/>
              </a:ext>
            </a:extLst>
          </p:cNvPr>
          <p:cNvSpPr>
            <a:spLocks noGrp="1"/>
          </p:cNvSpPr>
          <p:nvPr>
            <p:ph idx="1"/>
          </p:nvPr>
        </p:nvSpPr>
        <p:spPr>
          <a:xfrm>
            <a:off x="832102" y="1837452"/>
            <a:ext cx="8238007" cy="3833676"/>
          </a:xfrm>
        </p:spPr>
        <p:txBody>
          <a:bodyPr vert="horz" lIns="91440" tIns="45720" rIns="91440" bIns="45720" rtlCol="0" anchor="t">
            <a:noAutofit/>
          </a:bodyPr>
          <a:lstStyle/>
          <a:p>
            <a:pPr marL="457200" indent="-457200" fontAlgn="t">
              <a:buFont typeface="+mj-lt"/>
              <a:buAutoNum type="arabicPeriod" startAt="5"/>
            </a:pPr>
            <a:r>
              <a:rPr lang="en-US" b="1">
                <a:latin typeface="Poppins"/>
              </a:rPr>
              <a:t>$5 AirPods Online Ad</a:t>
            </a:r>
            <a:endParaRPr lang="en-US"/>
          </a:p>
          <a:p>
            <a:pPr marL="800100" lvl="1" indent="-342900" fontAlgn="t"/>
            <a:r>
              <a:rPr lang="en-US" b="1">
                <a:latin typeface="Poppins"/>
              </a:rPr>
              <a:t>Scam Type:</a:t>
            </a:r>
            <a:r>
              <a:rPr lang="en-US">
                <a:latin typeface="Poppins"/>
              </a:rPr>
              <a:t> Clickbait / Too-Good-to-Be-True Scam</a:t>
            </a:r>
          </a:p>
          <a:p>
            <a:pPr marL="800100" lvl="1" indent="-342900" fontAlgn="t"/>
            <a:r>
              <a:rPr lang="en-US" b="1">
                <a:latin typeface="Poppins"/>
              </a:rPr>
              <a:t>How to Avoid It:</a:t>
            </a:r>
            <a:r>
              <a:rPr lang="en-US">
                <a:latin typeface="Poppins"/>
              </a:rPr>
              <a:t> Research the seller and avoid deals that seem unrealistically good</a:t>
            </a:r>
          </a:p>
          <a:p>
            <a:pPr marL="457200" indent="-457200" fontAlgn="t">
              <a:buFont typeface="+mj-lt"/>
              <a:buAutoNum type="arabicPeriod" startAt="6"/>
            </a:pPr>
            <a:r>
              <a:rPr lang="en-US" b="1">
                <a:latin typeface="Poppins"/>
              </a:rPr>
              <a:t>Pre-Approved Student Loan Email</a:t>
            </a:r>
            <a:endParaRPr lang="en-US"/>
          </a:p>
          <a:p>
            <a:pPr marL="800100" lvl="1" indent="-342900" fontAlgn="t"/>
            <a:r>
              <a:rPr lang="en-US" b="1">
                <a:latin typeface="Poppins"/>
              </a:rPr>
              <a:t>Scam Type:</a:t>
            </a:r>
            <a:r>
              <a:rPr lang="en-US">
                <a:latin typeface="Poppins"/>
              </a:rPr>
              <a:t> Fake Approval / Phishing</a:t>
            </a:r>
          </a:p>
          <a:p>
            <a:pPr marL="800100" lvl="1" indent="-342900" fontAlgn="t"/>
            <a:r>
              <a:rPr lang="en-US" b="1">
                <a:latin typeface="Poppins"/>
              </a:rPr>
              <a:t>How to Avoid It:</a:t>
            </a:r>
            <a:r>
              <a:rPr lang="en-US">
                <a:latin typeface="Poppins"/>
              </a:rPr>
              <a:t> Verify the offer through official channels and never share sensitive information by email</a:t>
            </a:r>
          </a:p>
          <a:p>
            <a:pPr fontAlgn="t">
              <a:buNone/>
            </a:pPr>
            <a:endParaRPr lang="en-US"/>
          </a:p>
        </p:txBody>
      </p:sp>
    </p:spTree>
    <p:extLst>
      <p:ext uri="{BB962C8B-B14F-4D97-AF65-F5344CB8AC3E}">
        <p14:creationId xmlns:p14="http://schemas.microsoft.com/office/powerpoint/2010/main" val="1852297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9A8AF-D232-4C72-1E06-755AFA0D06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33B481-26FD-2DEA-0D97-3F80C8298F34}"/>
              </a:ext>
            </a:extLst>
          </p:cNvPr>
          <p:cNvSpPr>
            <a:spLocks noGrp="1"/>
          </p:cNvSpPr>
          <p:nvPr>
            <p:ph type="title"/>
          </p:nvPr>
        </p:nvSpPr>
        <p:spPr/>
        <p:txBody>
          <a:bodyPr/>
          <a:lstStyle/>
          <a:p>
            <a:r>
              <a:rPr lang="en-US">
                <a:latin typeface="Poppins"/>
              </a:rPr>
              <a:t>Spot the scam answer key (Scenario 7)</a:t>
            </a:r>
          </a:p>
        </p:txBody>
      </p:sp>
      <p:sp>
        <p:nvSpPr>
          <p:cNvPr id="5" name="Slide Number Placeholder 4">
            <a:extLst>
              <a:ext uri="{FF2B5EF4-FFF2-40B4-BE49-F238E27FC236}">
                <a16:creationId xmlns:a16="http://schemas.microsoft.com/office/drawing/2014/main" id="{EF668E2A-5601-CA72-DF4F-949F3DC9F979}"/>
              </a:ext>
            </a:extLst>
          </p:cNvPr>
          <p:cNvSpPr>
            <a:spLocks noGrp="1"/>
          </p:cNvSpPr>
          <p:nvPr>
            <p:ph type="sldNum" sz="quarter" idx="11"/>
          </p:nvPr>
        </p:nvSpPr>
        <p:spPr/>
        <p:txBody>
          <a:bodyPr/>
          <a:lstStyle/>
          <a:p>
            <a:fld id="{1B6BCD38-10FB-4154-A4CD-08746A6DCB55}" type="slidenum">
              <a:rPr lang="en-US" smtClean="0"/>
              <a:pPr/>
              <a:t>20</a:t>
            </a:fld>
            <a:endParaRPr lang="en-US"/>
          </a:p>
        </p:txBody>
      </p:sp>
      <p:sp>
        <p:nvSpPr>
          <p:cNvPr id="7" name="Footer Placeholder 6">
            <a:extLst>
              <a:ext uri="{FF2B5EF4-FFF2-40B4-BE49-F238E27FC236}">
                <a16:creationId xmlns:a16="http://schemas.microsoft.com/office/drawing/2014/main" id="{F24DBED8-3AB0-CAF5-1463-B3E746E16F79}"/>
              </a:ext>
            </a:extLst>
          </p:cNvPr>
          <p:cNvSpPr>
            <a:spLocks noGrp="1"/>
          </p:cNvSpPr>
          <p:nvPr>
            <p:ph type="ftr" sz="quarter" idx="10"/>
          </p:nvPr>
        </p:nvSpPr>
        <p:spPr/>
        <p:txBody>
          <a:bodyPr/>
          <a:lstStyle/>
          <a:p>
            <a:r>
              <a:rPr lang="en-US">
                <a:latin typeface="Poppins"/>
              </a:rPr>
              <a:t>Protecting Your Financial Life</a:t>
            </a:r>
          </a:p>
        </p:txBody>
      </p:sp>
      <p:sp>
        <p:nvSpPr>
          <p:cNvPr id="8" name="Content Placeholder 2">
            <a:extLst>
              <a:ext uri="{FF2B5EF4-FFF2-40B4-BE49-F238E27FC236}">
                <a16:creationId xmlns:a16="http://schemas.microsoft.com/office/drawing/2014/main" id="{2B460CD9-32CB-5A3F-85F5-D0150D76A096}"/>
              </a:ext>
            </a:extLst>
          </p:cNvPr>
          <p:cNvSpPr>
            <a:spLocks noGrp="1"/>
          </p:cNvSpPr>
          <p:nvPr>
            <p:ph idx="1"/>
          </p:nvPr>
        </p:nvSpPr>
        <p:spPr>
          <a:xfrm>
            <a:off x="832102" y="1837451"/>
            <a:ext cx="10515600" cy="3926039"/>
          </a:xfrm>
        </p:spPr>
        <p:txBody>
          <a:bodyPr vert="horz" lIns="91440" tIns="45720" rIns="91440" bIns="45720" rtlCol="0" anchor="t">
            <a:noAutofit/>
          </a:bodyPr>
          <a:lstStyle/>
          <a:p>
            <a:pPr marL="457200" indent="-457200" fontAlgn="t">
              <a:buFont typeface="+mj-lt"/>
              <a:buAutoNum type="arabicPeriod" startAt="7"/>
            </a:pPr>
            <a:r>
              <a:rPr lang="en-US" b="1">
                <a:latin typeface="Poppins"/>
              </a:rPr>
              <a:t>Unknown Subscription Charge</a:t>
            </a:r>
            <a:endParaRPr lang="en-US"/>
          </a:p>
          <a:p>
            <a:pPr marL="800100" lvl="1" indent="-342900" fontAlgn="t"/>
            <a:r>
              <a:rPr lang="en-US" b="1">
                <a:latin typeface="Poppins"/>
              </a:rPr>
              <a:t>Scam Type:</a:t>
            </a:r>
            <a:r>
              <a:rPr lang="en-US">
                <a:latin typeface="Poppins"/>
              </a:rPr>
              <a:t> Identity Theft</a:t>
            </a:r>
          </a:p>
          <a:p>
            <a:pPr marL="800100" lvl="1" indent="-342900" fontAlgn="t"/>
            <a:r>
              <a:rPr lang="en-US" b="1">
                <a:latin typeface="Poppins"/>
              </a:rPr>
              <a:t>How to Avoid It:</a:t>
            </a:r>
            <a:r>
              <a:rPr lang="en-US">
                <a:latin typeface="Poppins"/>
              </a:rPr>
              <a:t> Monitor your accounts regularly and report unauthorized charges immediately</a:t>
            </a:r>
          </a:p>
        </p:txBody>
      </p:sp>
    </p:spTree>
    <p:extLst>
      <p:ext uri="{BB962C8B-B14F-4D97-AF65-F5344CB8AC3E}">
        <p14:creationId xmlns:p14="http://schemas.microsoft.com/office/powerpoint/2010/main" val="1074282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26454D-45CC-0D58-F53E-DD0120829F5C}"/>
              </a:ext>
            </a:extLst>
          </p:cNvPr>
          <p:cNvPicPr>
            <a:picLocks noChangeAspect="1"/>
          </p:cNvPicPr>
          <p:nvPr/>
        </p:nvPicPr>
        <p:blipFill>
          <a:blip r:embed="rId2">
            <a:extLst>
              <a:ext uri="{28A0092B-C50C-407E-A947-70E740481C1C}">
                <a14:useLocalDpi xmlns:a14="http://schemas.microsoft.com/office/drawing/2010/main" val="0"/>
              </a:ext>
            </a:extLst>
          </a:blip>
          <a:srcRect r="3239" b="18358"/>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73AAA945-E66B-230C-6414-A2C1162973EF}"/>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a:latin typeface="Poppins"/>
              </a:rPr>
              <a:t>Wrap-Up</a:t>
            </a:r>
          </a:p>
        </p:txBody>
      </p:sp>
    </p:spTree>
    <p:extLst>
      <p:ext uri="{BB962C8B-B14F-4D97-AF65-F5344CB8AC3E}">
        <p14:creationId xmlns:p14="http://schemas.microsoft.com/office/powerpoint/2010/main" val="2704615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F101-5E25-FE93-DA27-BA1CE59B7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07F3-D827-6828-B910-56257EEA2021}"/>
              </a:ext>
            </a:extLst>
          </p:cNvPr>
          <p:cNvSpPr>
            <a:spLocks noGrp="1"/>
          </p:cNvSpPr>
          <p:nvPr>
            <p:ph type="title"/>
          </p:nvPr>
        </p:nvSpPr>
        <p:spPr/>
        <p:txBody>
          <a:bodyPr/>
          <a:lstStyle/>
          <a:p>
            <a:r>
              <a:rPr lang="en-US">
                <a:latin typeface="Poppins"/>
              </a:rPr>
              <a:t>Exit ticket</a:t>
            </a:r>
          </a:p>
        </p:txBody>
      </p:sp>
      <p:sp>
        <p:nvSpPr>
          <p:cNvPr id="3" name="Content Placeholder 2">
            <a:extLst>
              <a:ext uri="{FF2B5EF4-FFF2-40B4-BE49-F238E27FC236}">
                <a16:creationId xmlns:a16="http://schemas.microsoft.com/office/drawing/2014/main" id="{F0168501-4564-429D-FFFC-71E825B7A368}"/>
              </a:ext>
            </a:extLst>
          </p:cNvPr>
          <p:cNvSpPr>
            <a:spLocks noGrp="1"/>
          </p:cNvSpPr>
          <p:nvPr>
            <p:ph idx="1"/>
          </p:nvPr>
        </p:nvSpPr>
        <p:spPr>
          <a:xfrm>
            <a:off x="946620" y="2168876"/>
            <a:ext cx="4578097" cy="3313447"/>
          </a:xfrm>
        </p:spPr>
        <p:txBody>
          <a:bodyPr vert="horz" lIns="91440" tIns="45720" rIns="91440" bIns="45720" rtlCol="0" anchor="t">
            <a:normAutofit fontScale="92500"/>
          </a:bodyPr>
          <a:lstStyle/>
          <a:p>
            <a:pPr marL="0" indent="0">
              <a:spcBef>
                <a:spcPts val="1800"/>
              </a:spcBef>
              <a:buNone/>
            </a:pPr>
            <a:r>
              <a:rPr lang="en-US" sz="2400">
                <a:latin typeface="Poppins"/>
                <a:cs typeface="Poppins"/>
              </a:rPr>
              <a:t>One scam or type of fraud I learned about today is __________.</a:t>
            </a:r>
          </a:p>
          <a:p>
            <a:pPr marL="0" indent="0">
              <a:spcBef>
                <a:spcPts val="1800"/>
              </a:spcBef>
              <a:buNone/>
            </a:pPr>
            <a:r>
              <a:rPr lang="en-US" sz="2400">
                <a:latin typeface="Poppins"/>
                <a:cs typeface="Poppins"/>
              </a:rPr>
              <a:t>A warning sign of fraud or identity theft is __________. </a:t>
            </a:r>
          </a:p>
          <a:p>
            <a:pPr marL="0" indent="0">
              <a:spcBef>
                <a:spcPts val="1800"/>
              </a:spcBef>
              <a:buNone/>
            </a:pPr>
            <a:r>
              <a:rPr lang="en-US" sz="2400">
                <a:latin typeface="Poppins"/>
                <a:cs typeface="Poppins"/>
              </a:rPr>
              <a:t>One thing I can do to stay safe online is __________.</a:t>
            </a:r>
          </a:p>
        </p:txBody>
      </p:sp>
      <p:sp>
        <p:nvSpPr>
          <p:cNvPr id="5" name="Slide Number Placeholder 4">
            <a:extLst>
              <a:ext uri="{FF2B5EF4-FFF2-40B4-BE49-F238E27FC236}">
                <a16:creationId xmlns:a16="http://schemas.microsoft.com/office/drawing/2014/main" id="{02E9F98D-EC3F-7553-E53E-C1823DF1A6C2}"/>
              </a:ext>
            </a:extLst>
          </p:cNvPr>
          <p:cNvSpPr>
            <a:spLocks noGrp="1"/>
          </p:cNvSpPr>
          <p:nvPr>
            <p:ph type="sldNum" sz="quarter" idx="11"/>
          </p:nvPr>
        </p:nvSpPr>
        <p:spPr/>
        <p:txBody>
          <a:bodyPr/>
          <a:lstStyle/>
          <a:p>
            <a:fld id="{1B6BCD38-10FB-4154-A4CD-08746A6DCB55}" type="slidenum">
              <a:rPr lang="en-US" smtClean="0"/>
              <a:pPr/>
              <a:t>22</a:t>
            </a:fld>
            <a:endParaRPr lang="en-US"/>
          </a:p>
        </p:txBody>
      </p:sp>
      <p:sp>
        <p:nvSpPr>
          <p:cNvPr id="8" name="Footer Placeholder 7">
            <a:extLst>
              <a:ext uri="{FF2B5EF4-FFF2-40B4-BE49-F238E27FC236}">
                <a16:creationId xmlns:a16="http://schemas.microsoft.com/office/drawing/2014/main" id="{4E9D40DA-3547-6112-3D0B-5A28B4B7BBB9}"/>
              </a:ext>
            </a:extLst>
          </p:cNvPr>
          <p:cNvSpPr>
            <a:spLocks noGrp="1"/>
          </p:cNvSpPr>
          <p:nvPr>
            <p:ph type="ftr" sz="quarter" idx="10"/>
          </p:nvPr>
        </p:nvSpPr>
        <p:spPr/>
        <p:txBody>
          <a:bodyPr/>
          <a:lstStyle/>
          <a:p>
            <a:r>
              <a:rPr lang="en-US">
                <a:latin typeface="Poppins"/>
              </a:rPr>
              <a:t>Protecting Your Financial Life</a:t>
            </a:r>
          </a:p>
        </p:txBody>
      </p:sp>
    </p:spTree>
    <p:extLst>
      <p:ext uri="{BB962C8B-B14F-4D97-AF65-F5344CB8AC3E}">
        <p14:creationId xmlns:p14="http://schemas.microsoft.com/office/powerpoint/2010/main" val="1450844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084E36-4FF9-26FE-3F33-22BE56171ACF}"/>
              </a:ext>
            </a:extLst>
          </p:cNvPr>
          <p:cNvPicPr>
            <a:picLocks noChangeAspect="1"/>
          </p:cNvPicPr>
          <p:nvPr/>
        </p:nvPicPr>
        <p:blipFill>
          <a:blip r:embed="rId3">
            <a:extLst>
              <a:ext uri="{28A0092B-C50C-407E-A947-70E740481C1C}">
                <a14:useLocalDpi xmlns:a14="http://schemas.microsoft.com/office/drawing/2010/main" val="0"/>
              </a:ext>
            </a:extLst>
          </a:blip>
          <a:srcRect l="1691" t="18568" r="1691" b="-1"/>
          <a:stretch>
            <a:fillRect/>
          </a:stretch>
        </p:blipFill>
        <p:spPr>
          <a:xfrm>
            <a:off x="0" y="0"/>
            <a:ext cx="12188952" cy="6857999"/>
          </a:xfrm>
          <a:prstGeom prst="rect">
            <a:avLst/>
          </a:prstGeom>
        </p:spPr>
      </p:pic>
      <p:sp>
        <p:nvSpPr>
          <p:cNvPr id="2" name="Title 1">
            <a:extLst>
              <a:ext uri="{FF2B5EF4-FFF2-40B4-BE49-F238E27FC236}">
                <a16:creationId xmlns:a16="http://schemas.microsoft.com/office/drawing/2014/main" id="{330EE9BF-9408-9168-26F4-0486F91DE19D}"/>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344581830"/>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Poppins"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92B7A7-D270-4635-A56B-3072AC7B0F2D}">
  <ds:schemaRefs>
    <ds:schemaRef ds:uri="http://schemas.microsoft.com/office/2006/metadata/properties"/>
    <ds:schemaRef ds:uri="http://purl.org/dc/dcmitype/"/>
    <ds:schemaRef ds:uri="c8f959b4-6747-413b-be81-376d33b26b29"/>
    <ds:schemaRef ds:uri="http://purl.org/dc/elements/1.1/"/>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28d96758-b867-4e77-82e3-4f64cda9eb70"/>
    <ds:schemaRef ds:uri="http://www.w3.org/XML/1998/namespace"/>
  </ds:schemaRefs>
</ds:datastoreItem>
</file>

<file path=customXml/itemProps2.xml><?xml version="1.0" encoding="utf-8"?>
<ds:datastoreItem xmlns:ds="http://schemas.openxmlformats.org/officeDocument/2006/customXml" ds:itemID="{5E23DB81-AF50-45F6-ACCA-141AD6F0E123}">
  <ds:schemaRefs>
    <ds:schemaRef ds:uri="http://schemas.microsoft.com/sharepoint/v3/contenttype/forms"/>
  </ds:schemaRefs>
</ds:datastoreItem>
</file>

<file path=customXml/itemProps3.xml><?xml version="1.0" encoding="utf-8"?>
<ds:datastoreItem xmlns:ds="http://schemas.openxmlformats.org/officeDocument/2006/customXml" ds:itemID="{12AD6B77-C99B-4D23-8001-1BFF36CE5AAB}">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57</TotalTime>
  <Words>1764</Words>
  <Application>Microsoft Office PowerPoint</Application>
  <PresentationFormat>Widescreen</PresentationFormat>
  <Paragraphs>208</Paragraphs>
  <Slides>23</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Calibri</vt:lpstr>
      <vt:lpstr>Poppins</vt:lpstr>
      <vt:lpstr>Office Theme</vt:lpstr>
      <vt:lpstr>PowerPoint Presentation</vt:lpstr>
      <vt:lpstr>PowerPoint Presentation</vt:lpstr>
      <vt:lpstr>Learning targets</vt:lpstr>
      <vt:lpstr>Presentation</vt:lpstr>
      <vt:lpstr>Scams and fraud</vt:lpstr>
      <vt:lpstr>Youth and elders most susceptible to fraud</vt:lpstr>
      <vt:lpstr>Types of scams</vt:lpstr>
      <vt:lpstr>Types of scams (continued)</vt:lpstr>
      <vt:lpstr>Sample phishing scam</vt:lpstr>
      <vt:lpstr>Sample clickbait and sweetheart scam</vt:lpstr>
      <vt:lpstr>Sample approval scam</vt:lpstr>
      <vt:lpstr>What to do if you think your identity has been stolen </vt:lpstr>
      <vt:lpstr>Break</vt:lpstr>
      <vt:lpstr>Application Activity</vt:lpstr>
      <vt:lpstr>Activity instructions</vt:lpstr>
      <vt:lpstr>Debrief</vt:lpstr>
      <vt:lpstr>Spot the scam answer key (Scenarios 1-2)</vt:lpstr>
      <vt:lpstr>Spot the scam answer key (Scenarios 3-4)</vt:lpstr>
      <vt:lpstr>Spot the scam answer key (Scenarios 5-6)</vt:lpstr>
      <vt:lpstr>Spot the scam answer key (Scenario 7)</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12 presentation: Protecting Your Financial Life</dc:title>
  <dc:subject>financial literacy education for high school students about protecting your financial life</dc:subject>
  <dc:creator>Education Northwest;OnPoint Community Credit Union</dc:creator>
  <cp:keywords>protecting your financial life; scams; fraud; identity theft; financial literacy education</cp:keywords>
  <cp:lastModifiedBy>Megan Meckey</cp:lastModifiedBy>
  <cp:revision>4</cp:revision>
  <dcterms:created xsi:type="dcterms:W3CDTF">2024-12-20T17:38:16Z</dcterms:created>
  <dcterms:modified xsi:type="dcterms:W3CDTF">2026-10-22T00:21:21Z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