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sldIdLst>
    <p:sldId id="256" r:id="rId5"/>
    <p:sldId id="284" r:id="rId6"/>
    <p:sldId id="271" r:id="rId7"/>
    <p:sldId id="272" r:id="rId8"/>
    <p:sldId id="259" r:id="rId9"/>
    <p:sldId id="267" r:id="rId10"/>
    <p:sldId id="273" r:id="rId11"/>
    <p:sldId id="268" r:id="rId12"/>
    <p:sldId id="283" r:id="rId13"/>
    <p:sldId id="274" r:id="rId14"/>
    <p:sldId id="275" r:id="rId15"/>
    <p:sldId id="270" r:id="rId16"/>
    <p:sldId id="269" r:id="rId17"/>
    <p:sldId id="26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E6CB09-CF9A-2ADF-5679-B86E4F2CE528}" name="Megan Meckey" initials="MM" userId="S::Megan.Meckey@onpointcu.com::27d71120-93a1-470c-a87e-2ffda0b9df89" providerId="AD"/>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85000" autoAdjust="0"/>
  </p:normalViewPr>
  <p:slideViewPr>
    <p:cSldViewPr snapToGrid="0">
      <p:cViewPr>
        <p:scale>
          <a:sx n="62" d="100"/>
          <a:sy n="62" d="100"/>
        </p:scale>
        <p:origin x="3720"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BBE33E-D9E0-4D03-9987-C8F4FFE56616}" type="datetimeFigureOut">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89652-A18F-4BAD-A8BE-BCDFD68757BC}" type="slidenum">
              <a:t>‹#›</a:t>
            </a:fld>
            <a:endParaRPr lang="en-US"/>
          </a:p>
        </p:txBody>
      </p:sp>
    </p:spTree>
    <p:extLst>
      <p:ext uri="{BB962C8B-B14F-4D97-AF65-F5344CB8AC3E}">
        <p14:creationId xmlns:p14="http://schemas.microsoft.com/office/powerpoint/2010/main" val="1622406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Distribute the handout packets to students, if you have not already.</a:t>
            </a:r>
            <a:endParaRPr lang="en-US"/>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881821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prompt on the slide (</a:t>
            </a:r>
            <a:r>
              <a:rPr lang="en-US" sz="1200" i="1" kern="1200" dirty="0">
                <a:solidFill>
                  <a:schemeClr val="tx1"/>
                </a:solidFill>
                <a:effectLst/>
                <a:latin typeface="+mn-lt"/>
                <a:ea typeface="+mn-ea"/>
                <a:cs typeface="+mn-cs"/>
              </a:rPr>
              <a:t>What are three words that describe how you feel about money?</a:t>
            </a:r>
            <a:r>
              <a:rPr lang="en-US" sz="1200" kern="1200" dirty="0">
                <a:solidFill>
                  <a:schemeClr val="tx1"/>
                </a:solidFill>
                <a:effectLst/>
                <a:latin typeface="+mn-lt"/>
                <a:ea typeface="+mn-ea"/>
                <a:cs typeface="+mn-cs"/>
              </a:rPr>
              <a:t>) that is provided on the first page of their handouts.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 in the space provided in their handouts. Tell them there are no right or wrong answers—they should simply write whatever comes to mind.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C089652-A18F-4BAD-A8BE-BCDFD68757BC}" type="slidenum">
              <a:rPr lang="en-US" smtClean="0"/>
              <a:t>2</a:t>
            </a:fld>
            <a:endParaRPr lang="en-US"/>
          </a:p>
        </p:txBody>
      </p:sp>
    </p:spTree>
    <p:extLst>
      <p:ext uri="{BB962C8B-B14F-4D97-AF65-F5344CB8AC3E}">
        <p14:creationId xmlns:p14="http://schemas.microsoft.com/office/powerpoint/2010/main" val="201615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Note Catcher handout </a:t>
            </a:r>
            <a:r>
              <a:rPr lang="en-US" sz="1200" kern="1200" dirty="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3</a:t>
            </a:fld>
            <a:endParaRPr lang="en-US"/>
          </a:p>
        </p:txBody>
      </p:sp>
    </p:spTree>
    <p:extLst>
      <p:ext uri="{BB962C8B-B14F-4D97-AF65-F5344CB8AC3E}">
        <p14:creationId xmlns:p14="http://schemas.microsoft.com/office/powerpoint/2010/main" val="1498666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Acknowledge that it might feel strange to say that people have a “relationship” with money because money is not a person. However, thinking of money in this way helps us notice our habits, feelings, and reactions around spending and saving. It gives us a simple way to understand why we make certain money choices. This lesson builds the foundation for other lessons students will explore later: once they understand their own money mindset, it becomes easier to learn how to budget, plan, save, invest, and make smart financial decisions.</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My Money Mindset handout </a:t>
            </a:r>
            <a:r>
              <a:rPr lang="en-US" sz="1200" kern="1200">
                <a:solidFill>
                  <a:schemeClr val="tx1"/>
                </a:solidFill>
                <a:effectLst/>
                <a:latin typeface="+mn-lt"/>
                <a:ea typeface="+mn-ea"/>
                <a:cs typeface="+mn-cs"/>
              </a:rPr>
              <a:t>and review the instructions with them. Explain that they will answer questions designed to help them gain insight into their own psychology around money. Let them know there are no right or wrong answers and that they should answer in whatever way feels true to them.</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Give students 10 minutes to work independently and silently to answer the questions in the handout.</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10 minutes, or when most students appear to have finished their work, get their attention.</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Invite a few volunteers to briefly share general reflections about what they wrote with the whole class—not the personal details of their answers.</a:t>
            </a: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Ask:</a:t>
            </a:r>
            <a:r>
              <a:rPr lang="en-US" sz="1200" kern="1200">
                <a:solidFill>
                  <a:schemeClr val="tx1"/>
                </a:solidFill>
                <a:effectLst/>
                <a:latin typeface="+mn-lt"/>
                <a:ea typeface="+mn-ea"/>
                <a:cs typeface="+mn-cs"/>
              </a:rPr>
              <a:t> </a:t>
            </a:r>
            <a:r>
              <a:rPr lang="en-US" sz="1200" i="1" kern="1200">
                <a:solidFill>
                  <a:schemeClr val="tx1"/>
                </a:solidFill>
                <a:effectLst/>
                <a:latin typeface="+mn-lt"/>
                <a:ea typeface="+mn-ea"/>
                <a:cs typeface="+mn-cs"/>
              </a:rPr>
              <a:t>What did you notice about your money mindset?</a:t>
            </a:r>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Briefly summarize patterns you hear in student responses, connecting them to the idea that our money choices are shaped by more than numbers. They are also influenced by emotions, cultural expectations and social pressures. </a:t>
            </a:r>
          </a:p>
          <a:p>
            <a:pPr lvl="0"/>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5</a:t>
            </a:fld>
            <a:endParaRPr lang="en-US"/>
          </a:p>
        </p:txBody>
      </p:sp>
    </p:spTree>
    <p:extLst>
      <p:ext uri="{BB962C8B-B14F-4D97-AF65-F5344CB8AC3E}">
        <p14:creationId xmlns:p14="http://schemas.microsoft.com/office/powerpoint/2010/main" val="600924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Invite a few volunteers to share their responses to the prompt provided </a:t>
            </a:r>
            <a:r>
              <a:rPr lang="en-US" sz="1200" i="1" kern="1200">
                <a:solidFill>
                  <a:schemeClr val="tx1"/>
                </a:solidFill>
                <a:effectLst/>
                <a:latin typeface="+mn-lt"/>
                <a:ea typeface="+mn-ea"/>
                <a:cs typeface="+mn-cs"/>
              </a:rPr>
              <a:t>(What social pressures do teens encounter around money?)</a:t>
            </a:r>
            <a:r>
              <a:rPr lang="en-US" sz="1200" kern="1200">
                <a:solidFill>
                  <a:schemeClr val="tx1"/>
                </a:solidFill>
                <a:effectLst/>
                <a:latin typeface="+mn-lt"/>
                <a:ea typeface="+mn-ea"/>
                <a:cs typeface="+mn-cs"/>
              </a:rPr>
              <a:t>. Write their responses on the classroom writing surface.</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Thank students for their responses and explain that understanding these pressures will help them recognize when they are making choices based on their values and when they might be reacting to stress or outside influences.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2279389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3657978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Spot the Manipulation handout</a:t>
            </a:r>
            <a:r>
              <a:rPr lang="en-US" sz="1200" kern="1200">
                <a:solidFill>
                  <a:schemeClr val="tx1"/>
                </a:solidFill>
                <a:effectLst/>
                <a:latin typeface="+mn-lt"/>
                <a:ea typeface="+mn-ea"/>
                <a:cs typeface="+mn-cs"/>
              </a:rPr>
              <a:t>. Review the activity instructions with them. Students will work in groups to find and examine a school-appropriate online advertisement—or analyze a provided example (see the “Preparation” section of the lesson plan)—and identify the techniques it uses to influence consumer behavior.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If using examples you pre-selected for students, share or distribute them now.</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Invite students to begin the activity.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18 minutes, or when it appears that groups have completed their work, get their attention and move on to the activity debrief.</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764241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break.</a:t>
            </a:r>
          </a:p>
          <a:p>
            <a:endParaRPr lang="en-US" dirty="0"/>
          </a:p>
        </p:txBody>
      </p:sp>
      <p:sp>
        <p:nvSpPr>
          <p:cNvPr id="4" name="Slide Number Placeholder 3"/>
          <p:cNvSpPr>
            <a:spLocks noGrp="1"/>
          </p:cNvSpPr>
          <p:nvPr>
            <p:ph type="sldNum" sz="quarter" idx="5"/>
          </p:nvPr>
        </p:nvSpPr>
        <p:spPr/>
        <p:txBody>
          <a:bodyPr/>
          <a:lstStyle/>
          <a:p>
            <a:fld id="{AC089652-A18F-4BAD-A8BE-BCDFD68757BC}" type="slidenum">
              <a:rPr lang="en-US" smtClean="0"/>
              <a:t>9</a:t>
            </a:fld>
            <a:endParaRPr lang="en-US"/>
          </a:p>
        </p:txBody>
      </p:sp>
    </p:spTree>
    <p:extLst>
      <p:ext uri="{BB962C8B-B14F-4D97-AF65-F5344CB8AC3E}">
        <p14:creationId xmlns:p14="http://schemas.microsoft.com/office/powerpoint/2010/main" val="1059311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Ask each group to briefly share the product or service that was the focus of its advertisement and one persuasive technique the advertisement used.</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Thank students for their work and explain that being aware of manipulative advertising techniques can help them make more intentional decisions about saving and spending. Invite them to continue looking for examples of these techniques in real life.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Me at 20, 40, 60 and 80 handout</a:t>
            </a:r>
            <a:r>
              <a:rPr lang="en-US" sz="1200" kern="1200">
                <a:solidFill>
                  <a:schemeClr val="tx1"/>
                </a:solidFill>
                <a:effectLst/>
                <a:latin typeface="+mn-lt"/>
                <a:ea typeface="+mn-ea"/>
                <a:cs typeface="+mn-cs"/>
              </a:rPr>
              <a:t> and review the instructions with them. Explain that they will work independently and silently to imagine their lives at different ages and consider how they might use money to meet their needs and priorities. Reassure them that there are no right or wrong answers, and they should respond in whatever way best reflects their goals and perspectives.</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Give students about eight minutes to complete the handout. After eight minutes, or when it appears that most students have completed the activity, get their attention and move on to the lesson wrap-up.</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1433451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prompts in their handouts.</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Explain that there are many interactive online resources students can use to learn more about personal finance in a fun and engaging way. The slide provides links to two examples.</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for a few volunteers to share additional financial learning resources with which they are familiar and write those resources on the classroom writing surface. </a:t>
            </a:r>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3469052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Answer any final questions and thank students for their participation.</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40601693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309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741308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891466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62" r:id="rId1"/>
    <p:sldLayoutId id="2147483668" r:id="rId2"/>
    <p:sldLayoutId id="2147483660" r:id="rId3"/>
    <p:sldLayoutId id="2147483663" r:id="rId4"/>
    <p:sldLayoutId id="2147483664" r:id="rId5"/>
    <p:sldLayoutId id="2147483665" r:id="rId6"/>
    <p:sldLayoutId id="2147483666" r:id="rId7"/>
    <p:sldLayoutId id="2147483669" r:id="rId8"/>
    <p:sldLayoutId id="2147483670" r:id="rId9"/>
    <p:sldLayoutId id="2147483671" r:id="rId10"/>
    <p:sldLayoutId id="2147483650" r:id="rId11"/>
    <p:sldLayoutId id="2147483672" r:id="rId12"/>
    <p:sldLayoutId id="2147483674" r:id="rId13"/>
    <p:sldLayoutId id="2147483667" r:id="rId14"/>
    <p:sldLayoutId id="2147483652" r:id="rId15"/>
    <p:sldLayoutId id="2147483653" r:id="rId16"/>
    <p:sldLayoutId id="2147483654" r:id="rId17"/>
    <p:sldLayoutId id="2147483655" r:id="rId18"/>
    <p:sldLayoutId id="2147483675" r:id="rId19"/>
    <p:sldLayoutId id="2147483673" r:id="rId20"/>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8.sv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hyperlink" Target="https://onpoint.enrich.org/"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hyperlink" Target="https://www.ngpf.org/arcad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and person in aprons holding a tray of tea cups&#10;&#10;AI-generated content may be incorrect.">
            <a:extLst>
              <a:ext uri="{FF2B5EF4-FFF2-40B4-BE49-F238E27FC236}">
                <a16:creationId xmlns:a16="http://schemas.microsoft.com/office/drawing/2014/main" id="{948389FB-6C7A-0723-C10E-930642623DC2}"/>
              </a:ext>
            </a:extLst>
          </p:cNvPr>
          <p:cNvPicPr>
            <a:picLocks noChangeAspect="1"/>
          </p:cNvPicPr>
          <p:nvPr/>
        </p:nvPicPr>
        <p:blipFill>
          <a:blip r:embed="rId3"/>
          <a:srcRect l="675" t="1567" b="14951"/>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a:xfrm>
            <a:off x="0" y="3877056"/>
            <a:ext cx="12189794" cy="2137844"/>
          </a:xfrm>
        </p:spPr>
        <p:txBody>
          <a:bodyPr/>
          <a:lstStyle/>
          <a:p>
            <a:br>
              <a:rPr lang="en-US"/>
            </a:br>
            <a:r>
              <a:rPr lang="en-US"/>
              <a:t>OnPoint Financial Literacy Education</a:t>
            </a:r>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a:t>Lesson 1: Money and Me</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EDBF0-6947-FB57-0053-5B49C846AA7B}"/>
              </a:ext>
            </a:extLst>
          </p:cNvPr>
          <p:cNvSpPr>
            <a:spLocks noGrp="1"/>
          </p:cNvSpPr>
          <p:nvPr>
            <p:ph type="title"/>
          </p:nvPr>
        </p:nvSpPr>
        <p:spPr/>
        <p:txBody>
          <a:bodyPr/>
          <a:lstStyle/>
          <a:p>
            <a:r>
              <a:rPr lang="en-US" dirty="0">
                <a:solidFill>
                  <a:schemeClr val="bg1"/>
                </a:solidFill>
              </a:rPr>
              <a:t>Warm-up</a:t>
            </a:r>
          </a:p>
        </p:txBody>
      </p:sp>
      <p:sp>
        <p:nvSpPr>
          <p:cNvPr id="3" name="Footer Placeholder 2">
            <a:extLst>
              <a:ext uri="{FF2B5EF4-FFF2-40B4-BE49-F238E27FC236}">
                <a16:creationId xmlns:a16="http://schemas.microsoft.com/office/drawing/2014/main" id="{2F004028-6B2A-88F7-05E2-914B19CF0283}"/>
              </a:ext>
            </a:extLst>
          </p:cNvPr>
          <p:cNvSpPr>
            <a:spLocks noGrp="1"/>
          </p:cNvSpPr>
          <p:nvPr>
            <p:ph type="ftr" sz="quarter" idx="10"/>
          </p:nvPr>
        </p:nvSpPr>
        <p:spPr/>
        <p:txBody>
          <a:bodyPr/>
          <a:lstStyle/>
          <a:p>
            <a:r>
              <a:rPr lang="en-US" dirty="0"/>
              <a:t>Money and Me</a:t>
            </a:r>
          </a:p>
        </p:txBody>
      </p:sp>
      <p:sp>
        <p:nvSpPr>
          <p:cNvPr id="4" name="Slide Number Placeholder 3">
            <a:extLst>
              <a:ext uri="{FF2B5EF4-FFF2-40B4-BE49-F238E27FC236}">
                <a16:creationId xmlns:a16="http://schemas.microsoft.com/office/drawing/2014/main" id="{1FB9B3BF-2B62-3DA8-0DD8-68A1D4388DCA}"/>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81D1982E-1CA2-B5FA-8EAF-CF0B93C345EC}"/>
              </a:ext>
            </a:extLst>
          </p:cNvPr>
          <p:cNvSpPr>
            <a:spLocks noGrp="1"/>
          </p:cNvSpPr>
          <p:nvPr>
            <p:ph type="body" sz="quarter" idx="12"/>
          </p:nvPr>
        </p:nvSpPr>
        <p:spPr/>
        <p:txBody>
          <a:bodyPr>
            <a:normAutofit fontScale="85000" lnSpcReduction="20000"/>
          </a:bodyPr>
          <a:lstStyle/>
          <a:p>
            <a:pPr algn="ctr"/>
            <a:r>
              <a:rPr lang="en-US" b="1" dirty="0">
                <a:solidFill>
                  <a:schemeClr val="bg1"/>
                </a:solidFill>
                <a:latin typeface="Poppins"/>
                <a:cs typeface="Poppins"/>
              </a:rPr>
              <a:t>What are three words that describe how you feel about money?</a:t>
            </a:r>
          </a:p>
          <a:p>
            <a:pPr algn="ctr"/>
            <a:endParaRPr lang="en-US" dirty="0"/>
          </a:p>
        </p:txBody>
      </p:sp>
    </p:spTree>
    <p:extLst>
      <p:ext uri="{BB962C8B-B14F-4D97-AF65-F5344CB8AC3E}">
        <p14:creationId xmlns:p14="http://schemas.microsoft.com/office/powerpoint/2010/main" val="2050224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38200" y="1826056"/>
            <a:ext cx="10515600" cy="502920"/>
          </a:xfrm>
        </p:spPr>
        <p:txBody>
          <a:bodyPr>
            <a:normAutofit/>
          </a:bodyPr>
          <a:lstStyle/>
          <a:p>
            <a:pPr marL="0" indent="0">
              <a:buNone/>
            </a:pPr>
            <a:r>
              <a:rPr lang="en-US" dirty="0"/>
              <a:t>I can:</a:t>
            </a:r>
          </a:p>
        </p:txBody>
      </p:sp>
      <p:sp>
        <p:nvSpPr>
          <p:cNvPr id="4" name="Footer Placeholder 3">
            <a:extLst>
              <a:ext uri="{FF2B5EF4-FFF2-40B4-BE49-F238E27FC236}">
                <a16:creationId xmlns:a16="http://schemas.microsoft.com/office/drawing/2014/main" id="{88ADCE6B-A860-45D5-91DE-53CB50CFD9B9}"/>
              </a:ext>
            </a:extLst>
          </p:cNvPr>
          <p:cNvSpPr>
            <a:spLocks noGrp="1"/>
          </p:cNvSpPr>
          <p:nvPr>
            <p:ph type="ftr" sz="quarter" idx="10"/>
          </p:nvPr>
        </p:nvSpPr>
        <p:spPr/>
        <p:txBody>
          <a:bodyPr/>
          <a:lstStyle/>
          <a:p>
            <a:r>
              <a:rPr lang="en-US"/>
              <a:t>Money and Me</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fld id="{1B6BCD38-10FB-4154-A4CD-08746A6DCB55}" type="slidenum">
              <a:rPr lang="en-US" smtClean="0"/>
              <a:pPr/>
              <a:t>3</a:t>
            </a:fld>
            <a:endParaRPr lang="en-US"/>
          </a:p>
        </p:txBody>
      </p:sp>
      <p:sp>
        <p:nvSpPr>
          <p:cNvPr id="11" name="Learning target 1">
            <a:extLst>
              <a:ext uri="{FF2B5EF4-FFF2-40B4-BE49-F238E27FC236}">
                <a16:creationId xmlns:a16="http://schemas.microsoft.com/office/drawing/2014/main" id="{079BCC89-55B6-9D37-A795-17EB3789398E}"/>
              </a:ext>
            </a:extLst>
          </p:cNvPr>
          <p:cNvSpPr>
            <a:spLocks noGrp="1"/>
          </p:cNvSpPr>
          <p:nvPr>
            <p:ph idx="1"/>
          </p:nvPr>
        </p:nvSpPr>
        <p:spPr>
          <a:xfrm>
            <a:off x="838200" y="4206240"/>
            <a:ext cx="3383280" cy="1554480"/>
          </a:xfrm>
        </p:spPr>
        <p:txBody>
          <a:bodyPr wrap="square" anchor="t">
            <a:normAutofit/>
          </a:bodyPr>
          <a:lstStyle/>
          <a:p>
            <a:pPr marL="0" indent="0" algn="ctr">
              <a:buNone/>
            </a:pPr>
            <a:r>
              <a:rPr lang="en-US"/>
              <a:t>Identify factors that influence my money choices</a:t>
            </a:r>
          </a:p>
        </p:txBody>
      </p:sp>
      <p:sp>
        <p:nvSpPr>
          <p:cNvPr id="12" name="Learning target 2">
            <a:extLst>
              <a:ext uri="{FF2B5EF4-FFF2-40B4-BE49-F238E27FC236}">
                <a16:creationId xmlns:a16="http://schemas.microsoft.com/office/drawing/2014/main" id="{079BCC89-55B6-9D37-A795-17EB3789398E}"/>
              </a:ext>
            </a:extLst>
          </p:cNvPr>
          <p:cNvSpPr>
            <a:spLocks noGrp="1"/>
          </p:cNvSpPr>
          <p:nvPr>
            <p:ph idx="1"/>
          </p:nvPr>
        </p:nvSpPr>
        <p:spPr>
          <a:xfrm>
            <a:off x="4404360" y="4206240"/>
            <a:ext cx="3383280" cy="1554480"/>
          </a:xfrm>
        </p:spPr>
        <p:txBody>
          <a:bodyPr wrap="square" anchor="t">
            <a:normAutofit/>
          </a:bodyPr>
          <a:lstStyle/>
          <a:p>
            <a:pPr marL="0" indent="0" algn="ctr">
              <a:buNone/>
            </a:pPr>
            <a:r>
              <a:rPr lang="en-US"/>
              <a:t>Recognize and avoid pressure when making money decisions</a:t>
            </a:r>
          </a:p>
        </p:txBody>
      </p:sp>
      <p:sp>
        <p:nvSpPr>
          <p:cNvPr id="13" name="Learning target 3">
            <a:extLst>
              <a:ext uri="{FF2B5EF4-FFF2-40B4-BE49-F238E27FC236}">
                <a16:creationId xmlns:a16="http://schemas.microsoft.com/office/drawing/2014/main" id="{079BCC89-55B6-9D37-A795-17EB3789398E}"/>
              </a:ext>
            </a:extLst>
          </p:cNvPr>
          <p:cNvSpPr>
            <a:spLocks noGrp="1"/>
          </p:cNvSpPr>
          <p:nvPr>
            <p:ph idx="1"/>
          </p:nvPr>
        </p:nvSpPr>
        <p:spPr>
          <a:xfrm>
            <a:off x="7970520" y="4206240"/>
            <a:ext cx="3383280" cy="1554480"/>
          </a:xfrm>
        </p:spPr>
        <p:txBody>
          <a:bodyPr wrap="square" anchor="t">
            <a:normAutofit/>
          </a:bodyPr>
          <a:lstStyle/>
          <a:p>
            <a:pPr marL="0" indent="0" algn="ctr">
              <a:buNone/>
            </a:pPr>
            <a:r>
              <a:rPr lang="en-US"/>
              <a:t>Create financial goals based on my values and priorities </a:t>
            </a:r>
          </a:p>
        </p:txBody>
      </p:sp>
      <p:pic>
        <p:nvPicPr>
          <p:cNvPr id="7" name="Graphic 6">
            <a:extLst>
              <a:ext uri="{FF2B5EF4-FFF2-40B4-BE49-F238E27FC236}">
                <a16:creationId xmlns:a16="http://schemas.microsoft.com/office/drawing/2014/main" id="{E32FEC9E-4CD9-895D-586D-F9CD36C09B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44040" y="2493530"/>
            <a:ext cx="1371600" cy="1371600"/>
          </a:xfrm>
          <a:prstGeom prst="rect">
            <a:avLst/>
          </a:prstGeom>
        </p:spPr>
      </p:pic>
      <p:pic>
        <p:nvPicPr>
          <p:cNvPr id="15" name="Graphic 14">
            <a:extLst>
              <a:ext uri="{FF2B5EF4-FFF2-40B4-BE49-F238E27FC236}">
                <a16:creationId xmlns:a16="http://schemas.microsoft.com/office/drawing/2014/main" id="{E6626460-D9A0-8173-A89D-BFC2B339A3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10200" y="2493530"/>
            <a:ext cx="1371600" cy="1371600"/>
          </a:xfrm>
          <a:prstGeom prst="rect">
            <a:avLst/>
          </a:prstGeom>
        </p:spPr>
      </p:pic>
      <p:pic>
        <p:nvPicPr>
          <p:cNvPr id="17" name="Graphic 16">
            <a:extLst>
              <a:ext uri="{FF2B5EF4-FFF2-40B4-BE49-F238E27FC236}">
                <a16:creationId xmlns:a16="http://schemas.microsoft.com/office/drawing/2014/main" id="{448BA438-7435-550A-BD2F-617C736B97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76360" y="2493530"/>
            <a:ext cx="1371600" cy="1371600"/>
          </a:xfrm>
          <a:prstGeom prst="rect">
            <a:avLst/>
          </a:prstGeom>
        </p:spPr>
      </p:pic>
    </p:spTree>
    <p:extLst>
      <p:ext uri="{BB962C8B-B14F-4D97-AF65-F5344CB8AC3E}">
        <p14:creationId xmlns:p14="http://schemas.microsoft.com/office/powerpoint/2010/main" val="3336707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631934C-B121-6717-EE5F-99A8F67338F0}"/>
              </a:ext>
            </a:extLst>
          </p:cNvPr>
          <p:cNvPicPr>
            <a:picLocks noChangeAspect="1"/>
          </p:cNvPicPr>
          <p:nvPr/>
        </p:nvPicPr>
        <p:blipFill>
          <a:blip r:embed="rId2">
            <a:extLst>
              <a:ext uri="{28A0092B-C50C-407E-A947-70E740481C1C}">
                <a14:useLocalDpi xmlns:a14="http://schemas.microsoft.com/office/drawing/2010/main" val="0"/>
              </a:ext>
            </a:extLst>
          </a:blip>
          <a:srcRect r="12688" b="26330"/>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3CBA16D-FEAB-420C-4592-3B29323C618A}"/>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3749490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6C140-40F7-6612-7607-FFEA74F77396}"/>
              </a:ext>
            </a:extLst>
          </p:cNvPr>
          <p:cNvSpPr>
            <a:spLocks noGrp="1"/>
          </p:cNvSpPr>
          <p:nvPr>
            <p:ph type="title"/>
          </p:nvPr>
        </p:nvSpPr>
        <p:spPr/>
        <p:txBody>
          <a:bodyPr/>
          <a:lstStyle/>
          <a:p>
            <a:r>
              <a:rPr lang="en-US"/>
              <a:t>Your “relationship” with money</a:t>
            </a:r>
          </a:p>
        </p:txBody>
      </p:sp>
      <p:sp>
        <p:nvSpPr>
          <p:cNvPr id="3" name="Content Placeholder 2">
            <a:extLst>
              <a:ext uri="{FF2B5EF4-FFF2-40B4-BE49-F238E27FC236}">
                <a16:creationId xmlns:a16="http://schemas.microsoft.com/office/drawing/2014/main" id="{98DF6DE8-FC33-0287-9A0C-DA212C4559D7}"/>
              </a:ext>
            </a:extLst>
          </p:cNvPr>
          <p:cNvSpPr>
            <a:spLocks noGrp="1"/>
          </p:cNvSpPr>
          <p:nvPr>
            <p:ph idx="1"/>
          </p:nvPr>
        </p:nvSpPr>
        <p:spPr>
          <a:xfrm>
            <a:off x="838200" y="1825625"/>
            <a:ext cx="8269713" cy="4351338"/>
          </a:xfrm>
        </p:spPr>
        <p:txBody>
          <a:bodyPr/>
          <a:lstStyle/>
          <a:p>
            <a:r>
              <a:rPr lang="en-US"/>
              <a:t>Money affects how you feel, how you behave, and how you make decisions—just like other important relationships in your life</a:t>
            </a:r>
          </a:p>
          <a:p>
            <a:r>
              <a:rPr lang="en-US"/>
              <a:t>Everyone has a unique relationship with money based on their experiences, upbringing, culture, and personality</a:t>
            </a:r>
          </a:p>
        </p:txBody>
      </p:sp>
      <p:sp>
        <p:nvSpPr>
          <p:cNvPr id="4" name="Footer Placeholder 3">
            <a:extLst>
              <a:ext uri="{FF2B5EF4-FFF2-40B4-BE49-F238E27FC236}">
                <a16:creationId xmlns:a16="http://schemas.microsoft.com/office/drawing/2014/main" id="{2B13A20F-1D5F-EF81-8CE7-BD08DA346347}"/>
              </a:ext>
            </a:extLst>
          </p:cNvPr>
          <p:cNvSpPr>
            <a:spLocks noGrp="1"/>
          </p:cNvSpPr>
          <p:nvPr>
            <p:ph type="ftr" sz="quarter" idx="10"/>
          </p:nvPr>
        </p:nvSpPr>
        <p:spPr/>
        <p:txBody>
          <a:bodyPr/>
          <a:lstStyle/>
          <a:p>
            <a:r>
              <a:rPr lang="en-US"/>
              <a:t>Money and Me</a:t>
            </a:r>
          </a:p>
        </p:txBody>
      </p:sp>
      <p:sp>
        <p:nvSpPr>
          <p:cNvPr id="5" name="Slide Number Placeholder 4">
            <a:extLst>
              <a:ext uri="{FF2B5EF4-FFF2-40B4-BE49-F238E27FC236}">
                <a16:creationId xmlns:a16="http://schemas.microsoft.com/office/drawing/2014/main" id="{D9C500B6-33C1-BAED-7FF5-E60B9533DC39}"/>
              </a:ext>
            </a:extLst>
          </p:cNvPr>
          <p:cNvSpPr>
            <a:spLocks noGrp="1"/>
          </p:cNvSpPr>
          <p:nvPr>
            <p:ph type="sldNum" sz="quarter" idx="11"/>
          </p:nvPr>
        </p:nvSpPr>
        <p:spPr/>
        <p:txBody>
          <a:bodyPr/>
          <a:lstStyle/>
          <a:p>
            <a:fld id="{1B6BCD38-10FB-4154-A4CD-08746A6DCB55}" type="slidenum">
              <a:rPr lang="en-US" smtClean="0"/>
              <a:pPr/>
              <a:t>5</a:t>
            </a:fld>
            <a:endParaRPr lang="en-US"/>
          </a:p>
        </p:txBody>
      </p:sp>
    </p:spTree>
    <p:extLst>
      <p:ext uri="{BB962C8B-B14F-4D97-AF65-F5344CB8AC3E}">
        <p14:creationId xmlns:p14="http://schemas.microsoft.com/office/powerpoint/2010/main" val="928313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748D5-C790-CB26-D099-708B804B4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21818-FE23-2A6F-5E0B-E3846CD01D47}"/>
              </a:ext>
            </a:extLst>
          </p:cNvPr>
          <p:cNvSpPr>
            <a:spLocks noGrp="1"/>
          </p:cNvSpPr>
          <p:nvPr>
            <p:ph type="title"/>
          </p:nvPr>
        </p:nvSpPr>
        <p:spPr/>
        <p:txBody>
          <a:bodyPr/>
          <a:lstStyle/>
          <a:p>
            <a:r>
              <a:rPr lang="en-US"/>
              <a:t>Teens and money</a:t>
            </a:r>
          </a:p>
        </p:txBody>
      </p:sp>
      <p:sp>
        <p:nvSpPr>
          <p:cNvPr id="3" name="Content Placeholder 2">
            <a:extLst>
              <a:ext uri="{FF2B5EF4-FFF2-40B4-BE49-F238E27FC236}">
                <a16:creationId xmlns:a16="http://schemas.microsoft.com/office/drawing/2014/main" id="{CCDAD5B2-B79F-45D2-1EE9-C752EBF561B1}"/>
              </a:ext>
            </a:extLst>
          </p:cNvPr>
          <p:cNvSpPr>
            <a:spLocks noGrp="1"/>
          </p:cNvSpPr>
          <p:nvPr>
            <p:ph idx="1"/>
          </p:nvPr>
        </p:nvSpPr>
        <p:spPr>
          <a:xfrm>
            <a:off x="838199" y="2863515"/>
            <a:ext cx="5426681" cy="3313447"/>
          </a:xfrm>
        </p:spPr>
        <p:txBody>
          <a:bodyPr vert="horz" lIns="91440" tIns="45720" rIns="91440" bIns="45720" rtlCol="0" anchor="t">
            <a:normAutofit/>
          </a:bodyPr>
          <a:lstStyle/>
          <a:p>
            <a:pPr marL="0" indent="0">
              <a:buNone/>
            </a:pPr>
            <a:r>
              <a:rPr lang="en-US" sz="2400">
                <a:latin typeface="Poppins"/>
                <a:cs typeface="Poppins"/>
              </a:rPr>
              <a:t>What social pressures do teens encounter around money?</a:t>
            </a:r>
          </a:p>
        </p:txBody>
      </p:sp>
      <p:sp>
        <p:nvSpPr>
          <p:cNvPr id="5" name="Slide Number Placeholder 4">
            <a:extLst>
              <a:ext uri="{FF2B5EF4-FFF2-40B4-BE49-F238E27FC236}">
                <a16:creationId xmlns:a16="http://schemas.microsoft.com/office/drawing/2014/main" id="{39A641C0-8332-A73D-BC4F-979415B2EDA4}"/>
              </a:ext>
            </a:extLst>
          </p:cNvPr>
          <p:cNvSpPr>
            <a:spLocks noGrp="1"/>
          </p:cNvSpPr>
          <p:nvPr>
            <p:ph type="sldNum" sz="quarter" idx="11"/>
          </p:nvPr>
        </p:nvSpPr>
        <p:spPr/>
        <p:txBody>
          <a:bodyPr/>
          <a:lstStyle/>
          <a:p>
            <a:fld id="{1B6BCD38-10FB-4154-A4CD-08746A6DCB55}" type="slidenum">
              <a:rPr lang="en-US" smtClean="0"/>
              <a:pPr/>
              <a:t>6</a:t>
            </a:fld>
            <a:endParaRPr lang="en-US"/>
          </a:p>
        </p:txBody>
      </p:sp>
      <p:sp>
        <p:nvSpPr>
          <p:cNvPr id="8" name="Footer Placeholder 7">
            <a:extLst>
              <a:ext uri="{FF2B5EF4-FFF2-40B4-BE49-F238E27FC236}">
                <a16:creationId xmlns:a16="http://schemas.microsoft.com/office/drawing/2014/main" id="{ADAF621C-A3BF-F5F4-A17F-332685AD878E}"/>
              </a:ext>
            </a:extLst>
          </p:cNvPr>
          <p:cNvSpPr>
            <a:spLocks noGrp="1"/>
          </p:cNvSpPr>
          <p:nvPr>
            <p:ph type="ftr" sz="quarter" idx="10"/>
          </p:nvPr>
        </p:nvSpPr>
        <p:spPr/>
        <p:txBody>
          <a:bodyPr/>
          <a:lstStyle/>
          <a:p>
            <a:r>
              <a:rPr lang="en-US"/>
              <a:t>Money and Me</a:t>
            </a:r>
          </a:p>
        </p:txBody>
      </p:sp>
      <p:pic>
        <p:nvPicPr>
          <p:cNvPr id="7" name="Picture 6">
            <a:extLst>
              <a:ext uri="{FF2B5EF4-FFF2-40B4-BE49-F238E27FC236}">
                <a16:creationId xmlns:a16="http://schemas.microsoft.com/office/drawing/2014/main" id="{0CC5D5A9-1F78-412A-1640-CBEE203C4D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2406" y="1940360"/>
            <a:ext cx="4465918" cy="2977279"/>
          </a:xfrm>
          <a:prstGeom prst="rect">
            <a:avLst/>
          </a:prstGeom>
        </p:spPr>
      </p:pic>
    </p:spTree>
    <p:extLst>
      <p:ext uri="{BB962C8B-B14F-4D97-AF65-F5344CB8AC3E}">
        <p14:creationId xmlns:p14="http://schemas.microsoft.com/office/powerpoint/2010/main" val="189010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2E2FF61-7A84-05DC-80F4-AC521A02DC5F}"/>
              </a:ext>
            </a:extLst>
          </p:cNvPr>
          <p:cNvPicPr>
            <a:picLocks noChangeAspect="1"/>
          </p:cNvPicPr>
          <p:nvPr/>
        </p:nvPicPr>
        <p:blipFill>
          <a:blip r:embed="rId3">
            <a:extLst>
              <a:ext uri="{28A0092B-C50C-407E-A947-70E740481C1C}">
                <a14:useLocalDpi xmlns:a14="http://schemas.microsoft.com/office/drawing/2010/main" val="0"/>
              </a:ext>
            </a:extLst>
          </a:blip>
          <a:srcRect r="6250"/>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DEA7975E-8DD4-153C-3DAF-58A02C0F63C3}"/>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4242441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F5502-83DF-2B8D-B726-C271FA7D21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EEEFCD-4032-D2B0-8603-0D737A24E8D7}"/>
              </a:ext>
            </a:extLst>
          </p:cNvPr>
          <p:cNvSpPr>
            <a:spLocks noGrp="1"/>
          </p:cNvSpPr>
          <p:nvPr>
            <p:ph type="title"/>
          </p:nvPr>
        </p:nvSpPr>
        <p:spPr/>
        <p:txBody>
          <a:bodyPr/>
          <a:lstStyle/>
          <a:p>
            <a:r>
              <a:rPr lang="en-US"/>
              <a:t>Activity instructions</a:t>
            </a:r>
          </a:p>
        </p:txBody>
      </p:sp>
      <p:sp>
        <p:nvSpPr>
          <p:cNvPr id="3" name="Content Placeholder 2">
            <a:extLst>
              <a:ext uri="{FF2B5EF4-FFF2-40B4-BE49-F238E27FC236}">
                <a16:creationId xmlns:a16="http://schemas.microsoft.com/office/drawing/2014/main" id="{BB4E2F9B-37A2-8793-F2E9-07C36806EBD3}"/>
              </a:ext>
            </a:extLst>
          </p:cNvPr>
          <p:cNvSpPr>
            <a:spLocks noGrp="1"/>
          </p:cNvSpPr>
          <p:nvPr>
            <p:ph idx="1"/>
          </p:nvPr>
        </p:nvSpPr>
        <p:spPr>
          <a:xfrm>
            <a:off x="838200" y="1690688"/>
            <a:ext cx="5647944" cy="4351338"/>
          </a:xfrm>
        </p:spPr>
        <p:txBody>
          <a:bodyPr>
            <a:normAutofit/>
          </a:bodyPr>
          <a:lstStyle/>
          <a:p>
            <a:pPr marL="457200" indent="-457200">
              <a:buFont typeface="+mj-lt"/>
              <a:buAutoNum type="arabicPeriod"/>
            </a:pPr>
            <a:r>
              <a:rPr lang="en-US"/>
              <a:t>Find a </a:t>
            </a:r>
            <a:r>
              <a:rPr lang="en-US" b="1" i="1"/>
              <a:t>school-appropriate</a:t>
            </a:r>
            <a:r>
              <a:rPr lang="en-US"/>
              <a:t> online advertisement on a web or social media page, post, or app (or use the one provided) </a:t>
            </a:r>
          </a:p>
          <a:p>
            <a:pPr marL="457200" indent="-457200">
              <a:buFont typeface="+mj-lt"/>
              <a:buAutoNum type="arabicPeriod"/>
            </a:pPr>
            <a:r>
              <a:rPr lang="en-US"/>
              <a:t>Describe, sketch or take a screenshot of the ad</a:t>
            </a:r>
          </a:p>
          <a:p>
            <a:pPr marL="457200" indent="-457200">
              <a:buFont typeface="+mj-lt"/>
              <a:buAutoNum type="arabicPeriod"/>
            </a:pPr>
            <a:r>
              <a:rPr lang="en-US"/>
              <a:t>Analyze the ad using the questions and prompts in the handout</a:t>
            </a:r>
          </a:p>
          <a:p>
            <a:pPr marL="457200" indent="-457200">
              <a:buFont typeface="+mj-lt"/>
              <a:buAutoNum type="arabicPeriod"/>
            </a:pPr>
            <a:r>
              <a:rPr lang="en-US"/>
              <a:t>Prepare a short (30-second) report on your work to share with the class</a:t>
            </a:r>
          </a:p>
        </p:txBody>
      </p:sp>
      <p:sp>
        <p:nvSpPr>
          <p:cNvPr id="4" name="Footer Placeholder 3">
            <a:extLst>
              <a:ext uri="{FF2B5EF4-FFF2-40B4-BE49-F238E27FC236}">
                <a16:creationId xmlns:a16="http://schemas.microsoft.com/office/drawing/2014/main" id="{2AAA89B4-831B-724A-23AD-ABDD3A57A36B}"/>
              </a:ext>
            </a:extLst>
          </p:cNvPr>
          <p:cNvSpPr>
            <a:spLocks noGrp="1"/>
          </p:cNvSpPr>
          <p:nvPr>
            <p:ph type="ftr" sz="quarter" idx="10"/>
          </p:nvPr>
        </p:nvSpPr>
        <p:spPr/>
        <p:txBody>
          <a:bodyPr/>
          <a:lstStyle/>
          <a:p>
            <a:r>
              <a:rPr lang="en-US"/>
              <a:t>Money and Me</a:t>
            </a:r>
          </a:p>
        </p:txBody>
      </p:sp>
      <p:sp>
        <p:nvSpPr>
          <p:cNvPr id="5" name="Slide Number Placeholder 4">
            <a:extLst>
              <a:ext uri="{FF2B5EF4-FFF2-40B4-BE49-F238E27FC236}">
                <a16:creationId xmlns:a16="http://schemas.microsoft.com/office/drawing/2014/main" id="{E13F3477-AE50-AAB1-10A2-8D58923AD222}"/>
              </a:ext>
            </a:extLst>
          </p:cNvPr>
          <p:cNvSpPr>
            <a:spLocks noGrp="1"/>
          </p:cNvSpPr>
          <p:nvPr>
            <p:ph type="sldNum" sz="quarter" idx="11"/>
          </p:nvPr>
        </p:nvSpPr>
        <p:spPr/>
        <p:txBody>
          <a:bodyPr/>
          <a:lstStyle/>
          <a:p>
            <a:fld id="{1B6BCD38-10FB-4154-A4CD-08746A6DCB55}" type="slidenum">
              <a:rPr lang="en-US" smtClean="0"/>
              <a:pPr/>
              <a:t>8</a:t>
            </a:fld>
            <a:endParaRPr lang="en-US"/>
          </a:p>
        </p:txBody>
      </p:sp>
    </p:spTree>
    <p:extLst>
      <p:ext uri="{BB962C8B-B14F-4D97-AF65-F5344CB8AC3E}">
        <p14:creationId xmlns:p14="http://schemas.microsoft.com/office/powerpoint/2010/main" val="3140915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BCE248B-9AF2-1A6C-749A-24C74C62ACD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813" b="7813"/>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573C4064-7769-7383-684A-35AA4935B682}"/>
              </a:ext>
            </a:extLst>
          </p:cNvPr>
          <p:cNvSpPr>
            <a:spLocks/>
          </p:cNvSpPr>
          <p:nvPr/>
        </p:nvSpPr>
        <p:spPr>
          <a:xfrm>
            <a:off x="30309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4FA8E97-85A2-C8D4-B807-48C69CF4A87E}"/>
              </a:ext>
            </a:extLst>
          </p:cNvPr>
          <p:cNvSpPr>
            <a:spLocks noGrp="1"/>
          </p:cNvSpPr>
          <p:nvPr>
            <p:ph type="ctrTitle"/>
          </p:nvPr>
        </p:nvSpPr>
        <p:spPr/>
        <p:txBody>
          <a:bodyPr/>
          <a:lstStyle/>
          <a:p>
            <a:r>
              <a:rPr lang="en-US" dirty="0"/>
              <a:t>Break</a:t>
            </a:r>
          </a:p>
        </p:txBody>
      </p:sp>
    </p:spTree>
    <p:extLst>
      <p:ext uri="{BB962C8B-B14F-4D97-AF65-F5344CB8AC3E}">
        <p14:creationId xmlns:p14="http://schemas.microsoft.com/office/powerpoint/2010/main" val="3389322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42E30F-457E-1AE6-4519-8BD5FCCD705C}"/>
              </a:ext>
            </a:extLst>
          </p:cNvPr>
          <p:cNvPicPr>
            <a:picLocks noChangeAspect="1"/>
          </p:cNvPicPr>
          <p:nvPr/>
        </p:nvPicPr>
        <p:blipFill>
          <a:blip r:embed="rId3">
            <a:extLst>
              <a:ext uri="{28A0092B-C50C-407E-A947-70E740481C1C}">
                <a14:useLocalDpi xmlns:a14="http://schemas.microsoft.com/office/drawing/2010/main" val="0"/>
              </a:ext>
            </a:extLst>
          </a:blip>
          <a:srcRect r="6250"/>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83973D62-CA7F-5867-D19C-7E905F4EC846}"/>
              </a:ext>
            </a:extLst>
          </p:cNvPr>
          <p:cNvSpPr>
            <a:spLocks/>
          </p:cNvSpPr>
          <p:nvPr/>
        </p:nvSpPr>
        <p:spPr>
          <a:xfrm>
            <a:off x="30309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2836041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80D5E6-B494-F04F-AA09-AED8329E7C6D}"/>
              </a:ext>
            </a:extLst>
          </p:cNvPr>
          <p:cNvPicPr>
            <a:picLocks noChangeAspect="1"/>
          </p:cNvPicPr>
          <p:nvPr/>
        </p:nvPicPr>
        <p:blipFill>
          <a:blip r:embed="rId2">
            <a:extLst>
              <a:ext uri="{28A0092B-C50C-407E-A947-70E740481C1C}">
                <a14:useLocalDpi xmlns:a14="http://schemas.microsoft.com/office/drawing/2010/main" val="0"/>
              </a:ext>
            </a:extLst>
          </a:blip>
          <a:srcRect t="8721" r="6191" b="12234"/>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1394D9A-9F23-D308-03E3-30C7F771F5B2}"/>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a:xfrm>
            <a:off x="492996" y="0"/>
            <a:ext cx="4526280" cy="6858000"/>
          </a:xfrm>
        </p:spPr>
        <p:txBody>
          <a:bodyPr/>
          <a:lstStyle/>
          <a:p>
            <a:r>
              <a:rPr lang="en-US"/>
              <a:t>Wrap-Up</a:t>
            </a:r>
          </a:p>
        </p:txBody>
      </p:sp>
    </p:spTree>
    <p:extLst>
      <p:ext uri="{BB962C8B-B14F-4D97-AF65-F5344CB8AC3E}">
        <p14:creationId xmlns:p14="http://schemas.microsoft.com/office/powerpoint/2010/main" val="4258713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1" y="2168876"/>
            <a:ext cx="4377332" cy="3313447"/>
          </a:xfrm>
        </p:spPr>
        <p:txBody>
          <a:bodyPr vert="horz" lIns="91440" tIns="45720" rIns="91440" bIns="45720" rtlCol="0" anchor="t">
            <a:normAutofit fontScale="92500"/>
          </a:bodyPr>
          <a:lstStyle/>
          <a:p>
            <a:pPr marL="0" indent="0">
              <a:spcBef>
                <a:spcPts val="1800"/>
              </a:spcBef>
              <a:buNone/>
            </a:pPr>
            <a:r>
              <a:rPr lang="en-US" sz="2400">
                <a:latin typeface="Poppins"/>
                <a:cs typeface="Poppins"/>
              </a:rPr>
              <a:t>My money choices are influenced by __________.</a:t>
            </a:r>
          </a:p>
          <a:p>
            <a:pPr marL="0" indent="0">
              <a:spcBef>
                <a:spcPts val="1800"/>
              </a:spcBef>
              <a:buNone/>
            </a:pPr>
            <a:r>
              <a:rPr lang="en-US" sz="2400">
                <a:latin typeface="Poppins"/>
                <a:cs typeface="Poppins"/>
              </a:rPr>
              <a:t>When I feel pressure to spend, I will __________. </a:t>
            </a:r>
          </a:p>
          <a:p>
            <a:pPr marL="0" indent="0">
              <a:spcBef>
                <a:spcPts val="1800"/>
              </a:spcBef>
              <a:buNone/>
            </a:pPr>
            <a:r>
              <a:rPr lang="en-US" sz="2400">
                <a:latin typeface="Poppins"/>
                <a:cs typeface="Poppins"/>
              </a:rPr>
              <a:t>One financial goal that reflects my values is __________.</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fld id="{1B6BCD38-10FB-4154-A4CD-08746A6DCB55}" type="slidenum">
              <a:rPr lang="en-US" smtClean="0"/>
              <a:pPr/>
              <a:t>12</a:t>
            </a:fld>
            <a:endParaRPr lang="en-US"/>
          </a:p>
        </p:txBody>
      </p:sp>
      <p:sp>
        <p:nvSpPr>
          <p:cNvPr id="8" name="Footer Placeholder 7">
            <a:extLst>
              <a:ext uri="{FF2B5EF4-FFF2-40B4-BE49-F238E27FC236}">
                <a16:creationId xmlns:a16="http://schemas.microsoft.com/office/drawing/2014/main" id="{4E9D40DA-3547-6112-3D0B-5A28B4B7BBB9}"/>
              </a:ext>
            </a:extLst>
          </p:cNvPr>
          <p:cNvSpPr>
            <a:spLocks noGrp="1"/>
          </p:cNvSpPr>
          <p:nvPr>
            <p:ph type="ftr" sz="quarter" idx="10"/>
          </p:nvPr>
        </p:nvSpPr>
        <p:spPr/>
        <p:txBody>
          <a:bodyPr/>
          <a:lstStyle/>
          <a:p>
            <a:r>
              <a:rPr lang="en-US"/>
              <a:t>Money and Me</a:t>
            </a:r>
          </a:p>
        </p:txBody>
      </p:sp>
    </p:spTree>
    <p:extLst>
      <p:ext uri="{BB962C8B-B14F-4D97-AF65-F5344CB8AC3E}">
        <p14:creationId xmlns:p14="http://schemas.microsoft.com/office/powerpoint/2010/main" val="1450844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F1BE0-AE17-80AA-FE9E-575B860D06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BACF6-6C26-1D45-DC34-328AF136B45F}"/>
              </a:ext>
            </a:extLst>
          </p:cNvPr>
          <p:cNvSpPr>
            <a:spLocks noGrp="1"/>
          </p:cNvSpPr>
          <p:nvPr>
            <p:ph type="title"/>
          </p:nvPr>
        </p:nvSpPr>
        <p:spPr/>
        <p:txBody>
          <a:bodyPr/>
          <a:lstStyle/>
          <a:p>
            <a:r>
              <a:rPr lang="en-US"/>
              <a:t>Learn and practice money skills</a:t>
            </a:r>
          </a:p>
        </p:txBody>
      </p:sp>
      <p:sp>
        <p:nvSpPr>
          <p:cNvPr id="5" name="Slide Number Placeholder 4">
            <a:extLst>
              <a:ext uri="{FF2B5EF4-FFF2-40B4-BE49-F238E27FC236}">
                <a16:creationId xmlns:a16="http://schemas.microsoft.com/office/drawing/2014/main" id="{9D1AF8E4-AD98-6EDC-77B9-58EEB8F8223A}"/>
              </a:ext>
            </a:extLst>
          </p:cNvPr>
          <p:cNvSpPr>
            <a:spLocks noGrp="1"/>
          </p:cNvSpPr>
          <p:nvPr>
            <p:ph type="sldNum" sz="quarter" idx="11"/>
          </p:nvPr>
        </p:nvSpPr>
        <p:spPr/>
        <p:txBody>
          <a:bodyPr/>
          <a:lstStyle/>
          <a:p>
            <a:fld id="{1B6BCD38-10FB-4154-A4CD-08746A6DCB55}" type="slidenum">
              <a:rPr lang="en-US" smtClean="0"/>
              <a:pPr/>
              <a:t>13</a:t>
            </a:fld>
            <a:endParaRPr lang="en-US"/>
          </a:p>
        </p:txBody>
      </p:sp>
      <p:sp>
        <p:nvSpPr>
          <p:cNvPr id="8" name="Footer Placeholder 7">
            <a:extLst>
              <a:ext uri="{FF2B5EF4-FFF2-40B4-BE49-F238E27FC236}">
                <a16:creationId xmlns:a16="http://schemas.microsoft.com/office/drawing/2014/main" id="{6BC2423C-07DB-E234-327E-8DB4696FD731}"/>
              </a:ext>
            </a:extLst>
          </p:cNvPr>
          <p:cNvSpPr>
            <a:spLocks noGrp="1"/>
          </p:cNvSpPr>
          <p:nvPr>
            <p:ph type="ftr" sz="quarter" idx="10"/>
          </p:nvPr>
        </p:nvSpPr>
        <p:spPr/>
        <p:txBody>
          <a:bodyPr/>
          <a:lstStyle/>
          <a:p>
            <a:r>
              <a:rPr lang="en-US"/>
              <a:t>Money and Me</a:t>
            </a:r>
          </a:p>
        </p:txBody>
      </p:sp>
      <p:sp>
        <p:nvSpPr>
          <p:cNvPr id="9" name="TextBox 8">
            <a:extLst>
              <a:ext uri="{FF2B5EF4-FFF2-40B4-BE49-F238E27FC236}">
                <a16:creationId xmlns:a16="http://schemas.microsoft.com/office/drawing/2014/main" id="{83D71E3A-A3CC-68EB-D54A-2237E53003DB}"/>
              </a:ext>
            </a:extLst>
          </p:cNvPr>
          <p:cNvSpPr txBox="1"/>
          <p:nvPr/>
        </p:nvSpPr>
        <p:spPr>
          <a:xfrm>
            <a:off x="832103" y="6339097"/>
            <a:ext cx="4491849" cy="246221"/>
          </a:xfrm>
          <a:prstGeom prst="rect">
            <a:avLst/>
          </a:prstGeom>
          <a:noFill/>
        </p:spPr>
        <p:txBody>
          <a:bodyPr wrap="square" lIns="91440" tIns="45720" rIns="91440" bIns="45720" rtlCol="0" anchor="t">
            <a:spAutoFit/>
          </a:bodyPr>
          <a:lstStyle/>
          <a:p>
            <a:r>
              <a:rPr lang="en-US" sz="1000" i="1"/>
              <a:t>Image source: OnPoint </a:t>
            </a:r>
          </a:p>
        </p:txBody>
      </p:sp>
      <p:sp>
        <p:nvSpPr>
          <p:cNvPr id="6" name="Content Placeholder 5">
            <a:extLst>
              <a:ext uri="{FF2B5EF4-FFF2-40B4-BE49-F238E27FC236}">
                <a16:creationId xmlns:a16="http://schemas.microsoft.com/office/drawing/2014/main" id="{76C4EF8D-D61C-2BDE-B21F-D475ABFE86D4}"/>
              </a:ext>
            </a:extLst>
          </p:cNvPr>
          <p:cNvSpPr>
            <a:spLocks noGrp="1"/>
          </p:cNvSpPr>
          <p:nvPr>
            <p:ph idx="1"/>
          </p:nvPr>
        </p:nvSpPr>
        <p:spPr>
          <a:xfrm>
            <a:off x="838200" y="2167127"/>
            <a:ext cx="4858512" cy="3264409"/>
          </a:xfrm>
        </p:spPr>
        <p:txBody>
          <a:bodyPr vert="horz" lIns="91440" tIns="45720" rIns="91440" bIns="45720" rtlCol="0" anchor="t">
            <a:normAutofit fontScale="92500" lnSpcReduction="10000"/>
          </a:bodyPr>
          <a:lstStyle/>
          <a:p>
            <a:r>
              <a:rPr lang="en-US"/>
              <a:t>Online tools and apps</a:t>
            </a:r>
          </a:p>
          <a:p>
            <a:r>
              <a:rPr lang="en-US">
                <a:latin typeface="Poppins"/>
                <a:cs typeface="Poppins"/>
              </a:rPr>
              <a:t>Can help you learn and practice real-life money skills like budgeting, saving, spending, and investing </a:t>
            </a:r>
          </a:p>
          <a:p>
            <a:pPr lvl="1"/>
            <a:r>
              <a:rPr lang="en-US">
                <a:hlinkClick r:id="rId3"/>
              </a:rPr>
              <a:t>Enrich</a:t>
            </a:r>
            <a:endParaRPr lang="en-US"/>
          </a:p>
          <a:p>
            <a:pPr lvl="1"/>
            <a:r>
              <a:rPr lang="en-US">
                <a:latin typeface="Poppins"/>
                <a:cs typeface="Poppins"/>
                <a:hlinkClick r:id="rId4"/>
              </a:rPr>
              <a:t>Next Gen Personal Finance Arcade</a:t>
            </a:r>
            <a:endParaRPr lang="en-US" sz="2400"/>
          </a:p>
          <a:p>
            <a:pPr marL="457200" indent="-457200">
              <a:buFont typeface="+mj-lt"/>
              <a:buAutoNum type="arabicPeriod"/>
            </a:pPr>
            <a:endParaRPr lang="en-US" sz="2400" b="1"/>
          </a:p>
        </p:txBody>
      </p:sp>
      <p:pic>
        <p:nvPicPr>
          <p:cNvPr id="10" name="Picture 9" descr="Screenshot of the Enrich tool hosted by OnPoint Community Credit Union">
            <a:extLst>
              <a:ext uri="{FF2B5EF4-FFF2-40B4-BE49-F238E27FC236}">
                <a16:creationId xmlns:a16="http://schemas.microsoft.com/office/drawing/2014/main" id="{10144926-6C17-2990-8ED2-ECDE5F05EBAD}"/>
              </a:ext>
            </a:extLst>
          </p:cNvPr>
          <p:cNvPicPr>
            <a:picLocks noChangeAspect="1"/>
          </p:cNvPicPr>
          <p:nvPr/>
        </p:nvPicPr>
        <p:blipFill>
          <a:blip r:embed="rId5"/>
          <a:stretch>
            <a:fillRect/>
          </a:stretch>
        </p:blipFill>
        <p:spPr>
          <a:xfrm>
            <a:off x="6495288" y="2167127"/>
            <a:ext cx="4858512" cy="2550719"/>
          </a:xfrm>
          <a:prstGeom prst="rect">
            <a:avLst/>
          </a:prstGeom>
        </p:spPr>
      </p:pic>
    </p:spTree>
    <p:extLst>
      <p:ext uri="{BB962C8B-B14F-4D97-AF65-F5344CB8AC3E}">
        <p14:creationId xmlns:p14="http://schemas.microsoft.com/office/powerpoint/2010/main" val="3169471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6AC324-4E76-96A8-2D49-BC4DC5F25662}"/>
              </a:ext>
            </a:extLst>
          </p:cNvPr>
          <p:cNvPicPr>
            <a:picLocks noChangeAspect="1"/>
          </p:cNvPicPr>
          <p:nvPr/>
        </p:nvPicPr>
        <p:blipFill>
          <a:blip r:embed="rId3">
            <a:extLst>
              <a:ext uri="{28A0092B-C50C-407E-A947-70E740481C1C}">
                <a14:useLocalDpi xmlns:a14="http://schemas.microsoft.com/office/drawing/2010/main" val="0"/>
              </a:ext>
            </a:extLst>
          </a:blip>
          <a:srcRect l="25" t="12465" r="-1" b="12465"/>
          <a:stretch>
            <a:fillRect/>
          </a:stretch>
        </p:blipFill>
        <p:spPr>
          <a:xfrm>
            <a:off x="0" y="1"/>
            <a:ext cx="12188952" cy="6858000"/>
          </a:xfrm>
          <a:prstGeom prst="rect">
            <a:avLst/>
          </a:prstGeom>
        </p:spPr>
      </p:pic>
      <p:sp>
        <p:nvSpPr>
          <p:cNvPr id="6" name="Title 5">
            <a:extLst>
              <a:ext uri="{FF2B5EF4-FFF2-40B4-BE49-F238E27FC236}">
                <a16:creationId xmlns:a16="http://schemas.microsoft.com/office/drawing/2014/main" id="{345474BE-2C3B-4F20-957B-24E67EC180C6}"/>
              </a:ext>
            </a:extLst>
          </p:cNvPr>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2261042645"/>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Quicksand"/>
        <a:font script="Hang" typeface="Quicksand"/>
        <a:font script="Hans" typeface="Quicksand"/>
        <a:font script="Hant" typeface="Quicksand"/>
        <a:font script="Arab" typeface="Quicksand"/>
        <a:font script="Hebr" typeface="Quicksand"/>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Quicksand"/>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ajorFont>
      <a:minorFont>
        <a:latin typeface="Quicksand" panose="02110004020202020204"/>
        <a:ea typeface=""/>
        <a:cs typeface=""/>
        <a:font script="Jpan" typeface="Quicksand"/>
        <a:font script="Hang" typeface="Quicksand"/>
        <a:font script="Hans" typeface="Quicksand"/>
        <a:font script="Hant" typeface="Quicksand"/>
        <a:font script="Arab" typeface="Poppins"/>
        <a:font script="Hebr" typeface="Poppins"/>
        <a:font script="Thai" typeface="Quicksand"/>
        <a:font script="Ethi" typeface="Quicksand"/>
        <a:font script="Beng" typeface="Quicksand"/>
        <a:font script="Gujr" typeface="Quicksand"/>
        <a:font script="Khmr" typeface="Quicksand"/>
        <a:font script="Knda" typeface="Quicksand"/>
        <a:font script="Guru" typeface="Quicksand"/>
        <a:font script="Cans" typeface="Quicksand"/>
        <a:font script="Cher" typeface="Quicksand"/>
        <a:font script="Yiii" typeface="Quicksand"/>
        <a:font script="Tibt" typeface="Quicksand"/>
        <a:font script="Thaa" typeface="Quicksand"/>
        <a:font script="Deva" typeface="Quicksand"/>
        <a:font script="Telu" typeface="Quicksand"/>
        <a:font script="Taml" typeface="Quicksand"/>
        <a:font script="Syrc" typeface="Quicksand"/>
        <a:font script="Orya" typeface="Quicksand"/>
        <a:font script="Mlym" typeface="Quicksand"/>
        <a:font script="Laoo" typeface="Quicksand"/>
        <a:font script="Sinh" typeface="Quicksand"/>
        <a:font script="Mong" typeface="Quicksand"/>
        <a:font script="Viet" typeface="Poppins"/>
        <a:font script="Uigh" typeface="Quicksand"/>
        <a:font script="Geor" typeface="Quicksand"/>
        <a:font script="Armn" typeface="Poppins"/>
        <a:font script="Bugi" typeface="Quicksand"/>
        <a:font script="Bopo" typeface="Quicksand"/>
        <a:font script="Java" typeface="Quicksand"/>
        <a:font script="Lisu" typeface="Quicksand"/>
        <a:font script="Mymr" typeface="Quicksand"/>
        <a:font script="Nkoo" typeface="Quicksand"/>
        <a:font script="Olck" typeface="Quicksand"/>
        <a:font script="Osma" typeface="Quicksand"/>
        <a:font script="Phag" typeface="Quicksand"/>
        <a:font script="Syrn" typeface="Quicksand"/>
        <a:font script="Syrj" typeface="Quicksand"/>
        <a:font script="Syre" typeface="Quicksand"/>
        <a:font script="Sora" typeface="Quicksand"/>
        <a:font script="Tale" typeface="Quicksand"/>
        <a:font script="Talu" typeface="Quicksand"/>
        <a:font script="Tfng" typeface="Quicksand"/>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32825C-0C0D-41EE-9035-7BE029D5AD6C}">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192B7A7-D270-4635-A56B-3072AC7B0F2D}">
  <ds:schemaRefs>
    <ds:schemaRef ds:uri="http://schemas.microsoft.com/office/2006/documentManagement/types"/>
    <ds:schemaRef ds:uri="http://purl.org/dc/elements/1.1/"/>
    <ds:schemaRef ds:uri="http://schemas.openxmlformats.org/package/2006/metadata/core-properties"/>
    <ds:schemaRef ds:uri="c8f959b4-6747-413b-be81-376d33b26b29"/>
    <ds:schemaRef ds:uri="http://purl.org/dc/terms/"/>
    <ds:schemaRef ds:uri="http://www.w3.org/XML/1998/namespace"/>
    <ds:schemaRef ds:uri="28d96758-b867-4e77-82e3-4f64cda9eb70"/>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5E23DB81-AF50-45F6-ACCA-141AD6F0E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2450</TotalTime>
  <Words>1202</Words>
  <Application>Microsoft Office PowerPoint</Application>
  <PresentationFormat>Widescreen</PresentationFormat>
  <Paragraphs>114</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Poppins</vt:lpstr>
      <vt:lpstr>Quicksand</vt:lpstr>
      <vt:lpstr>Office Theme</vt:lpstr>
      <vt:lpstr> OnPoint Financial Literacy Education</vt:lpstr>
      <vt:lpstr>Warm-up</vt:lpstr>
      <vt:lpstr>Learning targets</vt:lpstr>
      <vt:lpstr>Presentation</vt:lpstr>
      <vt:lpstr>Your “relationship” with money</vt:lpstr>
      <vt:lpstr>Teens and money</vt:lpstr>
      <vt:lpstr>Application Activity</vt:lpstr>
      <vt:lpstr>Activity instructions</vt:lpstr>
      <vt:lpstr>Break</vt:lpstr>
      <vt:lpstr>Debrief</vt:lpstr>
      <vt:lpstr>Wrap-Up</vt:lpstr>
      <vt:lpstr>Exit ticket</vt:lpstr>
      <vt:lpstr>Learn and practice money skills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1 presentation: Money and Me</dc:title>
  <dc:subject>financial literacy education for high school students about money</dc:subject>
  <dc:creator>Education Northwest;OnPoint Community Credit Union</dc:creator>
  <cp:keywords>financial literacy education; money</cp:keywords>
  <cp:lastModifiedBy>Megan Meckey</cp:lastModifiedBy>
  <cp:revision>9</cp:revision>
  <dcterms:created xsi:type="dcterms:W3CDTF">2024-12-20T17:38:16Z</dcterms:created>
  <dcterms:modified xsi:type="dcterms:W3CDTF">2026-10-21T23:25:59Z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