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2"/>
  </p:notesMasterIdLst>
  <p:handoutMasterIdLst>
    <p:handoutMasterId r:id="rId33"/>
  </p:handoutMasterIdLst>
  <p:sldIdLst>
    <p:sldId id="256" r:id="rId5"/>
    <p:sldId id="295" r:id="rId6"/>
    <p:sldId id="279" r:id="rId7"/>
    <p:sldId id="281" r:id="rId8"/>
    <p:sldId id="297" r:id="rId9"/>
    <p:sldId id="271" r:id="rId10"/>
    <p:sldId id="272" r:id="rId11"/>
    <p:sldId id="273" r:id="rId12"/>
    <p:sldId id="275" r:id="rId13"/>
    <p:sldId id="276" r:id="rId14"/>
    <p:sldId id="277" r:id="rId15"/>
    <p:sldId id="269" r:id="rId16"/>
    <p:sldId id="268" r:id="rId17"/>
    <p:sldId id="286" r:id="rId18"/>
    <p:sldId id="280" r:id="rId19"/>
    <p:sldId id="278" r:id="rId20"/>
    <p:sldId id="285" r:id="rId21"/>
    <p:sldId id="283" r:id="rId22"/>
    <p:sldId id="293" r:id="rId23"/>
    <p:sldId id="274" r:id="rId24"/>
    <p:sldId id="287" r:id="rId25"/>
    <p:sldId id="290" r:id="rId26"/>
    <p:sldId id="291" r:id="rId27"/>
    <p:sldId id="292" r:id="rId28"/>
    <p:sldId id="284" r:id="rId29"/>
    <p:sldId id="270" r:id="rId30"/>
    <p:sldId id="29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35FDB-2DFE-1800-486C-DE443973F708}" v="2" dt="2026-10-07T18:49:26.761"/>
    <p1510:client id="{E8C5D7A3-35D7-44C8-B55B-A073A9540FE2}" v="40" dt="2026-10-08T17:33:43.329"/>
    <p1510:client id="{EE2F2AAA-7E11-4329-8C5B-9E1E95AF8F65}" v="402" dt="2026-10-08T18:48:28.0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8" d="100"/>
          <a:sy n="78" d="100"/>
        </p:scale>
        <p:origin x="3456"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957-4592-A8A7-C6DFC25F419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957-4592-A8A7-C6DFC25F419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957-4592-A8A7-C6DFC25F419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957-4592-A8A7-C6DFC25F419A}"/>
              </c:ext>
            </c:extLst>
          </c:dPt>
          <c:dLbls>
            <c:dLbl>
              <c:idx val="0"/>
              <c:layout>
                <c:manualLayout>
                  <c:x val="-0.25669006249143678"/>
                  <c:y val="-5.3507827627702014E-17"/>
                </c:manualLayout>
              </c:layout>
              <c:spPr>
                <a:noFill/>
                <a:ln>
                  <a:no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bg1"/>
                      </a:solidFill>
                      <a:latin typeface="Poppins" panose="020B0604020202020204" pitchFamily="34" charset="0"/>
                      <a:ea typeface="+mn-ea"/>
                      <a:cs typeface="Poppins" panose="020B060402020202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957-4592-A8A7-C6DFC25F419A}"/>
                </c:ext>
              </c:extLst>
            </c:dLbl>
            <c:dLbl>
              <c:idx val="1"/>
              <c:layout>
                <c:manualLayout>
                  <c:x val="0.19004937319077525"/>
                  <c:y val="-0.18387447722976255"/>
                </c:manualLayout>
              </c:layout>
              <c:spPr>
                <a:noFill/>
                <a:ln>
                  <a:no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bg1"/>
                      </a:solidFill>
                      <a:latin typeface="Poppins" panose="020B0604020202020204" pitchFamily="34" charset="0"/>
                      <a:ea typeface="+mn-ea"/>
                      <a:cs typeface="Poppins" panose="020B060402020202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957-4592-A8A7-C6DFC25F419A}"/>
                </c:ext>
              </c:extLst>
            </c:dLbl>
            <c:dLbl>
              <c:idx val="2"/>
              <c:layout>
                <c:manualLayout>
                  <c:x val="0.22139410458308095"/>
                  <c:y val="0.1743873985156093"/>
                </c:manualLayout>
              </c:layout>
              <c:spPr>
                <a:noFill/>
                <a:ln>
                  <a:noFill/>
                </a:ln>
                <a:effectLst/>
              </c:spPr>
              <c:txPr>
                <a:bodyPr rot="0" spcFirstLastPara="1" vertOverflow="clip" horzOverflow="clip" vert="horz" wrap="square" lIns="38100" tIns="19050" rIns="38100" bIns="19050" anchor="ctr" anchorCtr="1">
                  <a:spAutoFit/>
                </a:bodyPr>
                <a:lstStyle/>
                <a:p>
                  <a:pPr>
                    <a:defRPr sz="1800" b="1" i="0" u="none" strike="noStrike" kern="1200" baseline="0">
                      <a:ln>
                        <a:noFill/>
                      </a:ln>
                      <a:solidFill>
                        <a:schemeClr val="bg1"/>
                      </a:solidFill>
                      <a:latin typeface="Poppins" panose="020B0604020202020204" pitchFamily="34" charset="0"/>
                      <a:ea typeface="+mn-ea"/>
                      <a:cs typeface="Poppins" panose="020B060402020202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210256410256411"/>
                      <c:h val="0.2502841738897863"/>
                    </c:manualLayout>
                  </c15:layout>
                </c:ext>
                <c:ext xmlns:c16="http://schemas.microsoft.com/office/drawing/2014/chart" uri="{C3380CC4-5D6E-409C-BE32-E72D297353CC}">
                  <c16:uniqueId val="{00000005-3957-4592-A8A7-C6DFC25F419A}"/>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dk1">
                        <a:lumMod val="65000"/>
                        <a:lumOff val="35000"/>
                      </a:schemeClr>
                    </a:solidFill>
                    <a:latin typeface="Poppins" panose="020B0604020202020204" pitchFamily="34" charset="0"/>
                    <a:ea typeface="+mn-ea"/>
                    <a:cs typeface="Poppins" panose="020B0604020202020204" pitchFamily="34"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3"/>
                <c:pt idx="0">
                  <c:v>Needs</c:v>
                </c:pt>
                <c:pt idx="1">
                  <c:v>Wants</c:v>
                </c:pt>
                <c:pt idx="2">
                  <c:v>Savings</c:v>
                </c:pt>
              </c:strCache>
            </c:strRef>
          </c:cat>
          <c:val>
            <c:numRef>
              <c:f>Sheet1!$B$2:$B$5</c:f>
              <c:numCache>
                <c:formatCode>General</c:formatCode>
                <c:ptCount val="4"/>
                <c:pt idx="0">
                  <c:v>50</c:v>
                </c:pt>
                <c:pt idx="1">
                  <c:v>30</c:v>
                </c:pt>
                <c:pt idx="2">
                  <c:v>20</c:v>
                </c:pt>
              </c:numCache>
            </c:numRef>
          </c:val>
          <c:extLst>
            <c:ext xmlns:c16="http://schemas.microsoft.com/office/drawing/2014/chart" uri="{C3380CC4-5D6E-409C-BE32-E72D297353CC}">
              <c16:uniqueId val="{00000008-3957-4592-A8A7-C6DFC25F419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BF9557-36B2-FD59-301C-4C491D1094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E97392-B304-655D-F2E5-BDCC0D1F32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2243F1-5C9A-4DFD-9499-27FE5F8C96F9}" type="datetimeFigureOut">
              <a:rPr lang="en-US" smtClean="0"/>
              <a:t>10/21/2026</a:t>
            </a:fld>
            <a:endParaRPr lang="en-US"/>
          </a:p>
        </p:txBody>
      </p:sp>
      <p:sp>
        <p:nvSpPr>
          <p:cNvPr id="4" name="Footer Placeholder 3">
            <a:extLst>
              <a:ext uri="{FF2B5EF4-FFF2-40B4-BE49-F238E27FC236}">
                <a16:creationId xmlns:a16="http://schemas.microsoft.com/office/drawing/2014/main" id="{DB9974BA-56CA-0747-BABE-D3EEEC566B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3D2DE90-709C-01F2-8363-CA1797BE07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779075-9DDD-4CBF-BA9D-EE4D0D9CD73E}" type="slidenum">
              <a:rPr lang="en-US" smtClean="0"/>
              <a:t>‹#›</a:t>
            </a:fld>
            <a:endParaRPr lang="en-US"/>
          </a:p>
        </p:txBody>
      </p:sp>
    </p:spTree>
    <p:extLst>
      <p:ext uri="{BB962C8B-B14F-4D97-AF65-F5344CB8AC3E}">
        <p14:creationId xmlns:p14="http://schemas.microsoft.com/office/powerpoint/2010/main" val="24681089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807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Distribute the handout packets to students, if you have not already.</a:t>
            </a:r>
            <a:endParaRPr lang="en-US"/>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1373355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copy of the prompt on the slide (</a:t>
            </a:r>
            <a:r>
              <a:rPr lang="en-US" sz="1200" i="1" kern="1200" dirty="0">
                <a:solidFill>
                  <a:schemeClr val="tx1"/>
                </a:solidFill>
                <a:effectLst/>
                <a:latin typeface="+mn-lt"/>
                <a:ea typeface="+mn-ea"/>
                <a:cs typeface="+mn-cs"/>
              </a:rPr>
              <a:t>Why do we need to keep track of and manage our money?</a:t>
            </a:r>
            <a:r>
              <a:rPr lang="en-US" sz="1200" kern="1200" dirty="0">
                <a:solidFill>
                  <a:schemeClr val="tx1"/>
                </a:solidFill>
                <a:effectLst/>
                <a:latin typeface="+mn-lt"/>
                <a:ea typeface="+mn-ea"/>
                <a:cs typeface="+mn-cs"/>
              </a:rPr>
              <a:t>) that is provided on the first page of their handouts.</a:t>
            </a:r>
          </a:p>
          <a:p>
            <a:endParaRPr lang="en-US" dirty="0"/>
          </a:p>
        </p:txBody>
      </p:sp>
      <p:sp>
        <p:nvSpPr>
          <p:cNvPr id="4" name="Slide Number Placeholder 3"/>
          <p:cNvSpPr>
            <a:spLocks noGrp="1"/>
          </p:cNvSpPr>
          <p:nvPr>
            <p:ph type="sldNum" sz="quarter" idx="5"/>
          </p:nvPr>
        </p:nvSpPr>
        <p:spPr/>
        <p:txBody>
          <a:bodyPr/>
          <a:lstStyle/>
          <a:p>
            <a:fld id="{0E7FA2C7-5B66-48AF-963E-2C4E20126D21}" type="slidenum">
              <a:rPr lang="en-US" smtClean="0"/>
              <a:t>2</a:t>
            </a:fld>
            <a:endParaRPr lang="en-US"/>
          </a:p>
        </p:txBody>
      </p:sp>
    </p:spTree>
    <p:extLst>
      <p:ext uri="{BB962C8B-B14F-4D97-AF65-F5344CB8AC3E}">
        <p14:creationId xmlns:p14="http://schemas.microsoft.com/office/powerpoint/2010/main" val="2983741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Ask students why they think financially successful athletes could run out of money. Suggestions you can offer include:</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Pro athletes often have a very short career. They must manage what they earn to last them through a long retirement.</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Young athletes often do not have a lot of financial knowledge to manage the large amounts of money they earn.</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Many athletes who earn a lot of money also spend a lot of money. When they stop earning money, they may have bills to pay or want to keep living a luxurious lifestyle they can no longer afford.</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Remind students of their work identifying financial goals in </a:t>
            </a:r>
            <a:r>
              <a:rPr lang="en-US" sz="1200" b="1" i="1" kern="1200">
                <a:solidFill>
                  <a:schemeClr val="tx1"/>
                </a:solidFill>
                <a:effectLst/>
                <a:latin typeface="+mn-lt"/>
                <a:ea typeface="+mn-ea"/>
                <a:cs typeface="+mn-cs"/>
              </a:rPr>
              <a:t>Lesson 1,</a:t>
            </a:r>
            <a:r>
              <a:rPr lang="en-US" sz="1200" b="1"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Money and Me</a:t>
            </a:r>
            <a:r>
              <a:rPr lang="en-US" sz="1200" kern="1200">
                <a:solidFill>
                  <a:schemeClr val="tx1"/>
                </a:solidFill>
                <a:effectLst/>
                <a:latin typeface="+mn-lt"/>
                <a:ea typeface="+mn-ea"/>
                <a:cs typeface="+mn-cs"/>
              </a:rPr>
              <a:t>. Explain that financial planning can help them achieve their short-term and long-term financial goals, whether that is saving for a car or to help pay for college or career training. It can also help them avoid making the types of financial mistakes they learned professional athletes can make.</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3</a:t>
            </a:fld>
            <a:endParaRPr lang="en-US"/>
          </a:p>
        </p:txBody>
      </p:sp>
    </p:spTree>
    <p:extLst>
      <p:ext uri="{BB962C8B-B14F-4D97-AF65-F5344CB8AC3E}">
        <p14:creationId xmlns:p14="http://schemas.microsoft.com/office/powerpoint/2010/main" val="3075887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r>
              <a:rPr lang="en-US" sz="1200" kern="120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Note Catcher handout </a:t>
            </a:r>
            <a:r>
              <a:rPr lang="en-US" sz="1200" kern="120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4</a:t>
            </a:fld>
            <a:endParaRPr lang="en-US"/>
          </a:p>
        </p:txBody>
      </p:sp>
    </p:spTree>
    <p:extLst>
      <p:ext uri="{BB962C8B-B14F-4D97-AF65-F5344CB8AC3E}">
        <p14:creationId xmlns:p14="http://schemas.microsoft.com/office/powerpoint/2010/main" val="4078266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Note that a budget is a common financial planning tool used by many people to make decisions about their money. Review with students the definitions of </a:t>
            </a:r>
            <a:r>
              <a:rPr lang="en-US" sz="1200" i="1" kern="1200">
                <a:solidFill>
                  <a:schemeClr val="tx1"/>
                </a:solidFill>
                <a:effectLst/>
                <a:latin typeface="+mn-lt"/>
                <a:ea typeface="+mn-ea"/>
                <a:cs typeface="+mn-cs"/>
              </a:rPr>
              <a:t>income</a:t>
            </a:r>
            <a:r>
              <a:rPr lang="en-US" sz="1200" kern="1200">
                <a:solidFill>
                  <a:schemeClr val="tx1"/>
                </a:solidFill>
                <a:effectLst/>
                <a:latin typeface="+mn-lt"/>
                <a:ea typeface="+mn-ea"/>
                <a:cs typeface="+mn-cs"/>
              </a:rPr>
              <a:t>, </a:t>
            </a:r>
            <a:r>
              <a:rPr lang="en-US" sz="1200" i="1" kern="1200">
                <a:solidFill>
                  <a:schemeClr val="tx1"/>
                </a:solidFill>
                <a:effectLst/>
                <a:latin typeface="+mn-lt"/>
                <a:ea typeface="+mn-ea"/>
                <a:cs typeface="+mn-cs"/>
              </a:rPr>
              <a:t>expenses</a:t>
            </a:r>
            <a:r>
              <a:rPr lang="en-US" sz="1200" kern="1200">
                <a:solidFill>
                  <a:schemeClr val="tx1"/>
                </a:solidFill>
                <a:effectLst/>
                <a:latin typeface="+mn-lt"/>
                <a:ea typeface="+mn-ea"/>
                <a:cs typeface="+mn-cs"/>
              </a:rPr>
              <a:t>, and </a:t>
            </a:r>
            <a:r>
              <a:rPr lang="en-US" sz="1200" i="1" kern="1200">
                <a:solidFill>
                  <a:schemeClr val="tx1"/>
                </a:solidFill>
                <a:effectLst/>
                <a:latin typeface="+mn-lt"/>
                <a:ea typeface="+mn-ea"/>
                <a:cs typeface="+mn-cs"/>
              </a:rPr>
              <a:t>savings</a:t>
            </a:r>
            <a:r>
              <a:rPr lang="en-US" sz="120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2492909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Ask students to share three examples of ways teenagers earn money and three examples of expenses that teenagers may have. Record their responses on the writing surface.</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 a class, review each example and have students determine the appropriate category. Ask students to classify income examples as either earned or unearned income and expense examples as either fixed or variable expenses. Mark each example with the appropriate label as students identify the correct classification.</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598096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Emphasize the importance of an emergency or “rainy day” fund in a healthy financial plan to provide protection from life’s uncertainties.</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3597381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Ask students to consider how these categories influence spending decisions and financial priorities.</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Facilitate a brief discussion connecting the two concepts of savings timelines and wants, needs, and obligations. Explain that budgeting involves making choices about how to use limited financial resources. People often budget so they can meet their obligations and needs while also setting aside money for emergency savings and future goals.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to share examples of savings goals they might have and identify which expenses they would prioritize reducing to achieve that goal.</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3385482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each item on the slide one at a time and ask students to quickly decide whether it represents a want, need, or obligation. Have students indicate their responses with a show of hands.</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1694381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the suggested answers with students and compare them to the class responses. Facilitate a brief discussion of any items that generated differing opinions, emphasizing that some spending decisions may depend on a person's circumstances. Reinforce that understanding the difference between wants, needs, and obligations can help people make informed budgeting decisions and prioritize their spending.</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1584352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Explain that cash flow refers to the money coming in (income) compared to the money going out (expenses). Emphasize that understanding cash flow helps people make informed decisions about spending, saving, and budgeting.</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3598713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the budgeting steps with students and briefly summarize the key concepts covered in the lesson, including income, expenses, savings, and wants, needs, and obligations. Explain that successful budgeting involves balancing these components to make informed financial decisions and work toward financial goals.</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Highlight the “50-30-20 budget”</a:t>
            </a:r>
            <a:r>
              <a:rPr lang="en-US" sz="1200" i="1" kern="1200">
                <a:solidFill>
                  <a:schemeClr val="tx1"/>
                </a:solidFill>
                <a:effectLst/>
                <a:latin typeface="+mn-lt"/>
                <a:ea typeface="+mn-ea"/>
                <a:cs typeface="+mn-cs"/>
              </a:rPr>
              <a:t> </a:t>
            </a:r>
            <a:r>
              <a:rPr lang="en-US" sz="1200" kern="1200">
                <a:solidFill>
                  <a:schemeClr val="tx1"/>
                </a:solidFill>
                <a:effectLst/>
                <a:latin typeface="+mn-lt"/>
                <a:ea typeface="+mn-ea"/>
                <a:cs typeface="+mn-cs"/>
              </a:rPr>
              <a:t>as one example of how people may choose to allocate their money among needs, wants, and savings. Remind students that this approach may not work for everyone and that individuals should develop a budgeting strategy that fits their own financial situation and priorities.</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Reinforce that a successful budget is one that helps people meet their needs, save for future goals, and manage their money responsibly. Encourage students to think about how they might apply these concepts when making financial decisions in their own lives.</a:t>
            </a:r>
          </a:p>
          <a:p>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3829114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624579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 the class into small groups. </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18</a:t>
            </a:fld>
            <a:endParaRPr lang="en-US"/>
          </a:p>
        </p:txBody>
      </p:sp>
    </p:spTree>
    <p:extLst>
      <p:ext uri="{BB962C8B-B14F-4D97-AF65-F5344CB8AC3E}">
        <p14:creationId xmlns:p14="http://schemas.microsoft.com/office/powerpoint/2010/main" val="232687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the activity instructions as a class. Students will analyze a budgeting scenario, use the information provided to create a monthly budget, calculate cash flow, and determine whether the cash flow is positive or negative. They will then answer follow-up questions to identify the types of expenses in the scenario, determine whether the individual is likely to achieve their financial goal, classify the goal as short-, medium-, or long-term, and provide recommendations for adjusting income or expenses to help achieve the goal.</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To model the activity and help students get started, review the sample scenario and monthly budget for Jordan as a whole class. Guide students through identifying sources of income and expenses, calculating total income and total expenses, and determining whether the budget results in a surplus or shortfall.</a:t>
            </a:r>
          </a:p>
          <a:p>
            <a:pPr lvl="0"/>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Assign each student group one scenario in the “Your Turn!” section of the handout and invite them to begin the activity.</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When it looks like groups have completed their work, get their attention and move on to the activity debrief.</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19</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Using the </a:t>
            </a:r>
            <a:r>
              <a:rPr lang="en-US" sz="1200" b="1" i="1" kern="1200">
                <a:solidFill>
                  <a:schemeClr val="tx1"/>
                </a:solidFill>
                <a:effectLst/>
                <a:latin typeface="+mn-lt"/>
                <a:ea typeface="+mn-ea"/>
                <a:cs typeface="+mn-cs"/>
              </a:rPr>
              <a:t>Budgeting scenarios answer key </a:t>
            </a:r>
            <a:r>
              <a:rPr lang="en-US" sz="1200" b="1" i="0" kern="1200">
                <a:solidFill>
                  <a:schemeClr val="tx1"/>
                </a:solidFill>
                <a:effectLst/>
                <a:latin typeface="+mn-lt"/>
                <a:ea typeface="+mn-ea"/>
                <a:cs typeface="+mn-cs"/>
              </a:rPr>
              <a:t>slides</a:t>
            </a:r>
            <a:r>
              <a:rPr lang="en-US" sz="1200" b="0" i="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(Slides 21-24)</a:t>
            </a:r>
            <a:r>
              <a:rPr lang="en-US" sz="1200" kern="1200">
                <a:solidFill>
                  <a:schemeClr val="tx1"/>
                </a:solidFill>
                <a:effectLst/>
                <a:latin typeface="+mn-lt"/>
                <a:ea typeface="+mn-ea"/>
                <a:cs typeface="+mn-cs"/>
              </a:rPr>
              <a:t>, have student groups compare their work with the suggested answers provided on the slides. Invite groups to share and discuss their responses with the class. If students have questions about or disagree with any of the suggested answers, encourage them to explain their reasoning and support their conclusions with evidence from their scenario. Acknowledge that some of the suggested answers are nuanced. For example, certain expenses may reasonably be classified as either needs or wants depending on the individual's circumstances, and some financial goals may be considered either short- or medium-term.</a:t>
            </a:r>
          </a:p>
          <a:p>
            <a:pPr lvl="0"/>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Have each group briefly share its recommendations for adjusting the budget in their scenario to meet the financial goal. Help students recognize that reaching financial goals often requires increasing income, reducing expenses, using savings, or a combination of these strategies. Highlight any groups that make this connection and reinforce that adjusting income, spending, and savings are common ways to achieve financial goals. </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20</a:t>
            </a:fld>
            <a:endParaRPr lang="en-US"/>
          </a:p>
        </p:txBody>
      </p:sp>
    </p:spTree>
    <p:extLst>
      <p:ext uri="{BB962C8B-B14F-4D97-AF65-F5344CB8AC3E}">
        <p14:creationId xmlns:p14="http://schemas.microsoft.com/office/powerpoint/2010/main" val="2642516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prompts in their handouts in the spaces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26</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endParaRPr lang="en-US" dirty="0"/>
          </a:p>
          <a:p>
            <a:endParaRPr lang="en-US" dirty="0"/>
          </a:p>
        </p:txBody>
      </p:sp>
    </p:spTree>
    <p:extLst>
      <p:ext uri="{BB962C8B-B14F-4D97-AF65-F5344CB8AC3E}">
        <p14:creationId xmlns:p14="http://schemas.microsoft.com/office/powerpoint/2010/main" val="7215813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54663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848618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A177C5-279C-A7BC-37DC-5F892EF520AF}"/>
              </a:ext>
            </a:extLst>
          </p:cNvPr>
          <p:cNvSpPr/>
          <p:nvPr userDrawn="1"/>
        </p:nvSpPr>
        <p:spPr>
          <a:xfrm>
            <a:off x="1" y="6219825"/>
            <a:ext cx="12192000" cy="638175"/>
          </a:xfrm>
          <a:prstGeom prst="rect">
            <a:avLst/>
          </a:prstGeom>
          <a:solidFill>
            <a:schemeClr val="tx2">
              <a:alpha val="50000"/>
            </a:schemeClr>
          </a:solidFill>
          <a:ln w="152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Managing Your Money</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C84BDA6C-31D7-977D-ED86-38C8A4C550D0}"/>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857250"/>
          </a:xfrm>
        </p:spPr>
        <p:txBody>
          <a:bodyPr/>
          <a:lstStyle>
            <a:lvl1pPr>
              <a:buNone/>
              <a:defRPr sz="4000"/>
            </a:lvl1pPr>
          </a:lstStyle>
          <a:p>
            <a:pPr algn="ctr"/>
            <a:r>
              <a:rPr lang="en-US">
                <a:solidFill>
                  <a:schemeClr val="bg1"/>
                </a:solidFill>
              </a:rPr>
              <a:t>Click to edit Master title style</a:t>
            </a:r>
          </a:p>
        </p:txBody>
      </p:sp>
    </p:spTree>
    <p:extLst>
      <p:ext uri="{BB962C8B-B14F-4D97-AF65-F5344CB8AC3E}">
        <p14:creationId xmlns:p14="http://schemas.microsoft.com/office/powerpoint/2010/main" val="2891466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Managing Your Money</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Managing Your Money</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Managing Your Money</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Managing Your Money</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Managing Your Money</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Managing Your Money</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Managing Your Money</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Managing Your Money</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Managing Your Money</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8" r:id="rId4"/>
    <p:sldLayoutId id="2147483660" r:id="rId5"/>
    <p:sldLayoutId id="2147483663" r:id="rId6"/>
    <p:sldLayoutId id="2147483664" r:id="rId7"/>
    <p:sldLayoutId id="2147483665" r:id="rId8"/>
    <p:sldLayoutId id="2147483666" r:id="rId9"/>
    <p:sldLayoutId id="2147483669" r:id="rId10"/>
    <p:sldLayoutId id="2147483671" r:id="rId11"/>
    <p:sldLayoutId id="2147483670" r:id="rId12"/>
    <p:sldLayoutId id="2147483676" r:id="rId13"/>
    <p:sldLayoutId id="2147483677" r:id="rId14"/>
    <p:sldLayoutId id="2147483674" r:id="rId15"/>
    <p:sldLayoutId id="2147483650" r:id="rId16"/>
    <p:sldLayoutId id="2147483667" r:id="rId17"/>
    <p:sldLayoutId id="2147483652" r:id="rId18"/>
    <p:sldLayoutId id="2147483653" r:id="rId19"/>
    <p:sldLayoutId id="2147483654" r:id="rId20"/>
    <p:sldLayoutId id="2147483675" r:id="rId21"/>
    <p:sldLayoutId id="2147483673" r:id="rId22"/>
    <p:sldLayoutId id="2147483655" r:id="rId23"/>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1.sv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hyperlink" Target="https://files.consumerfinance.gov/f/documents/cfpb_well-being_monthly-budget.pdf"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16.xml"/><Relationship Id="rId5" Type="http://schemas.openxmlformats.org/officeDocument/2006/relationships/image" Target="../media/image17.svg"/><Relationship Id="rId4" Type="http://schemas.openxmlformats.org/officeDocument/2006/relationships/image" Target="../media/image16.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F57A5C-F732-E233-0E0F-84344ADD5A84}"/>
              </a:ext>
            </a:extLst>
          </p:cNvPr>
          <p:cNvPicPr>
            <a:picLocks noChangeAspect="1"/>
          </p:cNvPicPr>
          <p:nvPr/>
        </p:nvPicPr>
        <p:blipFill>
          <a:blip r:embed="rId3">
            <a:extLst>
              <a:ext uri="{28A0092B-C50C-407E-A947-70E740481C1C}">
                <a14:useLocalDpi xmlns:a14="http://schemas.microsoft.com/office/drawing/2010/main" val="0"/>
              </a:ext>
            </a:extLst>
          </a:blip>
          <a:srcRect t="-4049" r="768" b="15650"/>
          <a:stretch>
            <a:fillRect/>
          </a:stretch>
        </p:blipFill>
        <p:spPr>
          <a:xfrm>
            <a:off x="0" y="-386317"/>
            <a:ext cx="12192000" cy="7244317"/>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p:txBody>
          <a:bodyPr/>
          <a:lstStyle/>
          <a:p>
            <a:br>
              <a:rPr lang="en-US"/>
            </a:br>
            <a:r>
              <a:rPr lang="en-US">
                <a:latin typeface="Poppins"/>
                <a:cs typeface="Poppins"/>
              </a:rPr>
              <a:t>OnPoint Financial Literacy Education</a:t>
            </a:r>
            <a:endParaRPr lang="en-US"/>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a:t>Lesson 2: Managing Your Money</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2E9CC-BABF-1741-3547-79C5FFFB8F97}"/>
              </a:ext>
            </a:extLst>
          </p:cNvPr>
          <p:cNvSpPr>
            <a:spLocks noGrp="1"/>
          </p:cNvSpPr>
          <p:nvPr>
            <p:ph type="title"/>
          </p:nvPr>
        </p:nvSpPr>
        <p:spPr/>
        <p:txBody>
          <a:bodyPr/>
          <a:lstStyle/>
          <a:p>
            <a:r>
              <a:rPr lang="en-US" dirty="0">
                <a:solidFill>
                  <a:schemeClr val="bg1"/>
                </a:solidFill>
              </a:rPr>
              <a:t>Warm-up</a:t>
            </a:r>
          </a:p>
        </p:txBody>
      </p:sp>
      <p:sp>
        <p:nvSpPr>
          <p:cNvPr id="3" name="Footer Placeholder 2">
            <a:extLst>
              <a:ext uri="{FF2B5EF4-FFF2-40B4-BE49-F238E27FC236}">
                <a16:creationId xmlns:a16="http://schemas.microsoft.com/office/drawing/2014/main" id="{49DEC8AF-FE1B-3DB8-D7F6-5A94C6CC7460}"/>
              </a:ext>
            </a:extLst>
          </p:cNvPr>
          <p:cNvSpPr>
            <a:spLocks noGrp="1"/>
          </p:cNvSpPr>
          <p:nvPr>
            <p:ph type="ftr" sz="quarter" idx="10"/>
          </p:nvPr>
        </p:nvSpPr>
        <p:spPr/>
        <p:txBody>
          <a:bodyPr/>
          <a:lstStyle/>
          <a:p>
            <a:r>
              <a:rPr lang="en-US" dirty="0"/>
              <a:t>Managing your Money</a:t>
            </a:r>
          </a:p>
        </p:txBody>
      </p:sp>
      <p:sp>
        <p:nvSpPr>
          <p:cNvPr id="4" name="Slide Number Placeholder 3">
            <a:extLst>
              <a:ext uri="{FF2B5EF4-FFF2-40B4-BE49-F238E27FC236}">
                <a16:creationId xmlns:a16="http://schemas.microsoft.com/office/drawing/2014/main" id="{7E8BBC1A-79D6-17F3-BDCF-320DA34AAADA}"/>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D1A5C7EF-CE7A-413A-0E13-71D80DA994D4}"/>
              </a:ext>
            </a:extLst>
          </p:cNvPr>
          <p:cNvSpPr>
            <a:spLocks noGrp="1"/>
          </p:cNvSpPr>
          <p:nvPr>
            <p:ph type="body" sz="quarter" idx="12"/>
          </p:nvPr>
        </p:nvSpPr>
        <p:spPr/>
        <p:txBody>
          <a:bodyPr>
            <a:normAutofit fontScale="85000" lnSpcReduction="10000"/>
          </a:bodyPr>
          <a:lstStyle/>
          <a:p>
            <a:r>
              <a:rPr lang="en-US" dirty="0">
                <a:solidFill>
                  <a:schemeClr val="bg1"/>
                </a:solidFill>
                <a:latin typeface="Poppins"/>
                <a:cs typeface="Poppins"/>
              </a:rPr>
              <a:t>Why do we need to keep track of and manage our money?</a:t>
            </a:r>
          </a:p>
          <a:p>
            <a:endParaRPr lang="en-US" dirty="0"/>
          </a:p>
        </p:txBody>
      </p:sp>
    </p:spTree>
    <p:extLst>
      <p:ext uri="{BB962C8B-B14F-4D97-AF65-F5344CB8AC3E}">
        <p14:creationId xmlns:p14="http://schemas.microsoft.com/office/powerpoint/2010/main" val="2672055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4266A-BE8A-DCCC-A69F-70D58B00B1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CDB1F6-1135-C0E5-7A14-2FE3CF41B712}"/>
              </a:ext>
            </a:extLst>
          </p:cNvPr>
          <p:cNvSpPr>
            <a:spLocks noGrp="1"/>
          </p:cNvSpPr>
          <p:nvPr>
            <p:ph type="title"/>
          </p:nvPr>
        </p:nvSpPr>
        <p:spPr/>
        <p:txBody>
          <a:bodyPr/>
          <a:lstStyle/>
          <a:p>
            <a:r>
              <a:rPr lang="en-US"/>
              <a:t>Poor planning</a:t>
            </a:r>
          </a:p>
        </p:txBody>
      </p:sp>
      <p:sp>
        <p:nvSpPr>
          <p:cNvPr id="3" name="Content Placeholder 2">
            <a:extLst>
              <a:ext uri="{FF2B5EF4-FFF2-40B4-BE49-F238E27FC236}">
                <a16:creationId xmlns:a16="http://schemas.microsoft.com/office/drawing/2014/main" id="{B5583207-CC94-0095-39B8-0EA793389435}"/>
              </a:ext>
            </a:extLst>
          </p:cNvPr>
          <p:cNvSpPr>
            <a:spLocks noGrp="1"/>
          </p:cNvSpPr>
          <p:nvPr>
            <p:ph idx="1"/>
          </p:nvPr>
        </p:nvSpPr>
        <p:spPr>
          <a:xfrm>
            <a:off x="838199" y="2084832"/>
            <a:ext cx="5257801" cy="3675794"/>
          </a:xfrm>
        </p:spPr>
        <p:txBody>
          <a:bodyPr vert="horz" lIns="91440" tIns="45720" rIns="91440" bIns="45720" rtlCol="0" anchor="t">
            <a:normAutofit/>
          </a:bodyPr>
          <a:lstStyle/>
          <a:p>
            <a:pPr marL="0" indent="0">
              <a:buNone/>
            </a:pPr>
            <a:r>
              <a:rPr lang="en-US">
                <a:latin typeface="Poppins"/>
                <a:cs typeface="Poppins"/>
              </a:rPr>
              <a:t>According to </a:t>
            </a:r>
            <a:r>
              <a:rPr lang="en-US" i="1">
                <a:latin typeface="Poppins"/>
                <a:cs typeface="Poppins"/>
              </a:rPr>
              <a:t>Sports Illustrated, </a:t>
            </a:r>
            <a:r>
              <a:rPr lang="en-US">
                <a:latin typeface="Poppins"/>
                <a:cs typeface="Poppins"/>
              </a:rPr>
              <a:t>“[b]y the time they have been retired for two years, 78% of former NFL players have run out of money or are under financial stress; within five years after retirement, an estimated 60% of former NBA players are broke.”</a:t>
            </a:r>
          </a:p>
        </p:txBody>
      </p:sp>
      <p:sp>
        <p:nvSpPr>
          <p:cNvPr id="5" name="Slide Number Placeholder 4">
            <a:extLst>
              <a:ext uri="{FF2B5EF4-FFF2-40B4-BE49-F238E27FC236}">
                <a16:creationId xmlns:a16="http://schemas.microsoft.com/office/drawing/2014/main" id="{C2531CF6-2B91-08D3-C775-CDD57148FE21}"/>
              </a:ext>
            </a:extLst>
          </p:cNvPr>
          <p:cNvSpPr>
            <a:spLocks noGrp="1"/>
          </p:cNvSpPr>
          <p:nvPr>
            <p:ph type="sldNum" sz="quarter" idx="11"/>
          </p:nvPr>
        </p:nvSpPr>
        <p:spPr/>
        <p:txBody>
          <a:bodyPr/>
          <a:lstStyle/>
          <a:p>
            <a:fld id="{1B6BCD38-10FB-4154-A4CD-08746A6DCB55}" type="slidenum">
              <a:rPr lang="en-US" smtClean="0"/>
              <a:pPr/>
              <a:t>3</a:t>
            </a:fld>
            <a:endParaRPr lang="en-US"/>
          </a:p>
        </p:txBody>
      </p:sp>
      <p:sp>
        <p:nvSpPr>
          <p:cNvPr id="6" name="TextBox 5">
            <a:extLst>
              <a:ext uri="{FF2B5EF4-FFF2-40B4-BE49-F238E27FC236}">
                <a16:creationId xmlns:a16="http://schemas.microsoft.com/office/drawing/2014/main" id="{21F655B9-9DE2-7712-A70E-657D9EC354B1}"/>
              </a:ext>
            </a:extLst>
          </p:cNvPr>
          <p:cNvSpPr txBox="1"/>
          <p:nvPr/>
        </p:nvSpPr>
        <p:spPr>
          <a:xfrm>
            <a:off x="832104" y="6339056"/>
            <a:ext cx="3416808" cy="246221"/>
          </a:xfrm>
          <a:prstGeom prst="rect">
            <a:avLst/>
          </a:prstGeom>
          <a:noFill/>
        </p:spPr>
        <p:txBody>
          <a:bodyPr wrap="square" rtlCol="0">
            <a:spAutoFit/>
          </a:bodyPr>
          <a:lstStyle/>
          <a:p>
            <a:r>
              <a:rPr lang="en-US" sz="1000" i="1"/>
              <a:t>Image source: </a:t>
            </a:r>
            <a:r>
              <a:rPr lang="en-US" sz="1000" i="1" err="1"/>
              <a:t>Pixabay</a:t>
            </a:r>
            <a:endParaRPr lang="en-US" sz="1000" i="1"/>
          </a:p>
        </p:txBody>
      </p:sp>
      <p:sp>
        <p:nvSpPr>
          <p:cNvPr id="7" name="TextBox 6">
            <a:extLst>
              <a:ext uri="{FF2B5EF4-FFF2-40B4-BE49-F238E27FC236}">
                <a16:creationId xmlns:a16="http://schemas.microsoft.com/office/drawing/2014/main" id="{E3C0CF3F-C5B3-5653-0165-679DE7EC6855}"/>
              </a:ext>
            </a:extLst>
          </p:cNvPr>
          <p:cNvSpPr txBox="1"/>
          <p:nvPr/>
        </p:nvSpPr>
        <p:spPr>
          <a:xfrm>
            <a:off x="832104" y="6117940"/>
            <a:ext cx="7933944" cy="246221"/>
          </a:xfrm>
          <a:prstGeom prst="rect">
            <a:avLst/>
          </a:prstGeom>
          <a:noFill/>
        </p:spPr>
        <p:txBody>
          <a:bodyPr wrap="square" rtlCol="0">
            <a:spAutoFit/>
          </a:bodyPr>
          <a:lstStyle/>
          <a:p>
            <a:r>
              <a:rPr lang="en-US" sz="1000" i="1"/>
              <a:t>Source: Torre, P.S. (March 23, 2009). How and why athletes go broke. </a:t>
            </a:r>
            <a:r>
              <a:rPr lang="en-US" sz="1000"/>
              <a:t>Sports Illustrated</a:t>
            </a:r>
            <a:r>
              <a:rPr lang="en-US" sz="1000" i="1"/>
              <a:t>.</a:t>
            </a:r>
          </a:p>
        </p:txBody>
      </p:sp>
      <p:pic>
        <p:nvPicPr>
          <p:cNvPr id="9" name="Picture 8">
            <a:extLst>
              <a:ext uri="{FF2B5EF4-FFF2-40B4-BE49-F238E27FC236}">
                <a16:creationId xmlns:a16="http://schemas.microsoft.com/office/drawing/2014/main" id="{E410D05B-ED1F-53A3-7EE1-BFBC5A56591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017" y="2023998"/>
            <a:ext cx="4686781" cy="3346655"/>
          </a:xfrm>
          <a:prstGeom prst="rect">
            <a:avLst/>
          </a:prstGeom>
        </p:spPr>
      </p:pic>
      <p:sp>
        <p:nvSpPr>
          <p:cNvPr id="8" name="Footer Placeholder 7">
            <a:extLst>
              <a:ext uri="{FF2B5EF4-FFF2-40B4-BE49-F238E27FC236}">
                <a16:creationId xmlns:a16="http://schemas.microsoft.com/office/drawing/2014/main" id="{8A060818-2016-4625-7314-E0C4F6A5C0F4}"/>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356064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38200" y="1825625"/>
            <a:ext cx="6407552" cy="4351338"/>
          </a:xfrm>
        </p:spPr>
        <p:txBody>
          <a:bodyPr>
            <a:normAutofit/>
          </a:bodyPr>
          <a:lstStyle/>
          <a:p>
            <a:pPr marL="0" indent="0">
              <a:buNone/>
            </a:pPr>
            <a:r>
              <a:rPr lang="en-US" dirty="0"/>
              <a:t>I can:</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fld id="{1B6BCD38-10FB-4154-A4CD-08746A6DCB55}" type="slidenum">
              <a:rPr lang="en-US" smtClean="0"/>
              <a:pPr/>
              <a:t>4</a:t>
            </a:fld>
            <a:endParaRPr lang="en-US"/>
          </a:p>
        </p:txBody>
      </p:sp>
      <p:sp>
        <p:nvSpPr>
          <p:cNvPr id="8" name="Footer Placeholder 7">
            <a:extLst>
              <a:ext uri="{FF2B5EF4-FFF2-40B4-BE49-F238E27FC236}">
                <a16:creationId xmlns:a16="http://schemas.microsoft.com/office/drawing/2014/main" id="{1A43F453-5C31-E296-8CB9-B00BC4AA1B2F}"/>
              </a:ext>
            </a:extLst>
          </p:cNvPr>
          <p:cNvSpPr>
            <a:spLocks noGrp="1"/>
          </p:cNvSpPr>
          <p:nvPr>
            <p:ph type="ftr" sz="quarter" idx="10"/>
          </p:nvPr>
        </p:nvSpPr>
        <p:spPr/>
        <p:txBody>
          <a:bodyPr/>
          <a:lstStyle/>
          <a:p>
            <a:r>
              <a:rPr lang="en-US"/>
              <a:t>Managing Your Money</a:t>
            </a:r>
          </a:p>
        </p:txBody>
      </p:sp>
      <p:pic>
        <p:nvPicPr>
          <p:cNvPr id="9" name="Graphic 8">
            <a:extLst>
              <a:ext uri="{FF2B5EF4-FFF2-40B4-BE49-F238E27FC236}">
                <a16:creationId xmlns:a16="http://schemas.microsoft.com/office/drawing/2014/main" id="{45988C06-5605-B959-602C-4950E9A189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05000" y="2552240"/>
            <a:ext cx="1371600" cy="1371600"/>
          </a:xfrm>
          <a:prstGeom prst="rect">
            <a:avLst/>
          </a:prstGeom>
        </p:spPr>
      </p:pic>
      <p:pic>
        <p:nvPicPr>
          <p:cNvPr id="11" name="Graphic 10">
            <a:extLst>
              <a:ext uri="{FF2B5EF4-FFF2-40B4-BE49-F238E27FC236}">
                <a16:creationId xmlns:a16="http://schemas.microsoft.com/office/drawing/2014/main" id="{BE470403-AE21-8A57-7810-5F2A31A964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10200" y="2552240"/>
            <a:ext cx="1371600" cy="1371600"/>
          </a:xfrm>
          <a:prstGeom prst="rect">
            <a:avLst/>
          </a:prstGeom>
        </p:spPr>
      </p:pic>
      <p:pic>
        <p:nvPicPr>
          <p:cNvPr id="13" name="Graphic 12">
            <a:extLst>
              <a:ext uri="{FF2B5EF4-FFF2-40B4-BE49-F238E27FC236}">
                <a16:creationId xmlns:a16="http://schemas.microsoft.com/office/drawing/2014/main" id="{0F455452-2A83-35BF-5396-23190E57075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15400" y="2552240"/>
            <a:ext cx="1371600" cy="1371600"/>
          </a:xfrm>
          <a:prstGeom prst="rect">
            <a:avLst/>
          </a:prstGeom>
        </p:spPr>
      </p:pic>
      <p:sp>
        <p:nvSpPr>
          <p:cNvPr id="15" name="TextBox 14">
            <a:extLst>
              <a:ext uri="{FF2B5EF4-FFF2-40B4-BE49-F238E27FC236}">
                <a16:creationId xmlns:a16="http://schemas.microsoft.com/office/drawing/2014/main" id="{EB2CF413-422F-CDE7-E26E-29256E26AD07}"/>
              </a:ext>
            </a:extLst>
          </p:cNvPr>
          <p:cNvSpPr txBox="1"/>
          <p:nvPr/>
        </p:nvSpPr>
        <p:spPr>
          <a:xfrm>
            <a:off x="990600" y="4069080"/>
            <a:ext cx="3200400" cy="1645920"/>
          </a:xfrm>
          <a:prstGeom prst="rect">
            <a:avLst/>
          </a:prstGeom>
          <a:noFill/>
        </p:spPr>
        <p:txBody>
          <a:bodyPr wrap="square">
            <a:spAutoFit/>
          </a:bodyPr>
          <a:lstStyle/>
          <a:p>
            <a:pPr marL="0" indent="0" algn="ctr">
              <a:buNone/>
            </a:pPr>
            <a:r>
              <a:rPr lang="en-US" sz="2200" dirty="0"/>
              <a:t>Explain why financial planning is important and how it can help me reach my goals</a:t>
            </a:r>
          </a:p>
        </p:txBody>
      </p:sp>
      <p:sp>
        <p:nvSpPr>
          <p:cNvPr id="17" name="TextBox 16">
            <a:extLst>
              <a:ext uri="{FF2B5EF4-FFF2-40B4-BE49-F238E27FC236}">
                <a16:creationId xmlns:a16="http://schemas.microsoft.com/office/drawing/2014/main" id="{9CAAE678-650B-668E-39BA-40E91A3D2384}"/>
              </a:ext>
            </a:extLst>
          </p:cNvPr>
          <p:cNvSpPr txBox="1"/>
          <p:nvPr/>
        </p:nvSpPr>
        <p:spPr>
          <a:xfrm>
            <a:off x="4495800" y="4069080"/>
            <a:ext cx="3200400" cy="1645920"/>
          </a:xfrm>
          <a:prstGeom prst="rect">
            <a:avLst/>
          </a:prstGeom>
          <a:noFill/>
        </p:spPr>
        <p:txBody>
          <a:bodyPr wrap="square">
            <a:spAutoFit/>
          </a:bodyPr>
          <a:lstStyle/>
          <a:p>
            <a:pPr algn="ctr"/>
            <a:r>
              <a:rPr lang="en-US" sz="2200" dirty="0"/>
              <a:t>Identify different types of income, expenses, and savings</a:t>
            </a:r>
          </a:p>
        </p:txBody>
      </p:sp>
      <p:sp>
        <p:nvSpPr>
          <p:cNvPr id="19" name="TextBox 18">
            <a:extLst>
              <a:ext uri="{FF2B5EF4-FFF2-40B4-BE49-F238E27FC236}">
                <a16:creationId xmlns:a16="http://schemas.microsoft.com/office/drawing/2014/main" id="{E3E7AEB3-653B-8376-6AE7-76908E073479}"/>
              </a:ext>
            </a:extLst>
          </p:cNvPr>
          <p:cNvSpPr txBox="1"/>
          <p:nvPr/>
        </p:nvSpPr>
        <p:spPr>
          <a:xfrm>
            <a:off x="8001000" y="4069080"/>
            <a:ext cx="3200400" cy="1645920"/>
          </a:xfrm>
          <a:prstGeom prst="rect">
            <a:avLst/>
          </a:prstGeom>
          <a:noFill/>
        </p:spPr>
        <p:txBody>
          <a:bodyPr wrap="square">
            <a:spAutoFit/>
          </a:bodyPr>
          <a:lstStyle/>
          <a:p>
            <a:pPr marL="0" indent="0" algn="ctr">
              <a:buNone/>
            </a:pPr>
            <a:r>
              <a:rPr lang="en-US" sz="2200" dirty="0"/>
              <a:t>Distinguish between wants, needs, and obligations when creating a budget</a:t>
            </a:r>
          </a:p>
        </p:txBody>
      </p:sp>
    </p:spTree>
    <p:extLst>
      <p:ext uri="{BB962C8B-B14F-4D97-AF65-F5344CB8AC3E}">
        <p14:creationId xmlns:p14="http://schemas.microsoft.com/office/powerpoint/2010/main" val="240911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269778-FD82-0804-27A3-0CBDA14D828B}"/>
              </a:ext>
            </a:extLst>
          </p:cNvPr>
          <p:cNvPicPr>
            <a:picLocks noChangeAspect="1"/>
          </p:cNvPicPr>
          <p:nvPr/>
        </p:nvPicPr>
        <p:blipFill>
          <a:blip r:embed="rId2">
            <a:extLst>
              <a:ext uri="{28A0092B-C50C-407E-A947-70E740481C1C}">
                <a14:useLocalDpi xmlns:a14="http://schemas.microsoft.com/office/drawing/2010/main" val="0"/>
              </a:ext>
            </a:extLst>
          </a:blip>
          <a:srcRect r="-719" b="24528"/>
          <a:stretch>
            <a:fillRect/>
          </a:stretch>
        </p:blipFill>
        <p:spPr>
          <a:xfrm>
            <a:off x="0" y="0"/>
            <a:ext cx="13728357" cy="6858000"/>
          </a:xfrm>
          <a:prstGeom prst="rect">
            <a:avLst/>
          </a:prstGeom>
        </p:spPr>
      </p:pic>
      <p:sp>
        <p:nvSpPr>
          <p:cNvPr id="4" name="Rectangle 3">
            <a:extLst>
              <a:ext uri="{FF2B5EF4-FFF2-40B4-BE49-F238E27FC236}">
                <a16:creationId xmlns:a16="http://schemas.microsoft.com/office/drawing/2014/main" id="{53CBA16D-FEAB-420C-4592-3B29323C618A}"/>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3749490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20C49-1048-3F2B-6AAB-70C0CC73B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9F862-7227-E571-6C1B-0A3EE4DBFC58}"/>
              </a:ext>
            </a:extLst>
          </p:cNvPr>
          <p:cNvSpPr>
            <a:spLocks noGrp="1"/>
          </p:cNvSpPr>
          <p:nvPr>
            <p:ph type="title"/>
          </p:nvPr>
        </p:nvSpPr>
        <p:spPr/>
        <p:txBody>
          <a:bodyPr/>
          <a:lstStyle/>
          <a:p>
            <a:r>
              <a:rPr lang="en-US"/>
              <a:t>What is a budget?</a:t>
            </a:r>
          </a:p>
        </p:txBody>
      </p:sp>
      <p:sp>
        <p:nvSpPr>
          <p:cNvPr id="3" name="Content Placeholder 2">
            <a:extLst>
              <a:ext uri="{FF2B5EF4-FFF2-40B4-BE49-F238E27FC236}">
                <a16:creationId xmlns:a16="http://schemas.microsoft.com/office/drawing/2014/main" id="{29DB5F0F-8ACE-1187-7276-A53D749B54F5}"/>
              </a:ext>
            </a:extLst>
          </p:cNvPr>
          <p:cNvSpPr>
            <a:spLocks noGrp="1"/>
          </p:cNvSpPr>
          <p:nvPr>
            <p:ph idx="1"/>
          </p:nvPr>
        </p:nvSpPr>
        <p:spPr>
          <a:xfrm>
            <a:off x="838199" y="1767374"/>
            <a:ext cx="5643623" cy="4265544"/>
          </a:xfrm>
        </p:spPr>
        <p:txBody>
          <a:bodyPr vert="horz" lIns="91440" tIns="45720" rIns="91440" bIns="45720" rtlCol="0" anchor="t">
            <a:noAutofit/>
          </a:bodyPr>
          <a:lstStyle/>
          <a:p>
            <a:pPr marL="0" indent="0">
              <a:lnSpc>
                <a:spcPct val="110000"/>
              </a:lnSpc>
              <a:buNone/>
            </a:pPr>
            <a:r>
              <a:rPr lang="en-US" sz="2000" dirty="0"/>
              <a:t>A plan that details money you expect to earn or receive and how you will spend or save it. It is generally composed of:</a:t>
            </a:r>
          </a:p>
          <a:p>
            <a:pPr>
              <a:lnSpc>
                <a:spcPct val="110000"/>
              </a:lnSpc>
            </a:pPr>
            <a:r>
              <a:rPr lang="en-US" sz="2000" b="1" dirty="0">
                <a:solidFill>
                  <a:schemeClr val="accent1"/>
                </a:solidFill>
                <a:latin typeface="Poppins"/>
                <a:cs typeface="Poppins"/>
              </a:rPr>
              <a:t>Income</a:t>
            </a:r>
            <a:r>
              <a:rPr lang="en-US" sz="2000" b="1" dirty="0">
                <a:latin typeface="Poppins"/>
                <a:cs typeface="Poppins"/>
              </a:rPr>
              <a:t>: </a:t>
            </a:r>
            <a:r>
              <a:rPr lang="en-US" sz="2000" dirty="0">
                <a:latin typeface="Poppins"/>
                <a:cs typeface="Poppins"/>
              </a:rPr>
              <a:t>Money received from jobs, allowances, gifts, interest, dividends, and other sources</a:t>
            </a:r>
          </a:p>
          <a:p>
            <a:pPr>
              <a:lnSpc>
                <a:spcPct val="110000"/>
              </a:lnSpc>
            </a:pPr>
            <a:r>
              <a:rPr lang="en-US" sz="2000" b="1" dirty="0">
                <a:solidFill>
                  <a:schemeClr val="accent1"/>
                </a:solidFill>
                <a:latin typeface="Poppins"/>
                <a:cs typeface="Poppins"/>
              </a:rPr>
              <a:t>Expenses</a:t>
            </a:r>
            <a:r>
              <a:rPr lang="en-US" sz="2000" b="1" dirty="0">
                <a:latin typeface="Poppins"/>
                <a:cs typeface="Poppins"/>
              </a:rPr>
              <a:t>: </a:t>
            </a:r>
            <a:r>
              <a:rPr lang="en-US" sz="2000" dirty="0">
                <a:latin typeface="Poppins"/>
                <a:cs typeface="Poppins"/>
              </a:rPr>
              <a:t>The cost of goods or services</a:t>
            </a:r>
          </a:p>
          <a:p>
            <a:pPr>
              <a:lnSpc>
                <a:spcPct val="110000"/>
              </a:lnSpc>
            </a:pPr>
            <a:r>
              <a:rPr lang="en-US" sz="2000" b="1" dirty="0">
                <a:solidFill>
                  <a:schemeClr val="accent1"/>
                </a:solidFill>
                <a:latin typeface="Poppins"/>
                <a:cs typeface="Poppins"/>
              </a:rPr>
              <a:t>Savings</a:t>
            </a:r>
            <a:r>
              <a:rPr lang="en-US" sz="2000" b="1" dirty="0">
                <a:latin typeface="Poppins"/>
                <a:cs typeface="Poppins"/>
              </a:rPr>
              <a:t>: </a:t>
            </a:r>
            <a:r>
              <a:rPr lang="en-US" sz="2000" dirty="0">
                <a:latin typeface="Poppins"/>
                <a:cs typeface="Poppins"/>
              </a:rPr>
              <a:t>Money set aside from your income to use in the future</a:t>
            </a:r>
            <a:endParaRPr lang="en-US" sz="2000" dirty="0"/>
          </a:p>
        </p:txBody>
      </p:sp>
      <p:sp>
        <p:nvSpPr>
          <p:cNvPr id="5" name="Slide Number Placeholder 4">
            <a:extLst>
              <a:ext uri="{FF2B5EF4-FFF2-40B4-BE49-F238E27FC236}">
                <a16:creationId xmlns:a16="http://schemas.microsoft.com/office/drawing/2014/main" id="{2B5C5506-A163-C18D-FA09-DC5BD32C0DA9}"/>
              </a:ext>
            </a:extLst>
          </p:cNvPr>
          <p:cNvSpPr>
            <a:spLocks noGrp="1"/>
          </p:cNvSpPr>
          <p:nvPr>
            <p:ph type="sldNum" sz="quarter" idx="11"/>
          </p:nvPr>
        </p:nvSpPr>
        <p:spPr/>
        <p:txBody>
          <a:bodyPr/>
          <a:lstStyle/>
          <a:p>
            <a:fld id="{1B6BCD38-10FB-4154-A4CD-08746A6DCB55}" type="slidenum">
              <a:rPr lang="en-US" smtClean="0"/>
              <a:pPr/>
              <a:t>6</a:t>
            </a:fld>
            <a:endParaRPr lang="en-US"/>
          </a:p>
        </p:txBody>
      </p:sp>
      <p:sp>
        <p:nvSpPr>
          <p:cNvPr id="6" name="TextBox 5">
            <a:extLst>
              <a:ext uri="{FF2B5EF4-FFF2-40B4-BE49-F238E27FC236}">
                <a16:creationId xmlns:a16="http://schemas.microsoft.com/office/drawing/2014/main" id="{765E9D0A-1A4E-CE24-6EE1-19803382513D}"/>
              </a:ext>
            </a:extLst>
          </p:cNvPr>
          <p:cNvSpPr txBox="1"/>
          <p:nvPr/>
        </p:nvSpPr>
        <p:spPr>
          <a:xfrm>
            <a:off x="832104" y="6339056"/>
            <a:ext cx="5141976" cy="246221"/>
          </a:xfrm>
          <a:prstGeom prst="rect">
            <a:avLst/>
          </a:prstGeom>
          <a:noFill/>
        </p:spPr>
        <p:txBody>
          <a:bodyPr wrap="square" rtlCol="0">
            <a:spAutoFit/>
          </a:bodyPr>
          <a:lstStyle/>
          <a:p>
            <a:r>
              <a:rPr lang="en-US" sz="1000" i="1"/>
              <a:t>Image source: Adapted from Consumer Financial Protection Bureau, </a:t>
            </a:r>
            <a:r>
              <a:rPr lang="en-US" sz="1000">
                <a:hlinkClick r:id="rId3"/>
              </a:rPr>
              <a:t>Monthly Budget</a:t>
            </a:r>
            <a:r>
              <a:rPr lang="en-US" sz="1000" i="1">
                <a:hlinkClick r:id="rId3"/>
              </a:rPr>
              <a:t> </a:t>
            </a:r>
            <a:endParaRPr lang="en-US" sz="1000" i="1"/>
          </a:p>
        </p:txBody>
      </p:sp>
      <p:pic>
        <p:nvPicPr>
          <p:cNvPr id="8" name="Picture 7" descr="Screenshot of an electronic budgeting form">
            <a:extLst>
              <a:ext uri="{FF2B5EF4-FFF2-40B4-BE49-F238E27FC236}">
                <a16:creationId xmlns:a16="http://schemas.microsoft.com/office/drawing/2014/main" id="{83216F53-1B00-9C9D-F309-F4C5B6C44BEF}"/>
              </a:ext>
            </a:extLst>
          </p:cNvPr>
          <p:cNvPicPr>
            <a:picLocks noChangeAspect="1"/>
          </p:cNvPicPr>
          <p:nvPr/>
        </p:nvPicPr>
        <p:blipFill>
          <a:blip r:embed="rId4"/>
          <a:stretch>
            <a:fillRect/>
          </a:stretch>
        </p:blipFill>
        <p:spPr>
          <a:xfrm>
            <a:off x="6868048" y="2106592"/>
            <a:ext cx="4358450" cy="35871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Footer Placeholder 6">
            <a:extLst>
              <a:ext uri="{FF2B5EF4-FFF2-40B4-BE49-F238E27FC236}">
                <a16:creationId xmlns:a16="http://schemas.microsoft.com/office/drawing/2014/main" id="{43352907-3539-B095-8AEA-6D4C0329667C}"/>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853280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60283-BBD9-0B7E-0060-C18DAC8DC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95BF2-8977-C14C-2FF6-0704A3A8810B}"/>
              </a:ext>
            </a:extLst>
          </p:cNvPr>
          <p:cNvSpPr>
            <a:spLocks noGrp="1"/>
          </p:cNvSpPr>
          <p:nvPr>
            <p:ph type="title"/>
          </p:nvPr>
        </p:nvSpPr>
        <p:spPr/>
        <p:txBody>
          <a:bodyPr/>
          <a:lstStyle/>
          <a:p>
            <a:r>
              <a:rPr lang="en-US"/>
              <a:t>Earned (active) income</a:t>
            </a:r>
          </a:p>
        </p:txBody>
      </p:sp>
      <p:sp>
        <p:nvSpPr>
          <p:cNvPr id="3" name="Content Placeholder 2">
            <a:extLst>
              <a:ext uri="{FF2B5EF4-FFF2-40B4-BE49-F238E27FC236}">
                <a16:creationId xmlns:a16="http://schemas.microsoft.com/office/drawing/2014/main" id="{E4DE5505-B095-6979-633D-412CAE399623}"/>
              </a:ext>
            </a:extLst>
          </p:cNvPr>
          <p:cNvSpPr>
            <a:spLocks noGrp="1"/>
          </p:cNvSpPr>
          <p:nvPr>
            <p:ph idx="1"/>
          </p:nvPr>
        </p:nvSpPr>
        <p:spPr>
          <a:xfrm>
            <a:off x="838201" y="1825625"/>
            <a:ext cx="4241800" cy="4351338"/>
          </a:xfrm>
        </p:spPr>
        <p:txBody>
          <a:bodyPr vert="horz" lIns="91440" tIns="45720" rIns="91440" bIns="45720" rtlCol="0" anchor="t">
            <a:normAutofit/>
          </a:bodyPr>
          <a:lstStyle/>
          <a:p>
            <a:r>
              <a:rPr lang="en-US">
                <a:latin typeface="Poppins"/>
                <a:cs typeface="Poppins"/>
              </a:rPr>
              <a:t>Money you earn from working for yourself or others</a:t>
            </a:r>
          </a:p>
          <a:p>
            <a:pPr lvl="1"/>
            <a:r>
              <a:rPr lang="en-US"/>
              <a:t>Wages and salaries</a:t>
            </a:r>
          </a:p>
          <a:p>
            <a:pPr lvl="1"/>
            <a:r>
              <a:rPr lang="en-US"/>
              <a:t>Tips</a:t>
            </a:r>
          </a:p>
          <a:p>
            <a:pPr lvl="1"/>
            <a:r>
              <a:rPr lang="en-US"/>
              <a:t>Bonuses and commissions</a:t>
            </a:r>
          </a:p>
          <a:p>
            <a:pPr lvl="1"/>
            <a:r>
              <a:rPr lang="en-US"/>
              <a:t>Money earned from gigs or side hustles</a:t>
            </a:r>
          </a:p>
        </p:txBody>
      </p:sp>
      <p:sp>
        <p:nvSpPr>
          <p:cNvPr id="5" name="Slide Number Placeholder 4">
            <a:extLst>
              <a:ext uri="{FF2B5EF4-FFF2-40B4-BE49-F238E27FC236}">
                <a16:creationId xmlns:a16="http://schemas.microsoft.com/office/drawing/2014/main" id="{D9694BE5-9889-2C22-9939-11CA976C7B18}"/>
              </a:ext>
            </a:extLst>
          </p:cNvPr>
          <p:cNvSpPr>
            <a:spLocks noGrp="1"/>
          </p:cNvSpPr>
          <p:nvPr>
            <p:ph type="sldNum" sz="quarter" idx="11"/>
          </p:nvPr>
        </p:nvSpPr>
        <p:spPr/>
        <p:txBody>
          <a:bodyPr/>
          <a:lstStyle/>
          <a:p>
            <a:fld id="{1B6BCD38-10FB-4154-A4CD-08746A6DCB55}" type="slidenum">
              <a:rPr lang="en-US" smtClean="0"/>
              <a:pPr/>
              <a:t>7</a:t>
            </a:fld>
            <a:endParaRPr lang="en-US"/>
          </a:p>
        </p:txBody>
      </p:sp>
      <p:sp>
        <p:nvSpPr>
          <p:cNvPr id="7" name="Footer Placeholder 6">
            <a:extLst>
              <a:ext uri="{FF2B5EF4-FFF2-40B4-BE49-F238E27FC236}">
                <a16:creationId xmlns:a16="http://schemas.microsoft.com/office/drawing/2014/main" id="{34C2EB71-0427-90BC-B97C-4AC37F1C7378}"/>
              </a:ext>
            </a:extLst>
          </p:cNvPr>
          <p:cNvSpPr>
            <a:spLocks noGrp="1"/>
          </p:cNvSpPr>
          <p:nvPr>
            <p:ph type="ftr" sz="quarter" idx="10"/>
          </p:nvPr>
        </p:nvSpPr>
        <p:spPr/>
        <p:txBody>
          <a:bodyPr/>
          <a:lstStyle/>
          <a:p>
            <a:r>
              <a:rPr lang="en-US"/>
              <a:t>Managing Your Money</a:t>
            </a:r>
          </a:p>
        </p:txBody>
      </p:sp>
      <p:pic>
        <p:nvPicPr>
          <p:cNvPr id="8" name="Picture 7">
            <a:extLst>
              <a:ext uri="{FF2B5EF4-FFF2-40B4-BE49-F238E27FC236}">
                <a16:creationId xmlns:a16="http://schemas.microsoft.com/office/drawing/2014/main" id="{5E0EE5B6-5ACC-0334-78B8-1132F0009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6890" y="2171700"/>
            <a:ext cx="4685958" cy="3124200"/>
          </a:xfrm>
          <a:prstGeom prst="rect">
            <a:avLst/>
          </a:prstGeom>
        </p:spPr>
      </p:pic>
    </p:spTree>
    <p:extLst>
      <p:ext uri="{BB962C8B-B14F-4D97-AF65-F5344CB8AC3E}">
        <p14:creationId xmlns:p14="http://schemas.microsoft.com/office/powerpoint/2010/main" val="1362563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238C1-8D32-40BF-754A-BA51E434C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F2D1E-B017-8242-027D-0D67B3BC7A00}"/>
              </a:ext>
            </a:extLst>
          </p:cNvPr>
          <p:cNvSpPr>
            <a:spLocks noGrp="1"/>
          </p:cNvSpPr>
          <p:nvPr>
            <p:ph type="title"/>
          </p:nvPr>
        </p:nvSpPr>
        <p:spPr/>
        <p:txBody>
          <a:bodyPr/>
          <a:lstStyle/>
          <a:p>
            <a:r>
              <a:rPr lang="en-US"/>
              <a:t>Unearned (passive) income</a:t>
            </a:r>
          </a:p>
        </p:txBody>
      </p:sp>
      <p:sp>
        <p:nvSpPr>
          <p:cNvPr id="3" name="Content Placeholder 2">
            <a:extLst>
              <a:ext uri="{FF2B5EF4-FFF2-40B4-BE49-F238E27FC236}">
                <a16:creationId xmlns:a16="http://schemas.microsoft.com/office/drawing/2014/main" id="{A3E4FF83-2B03-4245-847B-AC788D4372F4}"/>
              </a:ext>
            </a:extLst>
          </p:cNvPr>
          <p:cNvSpPr>
            <a:spLocks noGrp="1"/>
          </p:cNvSpPr>
          <p:nvPr>
            <p:ph idx="1"/>
          </p:nvPr>
        </p:nvSpPr>
        <p:spPr>
          <a:xfrm>
            <a:off x="838200" y="1825625"/>
            <a:ext cx="5026314" cy="4351338"/>
          </a:xfrm>
        </p:spPr>
        <p:txBody>
          <a:bodyPr vert="horz" lIns="91440" tIns="45720" rIns="91440" bIns="45720" rtlCol="0" anchor="t">
            <a:normAutofit/>
          </a:bodyPr>
          <a:lstStyle/>
          <a:p>
            <a:r>
              <a:rPr lang="en-US">
                <a:latin typeface="Poppins"/>
                <a:cs typeface="Poppins"/>
              </a:rPr>
              <a:t>Money you earn without working</a:t>
            </a:r>
          </a:p>
          <a:p>
            <a:pPr lvl="1"/>
            <a:r>
              <a:rPr lang="en-US"/>
              <a:t>Allowances</a:t>
            </a:r>
          </a:p>
          <a:p>
            <a:pPr lvl="1"/>
            <a:r>
              <a:rPr lang="en-US"/>
              <a:t>Gifts</a:t>
            </a:r>
          </a:p>
          <a:p>
            <a:pPr lvl="1"/>
            <a:r>
              <a:rPr lang="en-US"/>
              <a:t>Interest on bank accounts</a:t>
            </a:r>
          </a:p>
          <a:p>
            <a:pPr lvl="1"/>
            <a:r>
              <a:rPr lang="en-US"/>
              <a:t>Investment income</a:t>
            </a:r>
          </a:p>
        </p:txBody>
      </p:sp>
      <p:sp>
        <p:nvSpPr>
          <p:cNvPr id="5" name="Slide Number Placeholder 4">
            <a:extLst>
              <a:ext uri="{FF2B5EF4-FFF2-40B4-BE49-F238E27FC236}">
                <a16:creationId xmlns:a16="http://schemas.microsoft.com/office/drawing/2014/main" id="{2D889F89-1189-2C52-DDCF-CF42CC2FA5D7}"/>
              </a:ext>
            </a:extLst>
          </p:cNvPr>
          <p:cNvSpPr>
            <a:spLocks noGrp="1"/>
          </p:cNvSpPr>
          <p:nvPr>
            <p:ph type="sldNum" sz="quarter" idx="11"/>
          </p:nvPr>
        </p:nvSpPr>
        <p:spPr/>
        <p:txBody>
          <a:bodyPr/>
          <a:lstStyle/>
          <a:p>
            <a:fld id="{1B6BCD38-10FB-4154-A4CD-08746A6DCB55}" type="slidenum">
              <a:rPr lang="en-US" smtClean="0"/>
              <a:pPr/>
              <a:t>8</a:t>
            </a:fld>
            <a:endParaRPr lang="en-US"/>
          </a:p>
        </p:txBody>
      </p:sp>
      <p:sp>
        <p:nvSpPr>
          <p:cNvPr id="7" name="Footer Placeholder 6">
            <a:extLst>
              <a:ext uri="{FF2B5EF4-FFF2-40B4-BE49-F238E27FC236}">
                <a16:creationId xmlns:a16="http://schemas.microsoft.com/office/drawing/2014/main" id="{435CE7EA-2C67-FA2C-19E5-778EE2F9EF9E}"/>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303075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BE15C-ED7F-E1E0-6E79-A0CB6C0B2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37CBA-F79C-E8D2-8E5E-9F44C933A2C3}"/>
              </a:ext>
            </a:extLst>
          </p:cNvPr>
          <p:cNvSpPr>
            <a:spLocks noGrp="1"/>
          </p:cNvSpPr>
          <p:nvPr>
            <p:ph type="title"/>
          </p:nvPr>
        </p:nvSpPr>
        <p:spPr/>
        <p:txBody>
          <a:bodyPr/>
          <a:lstStyle/>
          <a:p>
            <a:r>
              <a:rPr lang="en-US"/>
              <a:t>Fixed expense</a:t>
            </a:r>
          </a:p>
        </p:txBody>
      </p:sp>
      <p:sp>
        <p:nvSpPr>
          <p:cNvPr id="3" name="Content Placeholder 2">
            <a:extLst>
              <a:ext uri="{FF2B5EF4-FFF2-40B4-BE49-F238E27FC236}">
                <a16:creationId xmlns:a16="http://schemas.microsoft.com/office/drawing/2014/main" id="{91A649DE-10F3-45C0-2EA8-6A623BDF64A8}"/>
              </a:ext>
            </a:extLst>
          </p:cNvPr>
          <p:cNvSpPr>
            <a:spLocks noGrp="1"/>
          </p:cNvSpPr>
          <p:nvPr>
            <p:ph idx="1"/>
          </p:nvPr>
        </p:nvSpPr>
        <p:spPr>
          <a:xfrm>
            <a:off x="838200" y="1825625"/>
            <a:ext cx="5050536" cy="4351338"/>
          </a:xfrm>
        </p:spPr>
        <p:txBody>
          <a:bodyPr vert="horz" lIns="91440" tIns="45720" rIns="91440" bIns="45720" rtlCol="0" anchor="t">
            <a:normAutofit/>
          </a:bodyPr>
          <a:lstStyle/>
          <a:p>
            <a:r>
              <a:rPr lang="en-US">
                <a:latin typeface="Poppins"/>
                <a:cs typeface="Poppins"/>
              </a:rPr>
              <a:t>An expense that does not change over time</a:t>
            </a:r>
            <a:endParaRPr lang="en-US"/>
          </a:p>
          <a:p>
            <a:pPr lvl="1"/>
            <a:r>
              <a:rPr lang="en-US"/>
              <a:t>Phone bill</a:t>
            </a:r>
          </a:p>
          <a:p>
            <a:pPr lvl="1"/>
            <a:r>
              <a:rPr lang="en-US"/>
              <a:t>Streaming subscription</a:t>
            </a:r>
          </a:p>
          <a:p>
            <a:pPr lvl="1"/>
            <a:r>
              <a:rPr lang="en-US"/>
              <a:t>Gym membership</a:t>
            </a:r>
          </a:p>
          <a:p>
            <a:pPr lvl="1"/>
            <a:r>
              <a:rPr lang="en-US"/>
              <a:t>Car payment</a:t>
            </a:r>
          </a:p>
        </p:txBody>
      </p:sp>
      <p:sp>
        <p:nvSpPr>
          <p:cNvPr id="5" name="Slide Number Placeholder 4">
            <a:extLst>
              <a:ext uri="{FF2B5EF4-FFF2-40B4-BE49-F238E27FC236}">
                <a16:creationId xmlns:a16="http://schemas.microsoft.com/office/drawing/2014/main" id="{221289B3-C561-CAC1-3CFC-AD28B26FDBDC}"/>
              </a:ext>
            </a:extLst>
          </p:cNvPr>
          <p:cNvSpPr>
            <a:spLocks noGrp="1"/>
          </p:cNvSpPr>
          <p:nvPr>
            <p:ph type="sldNum" sz="quarter" idx="11"/>
          </p:nvPr>
        </p:nvSpPr>
        <p:spPr/>
        <p:txBody>
          <a:bodyPr/>
          <a:lstStyle/>
          <a:p>
            <a:fld id="{1B6BCD38-10FB-4154-A4CD-08746A6DCB55}" type="slidenum">
              <a:rPr lang="en-US" smtClean="0"/>
              <a:pPr/>
              <a:t>9</a:t>
            </a:fld>
            <a:endParaRPr lang="en-US"/>
          </a:p>
        </p:txBody>
      </p:sp>
      <p:sp>
        <p:nvSpPr>
          <p:cNvPr id="7" name="Footer Placeholder 6">
            <a:extLst>
              <a:ext uri="{FF2B5EF4-FFF2-40B4-BE49-F238E27FC236}">
                <a16:creationId xmlns:a16="http://schemas.microsoft.com/office/drawing/2014/main" id="{87E3AEDC-67E0-2D71-6BA2-A2501BA19201}"/>
              </a:ext>
            </a:extLst>
          </p:cNvPr>
          <p:cNvSpPr>
            <a:spLocks noGrp="1"/>
          </p:cNvSpPr>
          <p:nvPr>
            <p:ph type="ftr" sz="quarter" idx="10"/>
          </p:nvPr>
        </p:nvSpPr>
        <p:spPr/>
        <p:txBody>
          <a:bodyPr/>
          <a:lstStyle/>
          <a:p>
            <a:r>
              <a:rPr lang="en-US"/>
              <a:t>Managing Your Money</a:t>
            </a:r>
          </a:p>
        </p:txBody>
      </p:sp>
      <p:pic>
        <p:nvPicPr>
          <p:cNvPr id="8" name="Picture 7">
            <a:extLst>
              <a:ext uri="{FF2B5EF4-FFF2-40B4-BE49-F238E27FC236}">
                <a16:creationId xmlns:a16="http://schemas.microsoft.com/office/drawing/2014/main" id="{B335DB3D-E37F-4925-EADE-D8400C1B2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963" y="1825625"/>
            <a:ext cx="5091113" cy="3394075"/>
          </a:xfrm>
          <a:prstGeom prst="rect">
            <a:avLst/>
          </a:prstGeom>
        </p:spPr>
      </p:pic>
    </p:spTree>
    <p:extLst>
      <p:ext uri="{BB962C8B-B14F-4D97-AF65-F5344CB8AC3E}">
        <p14:creationId xmlns:p14="http://schemas.microsoft.com/office/powerpoint/2010/main" val="1787781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38F39-BC41-BB92-D17D-3666E6197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14A5D3-561A-0AD1-33BA-716012461214}"/>
              </a:ext>
            </a:extLst>
          </p:cNvPr>
          <p:cNvSpPr>
            <a:spLocks noGrp="1"/>
          </p:cNvSpPr>
          <p:nvPr>
            <p:ph type="title"/>
          </p:nvPr>
        </p:nvSpPr>
        <p:spPr/>
        <p:txBody>
          <a:bodyPr/>
          <a:lstStyle/>
          <a:p>
            <a:r>
              <a:rPr lang="en-US"/>
              <a:t>Variable expense</a:t>
            </a:r>
          </a:p>
        </p:txBody>
      </p:sp>
      <p:sp>
        <p:nvSpPr>
          <p:cNvPr id="3" name="Content Placeholder 2">
            <a:extLst>
              <a:ext uri="{FF2B5EF4-FFF2-40B4-BE49-F238E27FC236}">
                <a16:creationId xmlns:a16="http://schemas.microsoft.com/office/drawing/2014/main" id="{BB3737A8-4D4F-ABAB-5F3E-B9372FB0C67D}"/>
              </a:ext>
            </a:extLst>
          </p:cNvPr>
          <p:cNvSpPr>
            <a:spLocks noGrp="1"/>
          </p:cNvSpPr>
          <p:nvPr>
            <p:ph idx="1"/>
          </p:nvPr>
        </p:nvSpPr>
        <p:spPr>
          <a:xfrm>
            <a:off x="838200" y="1825625"/>
            <a:ext cx="5054600" cy="4351338"/>
          </a:xfrm>
        </p:spPr>
        <p:txBody>
          <a:bodyPr vert="horz" lIns="91440" tIns="45720" rIns="91440" bIns="45720" rtlCol="0" anchor="t">
            <a:normAutofit/>
          </a:bodyPr>
          <a:lstStyle/>
          <a:p>
            <a:r>
              <a:rPr lang="en-US">
                <a:latin typeface="Poppins"/>
                <a:cs typeface="Poppins"/>
              </a:rPr>
              <a:t>An expense that varies over time</a:t>
            </a:r>
          </a:p>
          <a:p>
            <a:pPr lvl="1"/>
            <a:r>
              <a:rPr lang="en-US"/>
              <a:t>Clothing</a:t>
            </a:r>
          </a:p>
          <a:p>
            <a:pPr lvl="1"/>
            <a:r>
              <a:rPr lang="en-US"/>
              <a:t>Food and snacks</a:t>
            </a:r>
          </a:p>
          <a:p>
            <a:pPr lvl="1"/>
            <a:r>
              <a:rPr lang="en-US"/>
              <a:t>Entertainment</a:t>
            </a:r>
          </a:p>
          <a:p>
            <a:pPr lvl="1"/>
            <a:r>
              <a:rPr lang="en-US"/>
              <a:t>School supplies</a:t>
            </a:r>
          </a:p>
        </p:txBody>
      </p:sp>
      <p:sp>
        <p:nvSpPr>
          <p:cNvPr id="5" name="Slide Number Placeholder 4">
            <a:extLst>
              <a:ext uri="{FF2B5EF4-FFF2-40B4-BE49-F238E27FC236}">
                <a16:creationId xmlns:a16="http://schemas.microsoft.com/office/drawing/2014/main" id="{E63E082F-C488-03AC-0A72-ECA633BAE724}"/>
              </a:ext>
            </a:extLst>
          </p:cNvPr>
          <p:cNvSpPr>
            <a:spLocks noGrp="1"/>
          </p:cNvSpPr>
          <p:nvPr>
            <p:ph type="sldNum" sz="quarter" idx="11"/>
          </p:nvPr>
        </p:nvSpPr>
        <p:spPr/>
        <p:txBody>
          <a:bodyPr/>
          <a:lstStyle/>
          <a:p>
            <a:fld id="{1B6BCD38-10FB-4154-A4CD-08746A6DCB55}" type="slidenum">
              <a:rPr lang="en-US" smtClean="0"/>
              <a:pPr/>
              <a:t>10</a:t>
            </a:fld>
            <a:endParaRPr lang="en-US"/>
          </a:p>
        </p:txBody>
      </p:sp>
      <p:sp>
        <p:nvSpPr>
          <p:cNvPr id="7" name="Footer Placeholder 6">
            <a:extLst>
              <a:ext uri="{FF2B5EF4-FFF2-40B4-BE49-F238E27FC236}">
                <a16:creationId xmlns:a16="http://schemas.microsoft.com/office/drawing/2014/main" id="{566EB423-6BE3-4221-06BF-3C5B3A77DDE2}"/>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249262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93990-1C24-B202-B5F8-1360C2AD9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D846B1-B97C-36CA-B5F7-3B2540684F60}"/>
              </a:ext>
            </a:extLst>
          </p:cNvPr>
          <p:cNvSpPr>
            <a:spLocks noGrp="1"/>
          </p:cNvSpPr>
          <p:nvPr>
            <p:ph type="title"/>
          </p:nvPr>
        </p:nvSpPr>
        <p:spPr/>
        <p:txBody>
          <a:bodyPr/>
          <a:lstStyle/>
          <a:p>
            <a:r>
              <a:rPr lang="en-US"/>
              <a:t>Savings timeline</a:t>
            </a:r>
          </a:p>
        </p:txBody>
      </p:sp>
      <p:sp>
        <p:nvSpPr>
          <p:cNvPr id="3" name="Short-term savings">
            <a:extLst>
              <a:ext uri="{FF2B5EF4-FFF2-40B4-BE49-F238E27FC236}">
                <a16:creationId xmlns:a16="http://schemas.microsoft.com/office/drawing/2014/main" id="{4C7136C4-45E9-4E3B-B3F5-1DCA67100FB8}"/>
              </a:ext>
            </a:extLst>
          </p:cNvPr>
          <p:cNvSpPr>
            <a:spLocks noGrp="1"/>
          </p:cNvSpPr>
          <p:nvPr>
            <p:ph idx="1"/>
          </p:nvPr>
        </p:nvSpPr>
        <p:spPr>
          <a:xfrm>
            <a:off x="838505" y="2651760"/>
            <a:ext cx="3383280" cy="3886200"/>
          </a:xfrm>
        </p:spPr>
        <p:txBody>
          <a:bodyPr vert="horz" wrap="square" lIns="91440" tIns="45720" rIns="91440" bIns="45720" rtlCol="0" anchor="t">
            <a:noAutofit/>
          </a:bodyPr>
          <a:lstStyle/>
          <a:p>
            <a:pPr marL="0" indent="0">
              <a:buNone/>
            </a:pPr>
            <a:r>
              <a:rPr lang="en-US" sz="2000" b="1" dirty="0">
                <a:solidFill>
                  <a:schemeClr val="accent1"/>
                </a:solidFill>
                <a:latin typeface="Poppins"/>
                <a:cs typeface="Poppins"/>
              </a:rPr>
              <a:t>Short-term</a:t>
            </a:r>
            <a:r>
              <a:rPr lang="en-US" sz="2000" b="1" dirty="0">
                <a:latin typeface="Poppins"/>
                <a:cs typeface="Poppins"/>
              </a:rPr>
              <a:t>: </a:t>
            </a:r>
            <a:br>
              <a:rPr lang="en-US" dirty="0"/>
            </a:br>
            <a:r>
              <a:rPr lang="en-US" sz="2000" dirty="0">
                <a:latin typeface="Poppins"/>
                <a:cs typeface="Poppins"/>
              </a:rPr>
              <a:t>Savings for immediate needs, upcoming events, short-term goals, and emergencies (unexpected expenses)</a:t>
            </a:r>
            <a:endParaRPr lang="en-US" sz="2000" dirty="0"/>
          </a:p>
        </p:txBody>
      </p:sp>
      <p:sp>
        <p:nvSpPr>
          <p:cNvPr id="8" name="Medium-term savings"/>
          <p:cNvSpPr>
            <a:spLocks noGrp="1"/>
          </p:cNvSpPr>
          <p:nvPr>
            <p:ph idx="1"/>
          </p:nvPr>
        </p:nvSpPr>
        <p:spPr>
          <a:xfrm>
            <a:off x="4404665" y="2651760"/>
            <a:ext cx="3383280" cy="3886200"/>
          </a:xfrm>
        </p:spPr>
        <p:txBody>
          <a:bodyPr vert="horz" wrap="square" lIns="91440" tIns="45720" rIns="91440" bIns="45720" rtlCol="0" anchor="t">
            <a:noAutofit/>
          </a:bodyPr>
          <a:lstStyle/>
          <a:p>
            <a:pPr marL="0" indent="0">
              <a:buNone/>
            </a:pPr>
            <a:r>
              <a:rPr lang="en-US" sz="2000" b="1">
                <a:solidFill>
                  <a:schemeClr val="accent1"/>
                </a:solidFill>
                <a:latin typeface="Poppins"/>
                <a:cs typeface="Poppins"/>
              </a:rPr>
              <a:t>Medium-term</a:t>
            </a:r>
            <a:r>
              <a:rPr lang="en-US" sz="2000" b="1">
                <a:latin typeface="Poppins"/>
                <a:cs typeface="Poppins"/>
              </a:rPr>
              <a:t>: </a:t>
            </a:r>
            <a:br/>
            <a:r>
              <a:rPr lang="en-US" sz="2000">
                <a:latin typeface="Poppins"/>
                <a:cs typeface="Poppins"/>
              </a:rPr>
              <a:t>Savings for expenses coming in a few years, such as major purchases, vacations, and a deposit for an apartment</a:t>
            </a:r>
          </a:p>
        </p:txBody>
      </p:sp>
      <p:sp>
        <p:nvSpPr>
          <p:cNvPr id="9" name="Long-term savings"/>
          <p:cNvSpPr>
            <a:spLocks noGrp="1"/>
          </p:cNvSpPr>
          <p:nvPr>
            <p:ph idx="1"/>
          </p:nvPr>
        </p:nvSpPr>
        <p:spPr>
          <a:xfrm>
            <a:off x="7970825" y="2651760"/>
            <a:ext cx="3383280" cy="3886200"/>
          </a:xfrm>
        </p:spPr>
        <p:txBody>
          <a:bodyPr vert="horz" wrap="square" lIns="91440" tIns="45720" rIns="91440" bIns="45720" rtlCol="0" anchor="t">
            <a:noAutofit/>
          </a:bodyPr>
          <a:lstStyle/>
          <a:p>
            <a:pPr marL="0" indent="0">
              <a:buNone/>
            </a:pPr>
            <a:r>
              <a:rPr lang="en-US" sz="2000" b="1">
                <a:solidFill>
                  <a:schemeClr val="accent1"/>
                </a:solidFill>
                <a:latin typeface="Poppins"/>
                <a:cs typeface="Poppins"/>
              </a:rPr>
              <a:t>Long-term</a:t>
            </a:r>
            <a:r>
              <a:rPr lang="en-US" sz="2000" b="1">
                <a:latin typeface="Poppins"/>
                <a:cs typeface="Poppins"/>
              </a:rPr>
              <a:t>: </a:t>
            </a:r>
            <a:br/>
            <a:r>
              <a:rPr lang="en-US" sz="2000">
                <a:latin typeface="Poppins"/>
                <a:cs typeface="Poppins"/>
              </a:rPr>
              <a:t>Savings for life events and goals that require lots of money, such as buying a house or retiring</a:t>
            </a:r>
          </a:p>
        </p:txBody>
      </p:sp>
      <p:sp>
        <p:nvSpPr>
          <p:cNvPr id="5" name="Slide Number Placeholder 4">
            <a:extLst>
              <a:ext uri="{FF2B5EF4-FFF2-40B4-BE49-F238E27FC236}">
                <a16:creationId xmlns:a16="http://schemas.microsoft.com/office/drawing/2014/main" id="{2DFA80FD-1E31-A4FE-0119-C743D7DB133A}"/>
              </a:ext>
            </a:extLst>
          </p:cNvPr>
          <p:cNvSpPr>
            <a:spLocks noGrp="1"/>
          </p:cNvSpPr>
          <p:nvPr>
            <p:ph type="sldNum" sz="quarter" idx="11"/>
          </p:nvPr>
        </p:nvSpPr>
        <p:spPr/>
        <p:txBody>
          <a:bodyPr/>
          <a:lstStyle/>
          <a:p>
            <a:fld id="{1B6BCD38-10FB-4154-A4CD-08746A6DCB55}" type="slidenum">
              <a:rPr lang="en-US" smtClean="0"/>
              <a:pPr/>
              <a:t>11</a:t>
            </a:fld>
            <a:endParaRPr lang="en-US"/>
          </a:p>
        </p:txBody>
      </p:sp>
      <p:sp>
        <p:nvSpPr>
          <p:cNvPr id="7" name="Footer Placeholder 6">
            <a:extLst>
              <a:ext uri="{FF2B5EF4-FFF2-40B4-BE49-F238E27FC236}">
                <a16:creationId xmlns:a16="http://schemas.microsoft.com/office/drawing/2014/main" id="{A01813EC-2A3A-8BA9-2EAB-1C52A465771C}"/>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1463252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FA6F1-46B8-09A3-2B49-E2DD8BE5B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71A065-B14B-C81A-595A-31C35354E829}"/>
              </a:ext>
            </a:extLst>
          </p:cNvPr>
          <p:cNvSpPr>
            <a:spLocks noGrp="1"/>
          </p:cNvSpPr>
          <p:nvPr>
            <p:ph type="title"/>
          </p:nvPr>
        </p:nvSpPr>
        <p:spPr/>
        <p:txBody>
          <a:bodyPr/>
          <a:lstStyle/>
          <a:p>
            <a:r>
              <a:rPr lang="en-US"/>
              <a:t>Wants, needs, and obligations</a:t>
            </a:r>
          </a:p>
        </p:txBody>
      </p:sp>
      <p:sp>
        <p:nvSpPr>
          <p:cNvPr id="3" name="Want column">
            <a:extLst>
              <a:ext uri="{FF2B5EF4-FFF2-40B4-BE49-F238E27FC236}">
                <a16:creationId xmlns:a16="http://schemas.microsoft.com/office/drawing/2014/main" id="{55C801E7-FB7B-3080-DD6A-F7BC84C24FD3}"/>
              </a:ext>
            </a:extLst>
          </p:cNvPr>
          <p:cNvSpPr>
            <a:spLocks noGrp="1"/>
          </p:cNvSpPr>
          <p:nvPr>
            <p:ph idx="1"/>
          </p:nvPr>
        </p:nvSpPr>
        <p:spPr>
          <a:xfrm>
            <a:off x="838505" y="3758184"/>
            <a:ext cx="3383280" cy="3886200"/>
          </a:xfrm>
        </p:spPr>
        <p:txBody>
          <a:bodyPr vert="horz" wrap="square" lIns="91440" tIns="45720" rIns="91440" bIns="45720" rtlCol="0" anchor="t">
            <a:normAutofit/>
          </a:bodyPr>
          <a:lstStyle/>
          <a:p>
            <a:pPr marL="0" indent="0" algn="ctr">
              <a:buNone/>
            </a:pPr>
            <a:r>
              <a:rPr lang="en-US" sz="2000" dirty="0">
                <a:latin typeface="Poppins"/>
                <a:cs typeface="Poppins"/>
              </a:rPr>
              <a:t>A </a:t>
            </a:r>
            <a:r>
              <a:rPr lang="en-US" sz="2000" b="1" dirty="0">
                <a:solidFill>
                  <a:schemeClr val="accent1"/>
                </a:solidFill>
                <a:latin typeface="Poppins"/>
                <a:cs typeface="Poppins"/>
              </a:rPr>
              <a:t>want</a:t>
            </a:r>
            <a:r>
              <a:rPr lang="en-US" sz="2000" b="1" dirty="0">
                <a:latin typeface="Poppins"/>
                <a:cs typeface="Poppins"/>
              </a:rPr>
              <a:t> </a:t>
            </a:r>
            <a:br>
              <a:rPr lang="en-US" dirty="0"/>
            </a:br>
            <a:r>
              <a:rPr lang="en-US" sz="2000" dirty="0">
                <a:latin typeface="Poppins"/>
                <a:cs typeface="Poppins"/>
              </a:rPr>
              <a:t>is something you would like to have but can live without</a:t>
            </a:r>
            <a:endParaRPr lang="en-US" b="1" dirty="0">
              <a:latin typeface="Poppins"/>
              <a:cs typeface="Poppins"/>
            </a:endParaRPr>
          </a:p>
        </p:txBody>
      </p:sp>
      <p:sp>
        <p:nvSpPr>
          <p:cNvPr id="8" name="Need column"/>
          <p:cNvSpPr>
            <a:spLocks noGrp="1"/>
          </p:cNvSpPr>
          <p:nvPr>
            <p:ph idx="1"/>
          </p:nvPr>
        </p:nvSpPr>
        <p:spPr>
          <a:xfrm>
            <a:off x="4404360" y="3758184"/>
            <a:ext cx="3383280" cy="3886200"/>
          </a:xfrm>
        </p:spPr>
        <p:txBody>
          <a:bodyPr vert="horz" wrap="square" lIns="91440" tIns="45720" rIns="91440" bIns="45720" rtlCol="0" anchor="t">
            <a:normAutofit/>
          </a:bodyPr>
          <a:lstStyle/>
          <a:p>
            <a:pPr marL="0" indent="0" algn="ctr">
              <a:buNone/>
            </a:pPr>
            <a:r>
              <a:rPr lang="en-US" sz="2000" dirty="0">
                <a:latin typeface="Poppins"/>
                <a:cs typeface="Poppins"/>
              </a:rPr>
              <a:t>A </a:t>
            </a:r>
            <a:r>
              <a:rPr lang="en-US" sz="2000" b="1" dirty="0">
                <a:solidFill>
                  <a:schemeClr val="accent1"/>
                </a:solidFill>
                <a:latin typeface="Poppins"/>
                <a:cs typeface="Poppins"/>
              </a:rPr>
              <a:t>need</a:t>
            </a:r>
            <a:br>
              <a:rPr dirty="0"/>
            </a:br>
            <a:r>
              <a:rPr lang="en-US" sz="2000" dirty="0">
                <a:latin typeface="Poppins"/>
                <a:cs typeface="Poppins"/>
              </a:rPr>
              <a:t> is something you must have to survive and stay healthy</a:t>
            </a:r>
            <a:endParaRPr lang="en-US" b="1" dirty="0">
              <a:latin typeface="Poppins"/>
              <a:cs typeface="Poppins"/>
            </a:endParaRPr>
          </a:p>
        </p:txBody>
      </p:sp>
      <p:sp>
        <p:nvSpPr>
          <p:cNvPr id="9" name="Obligation column"/>
          <p:cNvSpPr>
            <a:spLocks noGrp="1"/>
          </p:cNvSpPr>
          <p:nvPr>
            <p:ph idx="1"/>
          </p:nvPr>
        </p:nvSpPr>
        <p:spPr>
          <a:xfrm>
            <a:off x="7970825" y="3758184"/>
            <a:ext cx="3383280" cy="3886200"/>
          </a:xfrm>
        </p:spPr>
        <p:txBody>
          <a:bodyPr vert="horz" wrap="square" lIns="91440" tIns="45720" rIns="91440" bIns="45720" rtlCol="0" anchor="t">
            <a:normAutofit/>
          </a:bodyPr>
          <a:lstStyle/>
          <a:p>
            <a:pPr marL="0" indent="0" algn="ctr">
              <a:buNone/>
            </a:pPr>
            <a:r>
              <a:rPr lang="en-US" sz="2000" dirty="0">
                <a:latin typeface="Poppins"/>
                <a:cs typeface="Poppins"/>
              </a:rPr>
              <a:t>An </a:t>
            </a:r>
            <a:r>
              <a:rPr lang="en-US" sz="2000" b="1" dirty="0">
                <a:solidFill>
                  <a:schemeClr val="accent1"/>
                </a:solidFill>
                <a:latin typeface="Poppins"/>
                <a:cs typeface="Poppins"/>
              </a:rPr>
              <a:t>obligation</a:t>
            </a:r>
            <a:r>
              <a:rPr lang="en-US" sz="2000" b="1" dirty="0">
                <a:latin typeface="Poppins"/>
                <a:cs typeface="Poppins"/>
              </a:rPr>
              <a:t> </a:t>
            </a:r>
            <a:br>
              <a:rPr dirty="0"/>
            </a:br>
            <a:r>
              <a:rPr lang="en-US" sz="2000" dirty="0">
                <a:latin typeface="Poppins"/>
                <a:cs typeface="Poppins"/>
              </a:rPr>
              <a:t>is something you are required to do by law, rules, or personal responsibility</a:t>
            </a:r>
          </a:p>
        </p:txBody>
      </p:sp>
      <p:sp>
        <p:nvSpPr>
          <p:cNvPr id="5" name="Slide Number Placeholder 4">
            <a:extLst>
              <a:ext uri="{FF2B5EF4-FFF2-40B4-BE49-F238E27FC236}">
                <a16:creationId xmlns:a16="http://schemas.microsoft.com/office/drawing/2014/main" id="{98580817-1BCF-3366-F8BC-6F03F167730D}"/>
              </a:ext>
            </a:extLst>
          </p:cNvPr>
          <p:cNvSpPr>
            <a:spLocks noGrp="1"/>
          </p:cNvSpPr>
          <p:nvPr>
            <p:ph type="sldNum" sz="quarter" idx="11"/>
          </p:nvPr>
        </p:nvSpPr>
        <p:spPr/>
        <p:txBody>
          <a:bodyPr/>
          <a:lstStyle/>
          <a:p>
            <a:fld id="{1B6BCD38-10FB-4154-A4CD-08746A6DCB55}" type="slidenum">
              <a:rPr lang="en-US" smtClean="0"/>
              <a:pPr/>
              <a:t>12</a:t>
            </a:fld>
            <a:endParaRPr lang="en-US"/>
          </a:p>
        </p:txBody>
      </p:sp>
      <p:sp>
        <p:nvSpPr>
          <p:cNvPr id="7" name="Footer Placeholder 6">
            <a:extLst>
              <a:ext uri="{FF2B5EF4-FFF2-40B4-BE49-F238E27FC236}">
                <a16:creationId xmlns:a16="http://schemas.microsoft.com/office/drawing/2014/main" id="{3C9FFA25-C1DC-D7C0-32FB-E2DCB483BA58}"/>
              </a:ext>
            </a:extLst>
          </p:cNvPr>
          <p:cNvSpPr>
            <a:spLocks noGrp="1"/>
          </p:cNvSpPr>
          <p:nvPr>
            <p:ph type="ftr" sz="quarter" idx="10"/>
          </p:nvPr>
        </p:nvSpPr>
        <p:spPr/>
        <p:txBody>
          <a:bodyPr/>
          <a:lstStyle/>
          <a:p>
            <a:r>
              <a:rPr lang="en-US"/>
              <a:t>Managing Your Money</a:t>
            </a:r>
          </a:p>
        </p:txBody>
      </p:sp>
      <p:pic>
        <p:nvPicPr>
          <p:cNvPr id="6" name="Graphic 5">
            <a:extLst>
              <a:ext uri="{FF2B5EF4-FFF2-40B4-BE49-F238E27FC236}">
                <a16:creationId xmlns:a16="http://schemas.microsoft.com/office/drawing/2014/main" id="{8AE9DCB0-234D-D7EF-7948-21BE6BA7CD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44345" y="2039112"/>
            <a:ext cx="1371600" cy="1371600"/>
          </a:xfrm>
          <a:prstGeom prst="rect">
            <a:avLst/>
          </a:prstGeom>
        </p:spPr>
      </p:pic>
      <p:pic>
        <p:nvPicPr>
          <p:cNvPr id="11" name="Graphic 10">
            <a:extLst>
              <a:ext uri="{FF2B5EF4-FFF2-40B4-BE49-F238E27FC236}">
                <a16:creationId xmlns:a16="http://schemas.microsoft.com/office/drawing/2014/main" id="{18F14787-A5E3-5DC1-F370-F5B9FEEF29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10200" y="2039112"/>
            <a:ext cx="1371600" cy="1371600"/>
          </a:xfrm>
          <a:prstGeom prst="rect">
            <a:avLst/>
          </a:prstGeom>
        </p:spPr>
      </p:pic>
      <p:pic>
        <p:nvPicPr>
          <p:cNvPr id="13" name="Graphic 12">
            <a:extLst>
              <a:ext uri="{FF2B5EF4-FFF2-40B4-BE49-F238E27FC236}">
                <a16:creationId xmlns:a16="http://schemas.microsoft.com/office/drawing/2014/main" id="{CC819DD3-DA3A-1E10-CEB3-49CCA0735C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76055" y="2057400"/>
            <a:ext cx="1371600" cy="1371600"/>
          </a:xfrm>
          <a:prstGeom prst="rect">
            <a:avLst/>
          </a:prstGeom>
        </p:spPr>
      </p:pic>
    </p:spTree>
    <p:extLst>
      <p:ext uri="{BB962C8B-B14F-4D97-AF65-F5344CB8AC3E}">
        <p14:creationId xmlns:p14="http://schemas.microsoft.com/office/powerpoint/2010/main" val="700463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6B996-06B6-20E9-F981-D32750357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41BBFF-A3DC-BBFC-FD5B-D5908C6456C6}"/>
              </a:ext>
            </a:extLst>
          </p:cNvPr>
          <p:cNvSpPr>
            <a:spLocks noGrp="1"/>
          </p:cNvSpPr>
          <p:nvPr>
            <p:ph type="title"/>
          </p:nvPr>
        </p:nvSpPr>
        <p:spPr/>
        <p:txBody>
          <a:bodyPr/>
          <a:lstStyle/>
          <a:p>
            <a:r>
              <a:rPr lang="en-US"/>
              <a:t>Want, need, or obligation?</a:t>
            </a:r>
          </a:p>
        </p:txBody>
      </p:sp>
      <p:sp>
        <p:nvSpPr>
          <p:cNvPr id="5" name="Slide Number Placeholder 4">
            <a:extLst>
              <a:ext uri="{FF2B5EF4-FFF2-40B4-BE49-F238E27FC236}">
                <a16:creationId xmlns:a16="http://schemas.microsoft.com/office/drawing/2014/main" id="{5405294C-7ED3-475B-A642-2671BA681608}"/>
              </a:ext>
            </a:extLst>
          </p:cNvPr>
          <p:cNvSpPr>
            <a:spLocks noGrp="1"/>
          </p:cNvSpPr>
          <p:nvPr>
            <p:ph type="sldNum" sz="quarter" idx="11"/>
          </p:nvPr>
        </p:nvSpPr>
        <p:spPr/>
        <p:txBody>
          <a:bodyPr/>
          <a:lstStyle/>
          <a:p>
            <a:fld id="{1B6BCD38-10FB-4154-A4CD-08746A6DCB55}" type="slidenum">
              <a:rPr lang="en-US" smtClean="0"/>
              <a:pPr/>
              <a:t>13</a:t>
            </a:fld>
            <a:endParaRPr lang="en-US"/>
          </a:p>
        </p:txBody>
      </p:sp>
      <p:sp>
        <p:nvSpPr>
          <p:cNvPr id="3" name="Footer Placeholder 2">
            <a:extLst>
              <a:ext uri="{FF2B5EF4-FFF2-40B4-BE49-F238E27FC236}">
                <a16:creationId xmlns:a16="http://schemas.microsoft.com/office/drawing/2014/main" id="{89EC62CA-EA79-DE8D-967C-4BE2CF991D02}"/>
              </a:ext>
            </a:extLst>
          </p:cNvPr>
          <p:cNvSpPr>
            <a:spLocks noGrp="1"/>
          </p:cNvSpPr>
          <p:nvPr>
            <p:ph type="ftr" sz="quarter" idx="10"/>
          </p:nvPr>
        </p:nvSpPr>
        <p:spPr/>
        <p:txBody>
          <a:bodyPr/>
          <a:lstStyle/>
          <a:p>
            <a:r>
              <a:rPr lang="en-US"/>
              <a:t>Managing Your Money</a:t>
            </a:r>
          </a:p>
        </p:txBody>
      </p:sp>
      <p:graphicFrame>
        <p:nvGraphicFramePr>
          <p:cNvPr id="7" name="Content Placeholder 8">
            <a:extLst>
              <a:ext uri="{FF2B5EF4-FFF2-40B4-BE49-F238E27FC236}">
                <a16:creationId xmlns:a16="http://schemas.microsoft.com/office/drawing/2014/main" id="{048E9035-2D13-5106-8422-69EA2A886C48}"/>
              </a:ext>
            </a:extLst>
          </p:cNvPr>
          <p:cNvGraphicFramePr>
            <a:graphicFrameLocks noGrp="1"/>
          </p:cNvGraphicFramePr>
          <p:nvPr>
            <p:ph idx="1"/>
            <p:extLst>
              <p:ext uri="{D42A27DB-BD31-4B8C-83A1-F6EECF244321}">
                <p14:modId xmlns:p14="http://schemas.microsoft.com/office/powerpoint/2010/main" val="4063769230"/>
              </p:ext>
            </p:extLst>
          </p:nvPr>
        </p:nvGraphicFramePr>
        <p:xfrm>
          <a:off x="838200" y="1566539"/>
          <a:ext cx="8306118" cy="5034280"/>
        </p:xfrm>
        <a:graphic>
          <a:graphicData uri="http://schemas.openxmlformats.org/drawingml/2006/table">
            <a:tbl>
              <a:tblPr firstRow="1" bandRow="1">
                <a:tableStyleId>{5C22544A-7EE6-4342-B048-85BDC9FD1C3A}</a:tableStyleId>
              </a:tblPr>
              <a:tblGrid>
                <a:gridCol w="2819718">
                  <a:extLst>
                    <a:ext uri="{9D8B030D-6E8A-4147-A177-3AD203B41FA5}">
                      <a16:colId xmlns:a16="http://schemas.microsoft.com/office/drawing/2014/main" val="3903391344"/>
                    </a:ext>
                  </a:extLst>
                </a:gridCol>
                <a:gridCol w="1828800">
                  <a:extLst>
                    <a:ext uri="{9D8B030D-6E8A-4147-A177-3AD203B41FA5}">
                      <a16:colId xmlns:a16="http://schemas.microsoft.com/office/drawing/2014/main" val="596303831"/>
                    </a:ext>
                  </a:extLst>
                </a:gridCol>
                <a:gridCol w="1828800">
                  <a:extLst>
                    <a:ext uri="{9D8B030D-6E8A-4147-A177-3AD203B41FA5}">
                      <a16:colId xmlns:a16="http://schemas.microsoft.com/office/drawing/2014/main" val="3565266754"/>
                    </a:ext>
                  </a:extLst>
                </a:gridCol>
                <a:gridCol w="1828800">
                  <a:extLst>
                    <a:ext uri="{9D8B030D-6E8A-4147-A177-3AD203B41FA5}">
                      <a16:colId xmlns:a16="http://schemas.microsoft.com/office/drawing/2014/main" val="2704783761"/>
                    </a:ext>
                  </a:extLst>
                </a:gridCol>
              </a:tblGrid>
              <a:tr h="370840">
                <a:tc>
                  <a:txBody>
                    <a:bodyPr/>
                    <a:lstStyle/>
                    <a:p>
                      <a:pPr algn="ctr"/>
                      <a:r>
                        <a:rPr lang="en-US" dirty="0">
                          <a:latin typeface="Poppins" panose="020B0604020202020204" pitchFamily="34" charset="0"/>
                          <a:cs typeface="Poppins" panose="020B0604020202020204" pitchFamily="34" charset="0"/>
                        </a:rPr>
                        <a:t>Item</a:t>
                      </a:r>
                    </a:p>
                  </a:txBody>
                  <a:tcPr>
                    <a:solidFill>
                      <a:srgbClr val="0D5257"/>
                    </a:solidFill>
                  </a:tcPr>
                </a:tc>
                <a:tc>
                  <a:txBody>
                    <a:bodyPr/>
                    <a:lstStyle/>
                    <a:p>
                      <a:pPr algn="ctr"/>
                      <a:r>
                        <a:rPr lang="en-US" dirty="0">
                          <a:latin typeface="Poppins" panose="020B0604020202020204" pitchFamily="34" charset="0"/>
                          <a:cs typeface="Poppins" panose="020B0604020202020204" pitchFamily="34" charset="0"/>
                        </a:rPr>
                        <a:t>Want</a:t>
                      </a:r>
                    </a:p>
                  </a:txBody>
                  <a:tcPr>
                    <a:solidFill>
                      <a:srgbClr val="0D5257"/>
                    </a:solidFill>
                  </a:tcPr>
                </a:tc>
                <a:tc>
                  <a:txBody>
                    <a:bodyPr/>
                    <a:lstStyle/>
                    <a:p>
                      <a:pPr algn="ctr"/>
                      <a:r>
                        <a:rPr lang="en-US" dirty="0">
                          <a:latin typeface="Poppins" panose="020B0604020202020204" pitchFamily="34" charset="0"/>
                          <a:cs typeface="Poppins" panose="020B0604020202020204" pitchFamily="34" charset="0"/>
                        </a:rPr>
                        <a:t>Need</a:t>
                      </a:r>
                    </a:p>
                  </a:txBody>
                  <a:tcPr>
                    <a:solidFill>
                      <a:srgbClr val="0D5257"/>
                    </a:solidFill>
                  </a:tcPr>
                </a:tc>
                <a:tc>
                  <a:txBody>
                    <a:bodyPr/>
                    <a:lstStyle/>
                    <a:p>
                      <a:pPr algn="ctr"/>
                      <a:r>
                        <a:rPr lang="en-US">
                          <a:latin typeface="Poppins" panose="020B0604020202020204" pitchFamily="34" charset="0"/>
                          <a:cs typeface="Poppins" panose="020B0604020202020204" pitchFamily="34" charset="0"/>
                        </a:rPr>
                        <a:t>Obligation</a:t>
                      </a:r>
                    </a:p>
                  </a:txBody>
                  <a:tcPr>
                    <a:solidFill>
                      <a:srgbClr val="0D5257"/>
                    </a:solidFill>
                  </a:tcPr>
                </a:tc>
                <a:extLst>
                  <a:ext uri="{0D108BD9-81ED-4DB2-BD59-A6C34878D82A}">
                    <a16:rowId xmlns:a16="http://schemas.microsoft.com/office/drawing/2014/main" val="2056715123"/>
                  </a:ext>
                </a:extLst>
              </a:tr>
              <a:tr h="457200">
                <a:tc>
                  <a:txBody>
                    <a:bodyPr/>
                    <a:lstStyle/>
                    <a:p>
                      <a:r>
                        <a:rPr lang="en-US">
                          <a:latin typeface="Poppins" panose="020B0604020202020204" pitchFamily="34" charset="0"/>
                          <a:cs typeface="Poppins" panose="020B0604020202020204" pitchFamily="34" charset="0"/>
                        </a:rPr>
                        <a:t>A weekend trip</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475709873"/>
                  </a:ext>
                </a:extLst>
              </a:tr>
              <a:tr h="457200">
                <a:tc>
                  <a:txBody>
                    <a:bodyPr/>
                    <a:lstStyle/>
                    <a:p>
                      <a:r>
                        <a:rPr lang="en-US">
                          <a:latin typeface="Poppins" panose="020B0604020202020204" pitchFamily="34" charset="0"/>
                          <a:cs typeface="Poppins" panose="020B0604020202020204" pitchFamily="34" charset="0"/>
                        </a:rPr>
                        <a:t>Car payment</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dirty="0">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3953251226"/>
                  </a:ext>
                </a:extLst>
              </a:tr>
              <a:tr h="457200">
                <a:tc>
                  <a:txBody>
                    <a:bodyPr/>
                    <a:lstStyle/>
                    <a:p>
                      <a:r>
                        <a:rPr lang="en-US">
                          <a:latin typeface="Poppins" panose="020B0604020202020204" pitchFamily="34" charset="0"/>
                          <a:cs typeface="Poppins" panose="020B0604020202020204" pitchFamily="34" charset="0"/>
                        </a:rPr>
                        <a:t>Concert tickets</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21274481"/>
                  </a:ext>
                </a:extLst>
              </a:tr>
              <a:tr h="457200">
                <a:tc>
                  <a:txBody>
                    <a:bodyPr/>
                    <a:lstStyle/>
                    <a:p>
                      <a:r>
                        <a:rPr lang="en-US">
                          <a:latin typeface="Poppins" panose="020B0604020202020204" pitchFamily="34" charset="0"/>
                          <a:cs typeface="Poppins" panose="020B0604020202020204" pitchFamily="34" charset="0"/>
                        </a:rPr>
                        <a:t>Groceries</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166252974"/>
                  </a:ext>
                </a:extLst>
              </a:tr>
              <a:tr h="457200">
                <a:tc>
                  <a:txBody>
                    <a:bodyPr/>
                    <a:lstStyle/>
                    <a:p>
                      <a:r>
                        <a:rPr lang="en-US">
                          <a:latin typeface="Poppins" panose="020B0604020202020204" pitchFamily="34" charset="0"/>
                          <a:cs typeface="Poppins" panose="020B0604020202020204" pitchFamily="34" charset="0"/>
                        </a:rPr>
                        <a:t>Housing</a:t>
                      </a:r>
                    </a:p>
                  </a:txBody>
                  <a:tcPr anchor="ctr">
                    <a:solidFill>
                      <a:schemeClr val="bg2"/>
                    </a:solidFill>
                  </a:tcPr>
                </a:tc>
                <a:tc>
                  <a:txBody>
                    <a:bodyPr/>
                    <a:lstStyle/>
                    <a:p>
                      <a:pPr algn="ctr"/>
                      <a:endParaRPr lang="en-US" dirty="0">
                        <a:latin typeface="Poppins" panose="020B0604020202020204" pitchFamily="34" charset="0"/>
                        <a:cs typeface="Poppins" panose="020B0604020202020204" pitchFamily="34" charset="0"/>
                      </a:endParaRP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712338884"/>
                  </a:ext>
                </a:extLst>
              </a:tr>
              <a:tr h="457200">
                <a:tc>
                  <a:txBody>
                    <a:bodyPr/>
                    <a:lstStyle/>
                    <a:p>
                      <a:r>
                        <a:rPr lang="en-US">
                          <a:latin typeface="Poppins" panose="020B0604020202020204" pitchFamily="34" charset="0"/>
                          <a:cs typeface="Poppins" panose="020B0604020202020204" pitchFamily="34" charset="0"/>
                        </a:rPr>
                        <a:t>Medicine</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479240489"/>
                  </a:ext>
                </a:extLst>
              </a:tr>
              <a:tr h="457200">
                <a:tc>
                  <a:txBody>
                    <a:bodyPr/>
                    <a:lstStyle/>
                    <a:p>
                      <a:r>
                        <a:rPr lang="en-US">
                          <a:latin typeface="Poppins" panose="020B0604020202020204" pitchFamily="34" charset="0"/>
                          <a:cs typeface="Poppins" panose="020B0604020202020204" pitchFamily="34" charset="0"/>
                        </a:rPr>
                        <a:t>Student loan payment</a:t>
                      </a: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1535172704"/>
                  </a:ext>
                </a:extLst>
              </a:tr>
              <a:tr h="457200">
                <a:tc>
                  <a:txBody>
                    <a:bodyPr/>
                    <a:lstStyle/>
                    <a:p>
                      <a:r>
                        <a:rPr lang="en-US">
                          <a:latin typeface="Poppins" panose="020B0604020202020204" pitchFamily="34" charset="0"/>
                          <a:cs typeface="Poppins" panose="020B0604020202020204" pitchFamily="34" charset="0"/>
                        </a:rPr>
                        <a:t>Taxes</a:t>
                      </a:r>
                    </a:p>
                  </a:txBody>
                  <a:tcPr anchor="ctr">
                    <a:solidFill>
                      <a:schemeClr val="bg2">
                        <a:lumMod val="90000"/>
                      </a:schemeClr>
                    </a:solidFill>
                  </a:tcPr>
                </a:tc>
                <a:tc>
                  <a:txBody>
                    <a:bodyPr/>
                    <a:lstStyle/>
                    <a:p>
                      <a:pPr algn="ctr"/>
                      <a:endParaRPr lang="en-US" dirty="0">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3104262425"/>
                  </a:ext>
                </a:extLst>
              </a:tr>
              <a:tr h="457200">
                <a:tc>
                  <a:txBody>
                    <a:bodyPr/>
                    <a:lstStyle/>
                    <a:p>
                      <a:r>
                        <a:rPr lang="en-US">
                          <a:latin typeface="Poppins" panose="020B0604020202020204" pitchFamily="34" charset="0"/>
                          <a:cs typeface="Poppins" panose="020B0604020202020204" pitchFamily="34" charset="0"/>
                        </a:rPr>
                        <a:t>The latest smartphone</a:t>
                      </a:r>
                    </a:p>
                  </a:txBody>
                  <a:tcPr anchor="ctr">
                    <a:solidFill>
                      <a:schemeClr val="bg2"/>
                    </a:solidFill>
                  </a:tcPr>
                </a:tc>
                <a:tc>
                  <a:txBody>
                    <a:bodyPr/>
                    <a:lstStyle/>
                    <a:p>
                      <a:pPr algn="ctr"/>
                      <a:endParaRPr lang="en-US" sz="2800" dirty="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dirty="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644873752"/>
                  </a:ext>
                </a:extLst>
              </a:tr>
            </a:tbl>
          </a:graphicData>
        </a:graphic>
      </p:graphicFrame>
    </p:spTree>
    <p:extLst>
      <p:ext uri="{BB962C8B-B14F-4D97-AF65-F5344CB8AC3E}">
        <p14:creationId xmlns:p14="http://schemas.microsoft.com/office/powerpoint/2010/main" val="4128104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37029-3AE3-B3A0-28C2-E815A0D63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7A803-1F47-023E-11BB-50411379BA34}"/>
              </a:ext>
            </a:extLst>
          </p:cNvPr>
          <p:cNvSpPr>
            <a:spLocks noGrp="1"/>
          </p:cNvSpPr>
          <p:nvPr>
            <p:ph type="title"/>
          </p:nvPr>
        </p:nvSpPr>
        <p:spPr/>
        <p:txBody>
          <a:bodyPr/>
          <a:lstStyle/>
          <a:p>
            <a:r>
              <a:rPr lang="en-US"/>
              <a:t>Want, need, or obligation? (Answers)</a:t>
            </a:r>
          </a:p>
        </p:txBody>
      </p:sp>
      <p:sp>
        <p:nvSpPr>
          <p:cNvPr id="5" name="Slide Number Placeholder 4">
            <a:extLst>
              <a:ext uri="{FF2B5EF4-FFF2-40B4-BE49-F238E27FC236}">
                <a16:creationId xmlns:a16="http://schemas.microsoft.com/office/drawing/2014/main" id="{B325B615-D282-ACD2-73BC-1432A2798410}"/>
              </a:ext>
            </a:extLst>
          </p:cNvPr>
          <p:cNvSpPr>
            <a:spLocks noGrp="1"/>
          </p:cNvSpPr>
          <p:nvPr>
            <p:ph type="sldNum" sz="quarter" idx="11"/>
          </p:nvPr>
        </p:nvSpPr>
        <p:spPr/>
        <p:txBody>
          <a:bodyPr/>
          <a:lstStyle/>
          <a:p>
            <a:fld id="{1B6BCD38-10FB-4154-A4CD-08746A6DCB55}" type="slidenum">
              <a:rPr lang="en-US" smtClean="0"/>
              <a:pPr/>
              <a:t>14</a:t>
            </a:fld>
            <a:endParaRPr lang="en-US"/>
          </a:p>
        </p:txBody>
      </p:sp>
      <p:sp>
        <p:nvSpPr>
          <p:cNvPr id="3" name="Footer Placeholder 2">
            <a:extLst>
              <a:ext uri="{FF2B5EF4-FFF2-40B4-BE49-F238E27FC236}">
                <a16:creationId xmlns:a16="http://schemas.microsoft.com/office/drawing/2014/main" id="{1E2E4111-7A7F-3572-2DBE-736A79439C65}"/>
              </a:ext>
            </a:extLst>
          </p:cNvPr>
          <p:cNvSpPr>
            <a:spLocks noGrp="1"/>
          </p:cNvSpPr>
          <p:nvPr>
            <p:ph type="ftr" sz="quarter" idx="10"/>
          </p:nvPr>
        </p:nvSpPr>
        <p:spPr/>
        <p:txBody>
          <a:bodyPr/>
          <a:lstStyle/>
          <a:p>
            <a:r>
              <a:rPr lang="en-US"/>
              <a:t>Managing Your Money</a:t>
            </a:r>
          </a:p>
        </p:txBody>
      </p:sp>
      <p:graphicFrame>
        <p:nvGraphicFramePr>
          <p:cNvPr id="7" name="Content Placeholder 8">
            <a:extLst>
              <a:ext uri="{FF2B5EF4-FFF2-40B4-BE49-F238E27FC236}">
                <a16:creationId xmlns:a16="http://schemas.microsoft.com/office/drawing/2014/main" id="{27548F2C-F961-AE88-2F13-1F7AE2A296CC}"/>
              </a:ext>
            </a:extLst>
          </p:cNvPr>
          <p:cNvGraphicFramePr>
            <a:graphicFrameLocks noGrp="1"/>
          </p:cNvGraphicFramePr>
          <p:nvPr>
            <p:ph idx="1"/>
            <p:extLst>
              <p:ext uri="{D42A27DB-BD31-4B8C-83A1-F6EECF244321}">
                <p14:modId xmlns:p14="http://schemas.microsoft.com/office/powerpoint/2010/main" val="1190163656"/>
              </p:ext>
            </p:extLst>
          </p:nvPr>
        </p:nvGraphicFramePr>
        <p:xfrm>
          <a:off x="838200" y="1566539"/>
          <a:ext cx="8306118" cy="5034280"/>
        </p:xfrm>
        <a:graphic>
          <a:graphicData uri="http://schemas.openxmlformats.org/drawingml/2006/table">
            <a:tbl>
              <a:tblPr firstRow="1" bandRow="1">
                <a:tableStyleId>{5C22544A-7EE6-4342-B048-85BDC9FD1C3A}</a:tableStyleId>
              </a:tblPr>
              <a:tblGrid>
                <a:gridCol w="2819718">
                  <a:extLst>
                    <a:ext uri="{9D8B030D-6E8A-4147-A177-3AD203B41FA5}">
                      <a16:colId xmlns:a16="http://schemas.microsoft.com/office/drawing/2014/main" val="3903391344"/>
                    </a:ext>
                  </a:extLst>
                </a:gridCol>
                <a:gridCol w="1828800">
                  <a:extLst>
                    <a:ext uri="{9D8B030D-6E8A-4147-A177-3AD203B41FA5}">
                      <a16:colId xmlns:a16="http://schemas.microsoft.com/office/drawing/2014/main" val="596303831"/>
                    </a:ext>
                  </a:extLst>
                </a:gridCol>
                <a:gridCol w="1828800">
                  <a:extLst>
                    <a:ext uri="{9D8B030D-6E8A-4147-A177-3AD203B41FA5}">
                      <a16:colId xmlns:a16="http://schemas.microsoft.com/office/drawing/2014/main" val="3565266754"/>
                    </a:ext>
                  </a:extLst>
                </a:gridCol>
                <a:gridCol w="1828800">
                  <a:extLst>
                    <a:ext uri="{9D8B030D-6E8A-4147-A177-3AD203B41FA5}">
                      <a16:colId xmlns:a16="http://schemas.microsoft.com/office/drawing/2014/main" val="2704783761"/>
                    </a:ext>
                  </a:extLst>
                </a:gridCol>
              </a:tblGrid>
              <a:tr h="370840">
                <a:tc>
                  <a:txBody>
                    <a:bodyPr/>
                    <a:lstStyle/>
                    <a:p>
                      <a:pPr algn="ctr"/>
                      <a:r>
                        <a:rPr lang="en-US" dirty="0">
                          <a:latin typeface="Poppins" panose="020B0604020202020204" pitchFamily="34" charset="0"/>
                          <a:cs typeface="Poppins" panose="020B0604020202020204" pitchFamily="34" charset="0"/>
                        </a:rPr>
                        <a:t>Item</a:t>
                      </a:r>
                    </a:p>
                  </a:txBody>
                  <a:tcPr>
                    <a:solidFill>
                      <a:srgbClr val="0D5257"/>
                    </a:solidFill>
                  </a:tcPr>
                </a:tc>
                <a:tc>
                  <a:txBody>
                    <a:bodyPr/>
                    <a:lstStyle/>
                    <a:p>
                      <a:pPr algn="ctr"/>
                      <a:r>
                        <a:rPr lang="en-US">
                          <a:latin typeface="Poppins" panose="020B0604020202020204" pitchFamily="34" charset="0"/>
                          <a:cs typeface="Poppins" panose="020B0604020202020204" pitchFamily="34" charset="0"/>
                        </a:rPr>
                        <a:t>Want</a:t>
                      </a:r>
                    </a:p>
                  </a:txBody>
                  <a:tcPr>
                    <a:solidFill>
                      <a:srgbClr val="0D5257"/>
                    </a:solidFill>
                  </a:tcPr>
                </a:tc>
                <a:tc>
                  <a:txBody>
                    <a:bodyPr/>
                    <a:lstStyle/>
                    <a:p>
                      <a:pPr algn="ctr"/>
                      <a:r>
                        <a:rPr lang="en-US" dirty="0">
                          <a:latin typeface="Poppins" panose="020B0604020202020204" pitchFamily="34" charset="0"/>
                          <a:cs typeface="Poppins" panose="020B0604020202020204" pitchFamily="34" charset="0"/>
                        </a:rPr>
                        <a:t>Need</a:t>
                      </a:r>
                    </a:p>
                  </a:txBody>
                  <a:tcPr>
                    <a:solidFill>
                      <a:srgbClr val="0D5257"/>
                    </a:solidFill>
                  </a:tcPr>
                </a:tc>
                <a:tc>
                  <a:txBody>
                    <a:bodyPr/>
                    <a:lstStyle/>
                    <a:p>
                      <a:pPr algn="ctr"/>
                      <a:r>
                        <a:rPr lang="en-US">
                          <a:latin typeface="Poppins" panose="020B0604020202020204" pitchFamily="34" charset="0"/>
                          <a:cs typeface="Poppins" panose="020B0604020202020204" pitchFamily="34" charset="0"/>
                        </a:rPr>
                        <a:t>Obligation</a:t>
                      </a:r>
                    </a:p>
                  </a:txBody>
                  <a:tcPr>
                    <a:solidFill>
                      <a:srgbClr val="0D5257"/>
                    </a:solidFill>
                  </a:tcPr>
                </a:tc>
                <a:extLst>
                  <a:ext uri="{0D108BD9-81ED-4DB2-BD59-A6C34878D82A}">
                    <a16:rowId xmlns:a16="http://schemas.microsoft.com/office/drawing/2014/main" val="2056715123"/>
                  </a:ext>
                </a:extLst>
              </a:tr>
              <a:tr h="457200">
                <a:tc>
                  <a:txBody>
                    <a:bodyPr/>
                    <a:lstStyle/>
                    <a:p>
                      <a:r>
                        <a:rPr lang="en-US">
                          <a:latin typeface="Poppins" panose="020B0604020202020204" pitchFamily="34" charset="0"/>
                          <a:cs typeface="Poppins" panose="020B0604020202020204" pitchFamily="34" charset="0"/>
                        </a:rPr>
                        <a:t>A weekend trip</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dirty="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475709873"/>
                  </a:ext>
                </a:extLst>
              </a:tr>
              <a:tr h="457200">
                <a:tc>
                  <a:txBody>
                    <a:bodyPr/>
                    <a:lstStyle/>
                    <a:p>
                      <a:r>
                        <a:rPr lang="en-US">
                          <a:latin typeface="Poppins" panose="020B0604020202020204" pitchFamily="34" charset="0"/>
                          <a:cs typeface="Poppins" panose="020B0604020202020204" pitchFamily="34" charset="0"/>
                        </a:rPr>
                        <a:t>Car payment</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3953251226"/>
                  </a:ext>
                </a:extLst>
              </a:tr>
              <a:tr h="457200">
                <a:tc>
                  <a:txBody>
                    <a:bodyPr/>
                    <a:lstStyle/>
                    <a:p>
                      <a:r>
                        <a:rPr lang="en-US">
                          <a:latin typeface="Poppins" panose="020B0604020202020204" pitchFamily="34" charset="0"/>
                          <a:cs typeface="Poppins" panose="020B0604020202020204" pitchFamily="34" charset="0"/>
                        </a:rPr>
                        <a:t>Concert tickets</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21274481"/>
                  </a:ext>
                </a:extLst>
              </a:tr>
              <a:tr h="457200">
                <a:tc>
                  <a:txBody>
                    <a:bodyPr/>
                    <a:lstStyle/>
                    <a:p>
                      <a:r>
                        <a:rPr lang="en-US">
                          <a:latin typeface="Poppins" panose="020B0604020202020204" pitchFamily="34" charset="0"/>
                          <a:cs typeface="Poppins" panose="020B0604020202020204" pitchFamily="34" charset="0"/>
                        </a:rPr>
                        <a:t>Groceries</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166252974"/>
                  </a:ext>
                </a:extLst>
              </a:tr>
              <a:tr h="457200">
                <a:tc>
                  <a:txBody>
                    <a:bodyPr/>
                    <a:lstStyle/>
                    <a:p>
                      <a:r>
                        <a:rPr lang="en-US">
                          <a:latin typeface="Poppins" panose="020B0604020202020204" pitchFamily="34" charset="0"/>
                          <a:cs typeface="Poppins" panose="020B0604020202020204" pitchFamily="34" charset="0"/>
                        </a:rPr>
                        <a:t>Housing</a:t>
                      </a: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712338884"/>
                  </a:ext>
                </a:extLst>
              </a:tr>
              <a:tr h="457200">
                <a:tc>
                  <a:txBody>
                    <a:bodyPr/>
                    <a:lstStyle/>
                    <a:p>
                      <a:r>
                        <a:rPr lang="en-US">
                          <a:latin typeface="Poppins" panose="020B0604020202020204" pitchFamily="34" charset="0"/>
                          <a:cs typeface="Poppins" panose="020B0604020202020204" pitchFamily="34" charset="0"/>
                        </a:rPr>
                        <a:t>Medicine</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1479240489"/>
                  </a:ext>
                </a:extLst>
              </a:tr>
              <a:tr h="457200">
                <a:tc>
                  <a:txBody>
                    <a:bodyPr/>
                    <a:lstStyle/>
                    <a:p>
                      <a:r>
                        <a:rPr lang="en-US">
                          <a:latin typeface="Poppins" panose="020B0604020202020204" pitchFamily="34" charset="0"/>
                          <a:cs typeface="Poppins" panose="020B0604020202020204" pitchFamily="34" charset="0"/>
                        </a:rPr>
                        <a:t>Student loan payment</a:t>
                      </a: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1535172704"/>
                  </a:ext>
                </a:extLst>
              </a:tr>
              <a:tr h="457200">
                <a:tc>
                  <a:txBody>
                    <a:bodyPr/>
                    <a:lstStyle/>
                    <a:p>
                      <a:r>
                        <a:rPr lang="en-US">
                          <a:latin typeface="Poppins" panose="020B0604020202020204" pitchFamily="34" charset="0"/>
                          <a:cs typeface="Poppins" panose="020B0604020202020204" pitchFamily="34" charset="0"/>
                        </a:rPr>
                        <a:t>Taxes</a:t>
                      </a: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a:latin typeface="Poppins" panose="020B0604020202020204" pitchFamily="34" charset="0"/>
                        <a:cs typeface="Poppins" panose="020B0604020202020204" pitchFamily="34" charset="0"/>
                      </a:endParaRPr>
                    </a:p>
                  </a:txBody>
                  <a:tcPr anchor="ctr">
                    <a:solidFill>
                      <a:schemeClr val="bg2">
                        <a:lumMod val="90000"/>
                      </a:schemeClr>
                    </a:solidFill>
                  </a:tcPr>
                </a:tc>
                <a:extLst>
                  <a:ext uri="{0D108BD9-81ED-4DB2-BD59-A6C34878D82A}">
                    <a16:rowId xmlns:a16="http://schemas.microsoft.com/office/drawing/2014/main" val="3104262425"/>
                  </a:ext>
                </a:extLst>
              </a:tr>
              <a:tr h="457200">
                <a:tc>
                  <a:txBody>
                    <a:bodyPr/>
                    <a:lstStyle/>
                    <a:p>
                      <a:r>
                        <a:rPr lang="en-US">
                          <a:latin typeface="Poppins" panose="020B0604020202020204" pitchFamily="34" charset="0"/>
                          <a:cs typeface="Poppins" panose="020B0604020202020204" pitchFamily="34" charset="0"/>
                        </a:rPr>
                        <a:t>The latest smartphone</a:t>
                      </a:r>
                    </a:p>
                  </a:txBody>
                  <a:tcPr anchor="ctr">
                    <a:solidFill>
                      <a:schemeClr val="bg2"/>
                    </a:solidFill>
                  </a:tcPr>
                </a:tc>
                <a:tc>
                  <a:txBody>
                    <a:bodyPr/>
                    <a:lstStyle/>
                    <a:p>
                      <a:pPr algn="ctr"/>
                      <a:endParaRPr lang="en-US" sz="2800">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a:latin typeface="Poppins" panose="020B0604020202020204" pitchFamily="34" charset="0"/>
                        <a:cs typeface="Poppins" panose="020B0604020202020204" pitchFamily="34" charset="0"/>
                      </a:endParaRPr>
                    </a:p>
                  </a:txBody>
                  <a:tcPr anchor="ctr">
                    <a:solidFill>
                      <a:schemeClr val="bg2"/>
                    </a:solidFill>
                  </a:tcPr>
                </a:tc>
                <a:tc>
                  <a:txBody>
                    <a:bodyPr/>
                    <a:lstStyle/>
                    <a:p>
                      <a:pPr algn="ctr"/>
                      <a:endParaRPr lang="en-US" dirty="0">
                        <a:latin typeface="Poppins" panose="020B0604020202020204" pitchFamily="34" charset="0"/>
                        <a:cs typeface="Poppins" panose="020B0604020202020204" pitchFamily="34" charset="0"/>
                      </a:endParaRPr>
                    </a:p>
                  </a:txBody>
                  <a:tcPr anchor="ctr">
                    <a:solidFill>
                      <a:schemeClr val="bg2"/>
                    </a:solidFill>
                  </a:tcPr>
                </a:tc>
                <a:extLst>
                  <a:ext uri="{0D108BD9-81ED-4DB2-BD59-A6C34878D82A}">
                    <a16:rowId xmlns:a16="http://schemas.microsoft.com/office/drawing/2014/main" val="3644873752"/>
                  </a:ext>
                </a:extLst>
              </a:tr>
            </a:tbl>
          </a:graphicData>
        </a:graphic>
      </p:graphicFrame>
      <p:pic>
        <p:nvPicPr>
          <p:cNvPr id="8" name="Graphic 7" descr="Checkmark with solid fill">
            <a:extLst>
              <a:ext uri="{FF2B5EF4-FFF2-40B4-BE49-F238E27FC236}">
                <a16:creationId xmlns:a16="http://schemas.microsoft.com/office/drawing/2014/main" id="{43F1E9A4-BD0B-CBDF-84DC-FCF5567590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89564" y="1961102"/>
            <a:ext cx="457199" cy="457199"/>
          </a:xfrm>
          <a:prstGeom prst="rect">
            <a:avLst/>
          </a:prstGeom>
        </p:spPr>
      </p:pic>
      <p:pic>
        <p:nvPicPr>
          <p:cNvPr id="10" name="Graphic 9" descr="Checkmark with solid fill">
            <a:extLst>
              <a:ext uri="{FF2B5EF4-FFF2-40B4-BE49-F238E27FC236}">
                <a16:creationId xmlns:a16="http://schemas.microsoft.com/office/drawing/2014/main" id="{CF4D7B10-113E-3065-232C-225EA1FBFF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81387" y="2486662"/>
            <a:ext cx="457199" cy="457199"/>
          </a:xfrm>
          <a:prstGeom prst="rect">
            <a:avLst/>
          </a:prstGeom>
        </p:spPr>
      </p:pic>
      <p:pic>
        <p:nvPicPr>
          <p:cNvPr id="11" name="Graphic 10" descr="Checkmark with solid fill">
            <a:extLst>
              <a:ext uri="{FF2B5EF4-FFF2-40B4-BE49-F238E27FC236}">
                <a16:creationId xmlns:a16="http://schemas.microsoft.com/office/drawing/2014/main" id="{BCBB037E-5E3A-9EF6-CCCF-1CA1DD7725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89563" y="3021307"/>
            <a:ext cx="457199" cy="457199"/>
          </a:xfrm>
          <a:prstGeom prst="rect">
            <a:avLst/>
          </a:prstGeom>
        </p:spPr>
      </p:pic>
      <p:pic>
        <p:nvPicPr>
          <p:cNvPr id="12" name="Graphic 11" descr="Checkmark with solid fill">
            <a:extLst>
              <a:ext uri="{FF2B5EF4-FFF2-40B4-BE49-F238E27FC236}">
                <a16:creationId xmlns:a16="http://schemas.microsoft.com/office/drawing/2014/main" id="{3591FF9B-C1EA-8CFD-893A-D7A6F6BA94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57976" y="3495759"/>
            <a:ext cx="457199" cy="457199"/>
          </a:xfrm>
          <a:prstGeom prst="rect">
            <a:avLst/>
          </a:prstGeom>
        </p:spPr>
      </p:pic>
      <p:pic>
        <p:nvPicPr>
          <p:cNvPr id="13" name="Graphic 12" descr="Checkmark with solid fill">
            <a:extLst>
              <a:ext uri="{FF2B5EF4-FFF2-40B4-BE49-F238E27FC236}">
                <a16:creationId xmlns:a16="http://schemas.microsoft.com/office/drawing/2014/main" id="{E14138EF-4F10-14E8-C429-DB4D011EB3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57975" y="4049173"/>
            <a:ext cx="457199" cy="457199"/>
          </a:xfrm>
          <a:prstGeom prst="rect">
            <a:avLst/>
          </a:prstGeom>
        </p:spPr>
      </p:pic>
      <p:pic>
        <p:nvPicPr>
          <p:cNvPr id="14" name="Graphic 13" descr="Checkmark with solid fill">
            <a:extLst>
              <a:ext uri="{FF2B5EF4-FFF2-40B4-BE49-F238E27FC236}">
                <a16:creationId xmlns:a16="http://schemas.microsoft.com/office/drawing/2014/main" id="{D740AD27-A7B3-7570-6D49-FC18D9EF9A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55096" y="4579206"/>
            <a:ext cx="457199" cy="457199"/>
          </a:xfrm>
          <a:prstGeom prst="rect">
            <a:avLst/>
          </a:prstGeom>
        </p:spPr>
      </p:pic>
      <p:pic>
        <p:nvPicPr>
          <p:cNvPr id="15" name="Graphic 14" descr="Checkmark with solid fill">
            <a:extLst>
              <a:ext uri="{FF2B5EF4-FFF2-40B4-BE49-F238E27FC236}">
                <a16:creationId xmlns:a16="http://schemas.microsoft.com/office/drawing/2014/main" id="{0327F947-A184-029D-B14E-DC0876C555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81386" y="5069845"/>
            <a:ext cx="457199" cy="457199"/>
          </a:xfrm>
          <a:prstGeom prst="rect">
            <a:avLst/>
          </a:prstGeom>
        </p:spPr>
      </p:pic>
      <p:pic>
        <p:nvPicPr>
          <p:cNvPr id="16" name="Graphic 15" descr="Checkmark with solid fill">
            <a:extLst>
              <a:ext uri="{FF2B5EF4-FFF2-40B4-BE49-F238E27FC236}">
                <a16:creationId xmlns:a16="http://schemas.microsoft.com/office/drawing/2014/main" id="{9ECCC68C-9B8C-0DB9-ACE9-72625C9125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81386" y="5561550"/>
            <a:ext cx="457199" cy="457199"/>
          </a:xfrm>
          <a:prstGeom prst="rect">
            <a:avLst/>
          </a:prstGeom>
        </p:spPr>
      </p:pic>
      <p:pic>
        <p:nvPicPr>
          <p:cNvPr id="17" name="Graphic 16" descr="Checkmark with solid fill">
            <a:extLst>
              <a:ext uri="{FF2B5EF4-FFF2-40B4-BE49-F238E27FC236}">
                <a16:creationId xmlns:a16="http://schemas.microsoft.com/office/drawing/2014/main" id="{FBC4B336-01A3-594D-C890-0E41237487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89562" y="6080394"/>
            <a:ext cx="457199" cy="457199"/>
          </a:xfrm>
          <a:prstGeom prst="rect">
            <a:avLst/>
          </a:prstGeom>
        </p:spPr>
      </p:pic>
    </p:spTree>
    <p:extLst>
      <p:ext uri="{BB962C8B-B14F-4D97-AF65-F5344CB8AC3E}">
        <p14:creationId xmlns:p14="http://schemas.microsoft.com/office/powerpoint/2010/main" val="2106637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60E36-8CD9-4E5E-3231-F72AA3950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54F71-9689-9DF7-FF77-562E95D88028}"/>
              </a:ext>
            </a:extLst>
          </p:cNvPr>
          <p:cNvSpPr>
            <a:spLocks noGrp="1"/>
          </p:cNvSpPr>
          <p:nvPr>
            <p:ph type="title"/>
          </p:nvPr>
        </p:nvSpPr>
        <p:spPr/>
        <p:txBody>
          <a:bodyPr/>
          <a:lstStyle/>
          <a:p>
            <a:r>
              <a:rPr lang="en-US"/>
              <a:t>Cash flow</a:t>
            </a:r>
          </a:p>
        </p:txBody>
      </p:sp>
      <p:sp>
        <p:nvSpPr>
          <p:cNvPr id="3" name="Content Placeholder 2">
            <a:extLst>
              <a:ext uri="{FF2B5EF4-FFF2-40B4-BE49-F238E27FC236}">
                <a16:creationId xmlns:a16="http://schemas.microsoft.com/office/drawing/2014/main" id="{08CEA2CE-0214-A0BC-4386-FC9CEDC08E7A}"/>
              </a:ext>
            </a:extLst>
          </p:cNvPr>
          <p:cNvSpPr>
            <a:spLocks noGrp="1"/>
          </p:cNvSpPr>
          <p:nvPr>
            <p:ph idx="1"/>
          </p:nvPr>
        </p:nvSpPr>
        <p:spPr>
          <a:xfrm>
            <a:off x="838200" y="1825625"/>
            <a:ext cx="5110332" cy="4351338"/>
          </a:xfrm>
        </p:spPr>
        <p:txBody>
          <a:bodyPr vert="horz" lIns="91440" tIns="45720" rIns="91440" bIns="45720" rtlCol="0" anchor="t">
            <a:normAutofit/>
          </a:bodyPr>
          <a:lstStyle/>
          <a:p>
            <a:r>
              <a:rPr lang="en-US">
                <a:latin typeface="Poppins"/>
                <a:cs typeface="Poppins"/>
              </a:rPr>
              <a:t>The amount of money you have coming in as income minus the money going out to pay for expenses</a:t>
            </a:r>
          </a:p>
          <a:p>
            <a:pPr lvl="1"/>
            <a:r>
              <a:rPr lang="en-US" b="1">
                <a:solidFill>
                  <a:schemeClr val="accent1"/>
                </a:solidFill>
                <a:latin typeface="Poppins"/>
                <a:cs typeface="Poppins"/>
              </a:rPr>
              <a:t>Positive</a:t>
            </a:r>
            <a:r>
              <a:rPr lang="en-US">
                <a:solidFill>
                  <a:schemeClr val="accent1"/>
                </a:solidFill>
                <a:latin typeface="Poppins"/>
                <a:cs typeface="Poppins"/>
              </a:rPr>
              <a:t> </a:t>
            </a:r>
            <a:r>
              <a:rPr lang="en-US" b="1">
                <a:solidFill>
                  <a:schemeClr val="accent1"/>
                </a:solidFill>
                <a:latin typeface="Poppins"/>
                <a:cs typeface="Poppins"/>
              </a:rPr>
              <a:t>cash flow</a:t>
            </a:r>
            <a:r>
              <a:rPr lang="en-US" b="1">
                <a:latin typeface="Poppins"/>
                <a:cs typeface="Poppins"/>
              </a:rPr>
              <a:t>:</a:t>
            </a:r>
            <a:r>
              <a:rPr lang="en-US">
                <a:latin typeface="Poppins"/>
                <a:cs typeface="Poppins"/>
              </a:rPr>
              <a:t> More money is coming in than going out</a:t>
            </a:r>
          </a:p>
          <a:p>
            <a:pPr lvl="1"/>
            <a:r>
              <a:rPr lang="en-US" b="1">
                <a:solidFill>
                  <a:schemeClr val="accent1"/>
                </a:solidFill>
                <a:latin typeface="Poppins"/>
                <a:cs typeface="Poppins"/>
              </a:rPr>
              <a:t>Negative cash flow</a:t>
            </a:r>
            <a:r>
              <a:rPr lang="en-US" b="1">
                <a:latin typeface="Poppins"/>
                <a:cs typeface="Poppins"/>
              </a:rPr>
              <a:t>:</a:t>
            </a:r>
            <a:r>
              <a:rPr lang="en-US">
                <a:latin typeface="Poppins"/>
                <a:cs typeface="Poppins"/>
              </a:rPr>
              <a:t> More money is going out than coming in</a:t>
            </a:r>
          </a:p>
        </p:txBody>
      </p:sp>
      <p:sp>
        <p:nvSpPr>
          <p:cNvPr id="5" name="Slide Number Placeholder 4">
            <a:extLst>
              <a:ext uri="{FF2B5EF4-FFF2-40B4-BE49-F238E27FC236}">
                <a16:creationId xmlns:a16="http://schemas.microsoft.com/office/drawing/2014/main" id="{5980056C-CFB1-AA44-29F8-D5D132308BA9}"/>
              </a:ext>
            </a:extLst>
          </p:cNvPr>
          <p:cNvSpPr>
            <a:spLocks noGrp="1"/>
          </p:cNvSpPr>
          <p:nvPr>
            <p:ph type="sldNum" sz="quarter" idx="11"/>
          </p:nvPr>
        </p:nvSpPr>
        <p:spPr/>
        <p:txBody>
          <a:bodyPr/>
          <a:lstStyle/>
          <a:p>
            <a:fld id="{1B6BCD38-10FB-4154-A4CD-08746A6DCB55}" type="slidenum">
              <a:rPr lang="en-US" smtClean="0"/>
              <a:pPr/>
              <a:t>15</a:t>
            </a:fld>
            <a:endParaRPr lang="en-US"/>
          </a:p>
        </p:txBody>
      </p:sp>
      <p:sp>
        <p:nvSpPr>
          <p:cNvPr id="7" name="Footer Placeholder 6">
            <a:extLst>
              <a:ext uri="{FF2B5EF4-FFF2-40B4-BE49-F238E27FC236}">
                <a16:creationId xmlns:a16="http://schemas.microsoft.com/office/drawing/2014/main" id="{BB399760-2F33-28C2-2C7B-3B9498A6F33F}"/>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3985030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6958F-9F76-5795-95BB-7FE84B114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2C30F-5C7D-6592-6EF1-CAF8D77EB864}"/>
              </a:ext>
            </a:extLst>
          </p:cNvPr>
          <p:cNvSpPr>
            <a:spLocks noGrp="1"/>
          </p:cNvSpPr>
          <p:nvPr>
            <p:ph type="title"/>
          </p:nvPr>
        </p:nvSpPr>
        <p:spPr/>
        <p:txBody>
          <a:bodyPr/>
          <a:lstStyle/>
          <a:p>
            <a:r>
              <a:rPr lang="en-US"/>
              <a:t>Budgeting steps</a:t>
            </a:r>
          </a:p>
        </p:txBody>
      </p:sp>
      <p:sp>
        <p:nvSpPr>
          <p:cNvPr id="3" name="Content Placeholder 2">
            <a:extLst>
              <a:ext uri="{FF2B5EF4-FFF2-40B4-BE49-F238E27FC236}">
                <a16:creationId xmlns:a16="http://schemas.microsoft.com/office/drawing/2014/main" id="{8DFA8F64-4132-E2D1-8DE1-A8A5FCCFCF22}"/>
              </a:ext>
            </a:extLst>
          </p:cNvPr>
          <p:cNvSpPr>
            <a:spLocks noGrp="1"/>
          </p:cNvSpPr>
          <p:nvPr>
            <p:ph idx="1"/>
          </p:nvPr>
        </p:nvSpPr>
        <p:spPr>
          <a:xfrm>
            <a:off x="838200" y="1825625"/>
            <a:ext cx="5257800" cy="4667250"/>
          </a:xfrm>
        </p:spPr>
        <p:txBody>
          <a:bodyPr vert="horz" lIns="91440" tIns="45720" rIns="91440" bIns="45720" rtlCol="0" anchor="t">
            <a:noAutofit/>
          </a:bodyPr>
          <a:lstStyle/>
          <a:p>
            <a:r>
              <a:rPr lang="en-US" sz="2000">
                <a:latin typeface="Poppins"/>
                <a:cs typeface="Poppins"/>
              </a:rPr>
              <a:t>Keep track of your spending</a:t>
            </a:r>
          </a:p>
          <a:p>
            <a:r>
              <a:rPr lang="en-US" sz="2000">
                <a:latin typeface="Poppins"/>
                <a:cs typeface="Poppins"/>
              </a:rPr>
              <a:t>Identify your income and expenses</a:t>
            </a:r>
          </a:p>
          <a:p>
            <a:r>
              <a:rPr lang="en-US" sz="2000"/>
              <a:t>Build a budget that balances needs, wants, and savings. One example is the 50-30-20 budget:</a:t>
            </a:r>
          </a:p>
          <a:p>
            <a:pPr lvl="1">
              <a:spcBef>
                <a:spcPts val="0"/>
              </a:spcBef>
              <a:spcAft>
                <a:spcPts val="600"/>
              </a:spcAft>
            </a:pPr>
            <a:r>
              <a:rPr lang="en-US" sz="2000"/>
              <a:t>50 percent needs</a:t>
            </a:r>
          </a:p>
          <a:p>
            <a:pPr lvl="1">
              <a:spcBef>
                <a:spcPts val="0"/>
              </a:spcBef>
              <a:spcAft>
                <a:spcPts val="600"/>
              </a:spcAft>
            </a:pPr>
            <a:r>
              <a:rPr lang="en-US" sz="2000"/>
              <a:t>30 percent wants</a:t>
            </a:r>
          </a:p>
          <a:p>
            <a:pPr lvl="1">
              <a:spcBef>
                <a:spcPts val="0"/>
              </a:spcBef>
              <a:spcAft>
                <a:spcPts val="600"/>
              </a:spcAft>
            </a:pPr>
            <a:r>
              <a:rPr lang="en-US" sz="2000"/>
              <a:t>20 percent savings</a:t>
            </a:r>
          </a:p>
          <a:p>
            <a:r>
              <a:rPr lang="en-US" sz="2000">
                <a:latin typeface="Poppins"/>
                <a:cs typeface="Poppins"/>
              </a:rPr>
              <a:t>Look for ways to increase your income and decrease your expenses</a:t>
            </a:r>
          </a:p>
        </p:txBody>
      </p:sp>
      <p:sp>
        <p:nvSpPr>
          <p:cNvPr id="5" name="Slide Number Placeholder 4">
            <a:extLst>
              <a:ext uri="{FF2B5EF4-FFF2-40B4-BE49-F238E27FC236}">
                <a16:creationId xmlns:a16="http://schemas.microsoft.com/office/drawing/2014/main" id="{F3FBB9D5-81C5-27DC-5D1D-8C52BB4DDE9A}"/>
              </a:ext>
            </a:extLst>
          </p:cNvPr>
          <p:cNvSpPr>
            <a:spLocks noGrp="1"/>
          </p:cNvSpPr>
          <p:nvPr>
            <p:ph type="sldNum" sz="quarter" idx="11"/>
          </p:nvPr>
        </p:nvSpPr>
        <p:spPr/>
        <p:txBody>
          <a:bodyPr/>
          <a:lstStyle/>
          <a:p>
            <a:fld id="{1B6BCD38-10FB-4154-A4CD-08746A6DCB55}" type="slidenum">
              <a:rPr lang="en-US" smtClean="0"/>
              <a:pPr/>
              <a:t>16</a:t>
            </a:fld>
            <a:endParaRPr lang="en-US"/>
          </a:p>
        </p:txBody>
      </p:sp>
      <p:graphicFrame>
        <p:nvGraphicFramePr>
          <p:cNvPr id="9" name="Chart 8" descr="Pie chart demonstrating the 50-30-20 budget with 50 percent needs, 30 percent wants, and 20 percent savings">
            <a:extLst>
              <a:ext uri="{FF2B5EF4-FFF2-40B4-BE49-F238E27FC236}">
                <a16:creationId xmlns:a16="http://schemas.microsoft.com/office/drawing/2014/main" id="{75E5524B-C5B8-F0FA-8628-8DA0589381E9}"/>
              </a:ext>
            </a:extLst>
          </p:cNvPr>
          <p:cNvGraphicFramePr/>
          <p:nvPr>
            <p:extLst>
              <p:ext uri="{D42A27DB-BD31-4B8C-83A1-F6EECF244321}">
                <p14:modId xmlns:p14="http://schemas.microsoft.com/office/powerpoint/2010/main" val="1144136683"/>
              </p:ext>
            </p:extLst>
          </p:nvPr>
        </p:nvGraphicFramePr>
        <p:xfrm>
          <a:off x="7002379" y="1476708"/>
          <a:ext cx="4953000" cy="4262355"/>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6">
            <a:extLst>
              <a:ext uri="{FF2B5EF4-FFF2-40B4-BE49-F238E27FC236}">
                <a16:creationId xmlns:a16="http://schemas.microsoft.com/office/drawing/2014/main" id="{AB1CE478-F55D-DD50-D9BA-AB69C3C00787}"/>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3065324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9E3811-7675-8BA5-8E8D-C1DB262A53B3}"/>
              </a:ext>
            </a:extLst>
          </p:cNvPr>
          <p:cNvPicPr>
            <a:picLocks noChangeAspect="1"/>
          </p:cNvPicPr>
          <p:nvPr/>
        </p:nvPicPr>
        <p:blipFill>
          <a:blip r:embed="rId3">
            <a:extLst>
              <a:ext uri="{28A0092B-C50C-407E-A947-70E740481C1C}">
                <a14:useLocalDpi xmlns:a14="http://schemas.microsoft.com/office/drawing/2010/main" val="0"/>
              </a:ext>
            </a:extLst>
          </a:blip>
          <a:srcRect t="19511" r="4478"/>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ABC733C4-A4AE-9D40-8242-43925080D13E}"/>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312624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D3E8F6-6F61-ADC6-4A2D-C7DB57362A5F}"/>
              </a:ext>
            </a:extLst>
          </p:cNvPr>
          <p:cNvPicPr>
            <a:picLocks noChangeAspect="1"/>
          </p:cNvPicPr>
          <p:nvPr/>
        </p:nvPicPr>
        <p:blipFill>
          <a:blip r:embed="rId3">
            <a:extLst>
              <a:ext uri="{28A0092B-C50C-407E-A947-70E740481C1C}">
                <a14:useLocalDpi xmlns:a14="http://schemas.microsoft.com/office/drawing/2010/main" val="0"/>
              </a:ext>
            </a:extLst>
          </a:blip>
          <a:srcRect r="5044" b="19881"/>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80F8E0D-7B44-98F2-B2E1-E35FDB25155E}"/>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1204882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fld id="{1B6BCD38-10FB-4154-A4CD-08746A6DCB55}" type="slidenum">
              <a:rPr lang="en-US" smtClean="0"/>
              <a:pPr/>
              <a:t>19</a:t>
            </a:fld>
            <a:endParaRPr lang="en-US"/>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Managing Your Money</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665173"/>
            <a:ext cx="7115827" cy="4895850"/>
          </a:xfrm>
        </p:spPr>
        <p:txBody>
          <a:bodyPr>
            <a:noAutofit/>
          </a:bodyPr>
          <a:lstStyle/>
          <a:p>
            <a:pPr marL="0" indent="0">
              <a:lnSpc>
                <a:spcPct val="110000"/>
              </a:lnSpc>
              <a:buNone/>
            </a:pPr>
            <a:r>
              <a:rPr lang="en-US" sz="2000"/>
              <a:t>Analyze a provided scenario and use its information to:</a:t>
            </a:r>
          </a:p>
          <a:p>
            <a:pPr marL="457200" indent="-457200">
              <a:lnSpc>
                <a:spcPct val="110000"/>
              </a:lnSpc>
              <a:buFont typeface="+mj-lt"/>
              <a:buAutoNum type="arabicPeriod"/>
            </a:pPr>
            <a:r>
              <a:rPr lang="en-US" sz="2000"/>
              <a:t>Create a monthly budget</a:t>
            </a:r>
          </a:p>
          <a:p>
            <a:pPr marL="457200" indent="-457200">
              <a:lnSpc>
                <a:spcPct val="110000"/>
              </a:lnSpc>
              <a:buFont typeface="+mj-lt"/>
              <a:buAutoNum type="arabicPeriod"/>
            </a:pPr>
            <a:r>
              <a:rPr lang="en-US" sz="2000"/>
              <a:t>Calculate cash flow (positive or negative)</a:t>
            </a:r>
          </a:p>
          <a:p>
            <a:pPr marL="457200" indent="-457200">
              <a:lnSpc>
                <a:spcPct val="110000"/>
              </a:lnSpc>
              <a:buFont typeface="+mj-lt"/>
              <a:buAutoNum type="arabicPeriod"/>
            </a:pPr>
            <a:r>
              <a:rPr lang="en-US" sz="2000"/>
              <a:t>Identify income and expense types</a:t>
            </a:r>
          </a:p>
          <a:p>
            <a:pPr marL="457200" indent="-457200">
              <a:lnSpc>
                <a:spcPct val="110000"/>
              </a:lnSpc>
              <a:buFont typeface="+mj-lt"/>
              <a:buAutoNum type="arabicPeriod"/>
            </a:pPr>
            <a:r>
              <a:rPr lang="en-US" sz="2000"/>
              <a:t>Determine if the financial goal can be achieved</a:t>
            </a:r>
          </a:p>
          <a:p>
            <a:pPr marL="457200" indent="-457200">
              <a:lnSpc>
                <a:spcPct val="110000"/>
              </a:lnSpc>
              <a:buFont typeface="+mj-lt"/>
              <a:buAutoNum type="arabicPeriod"/>
            </a:pPr>
            <a:r>
              <a:rPr lang="en-US" sz="2000"/>
              <a:t>Classify the goal as short-, medium-, or long-term</a:t>
            </a:r>
          </a:p>
          <a:p>
            <a:pPr marL="457200" indent="-457200">
              <a:lnSpc>
                <a:spcPct val="110000"/>
              </a:lnSpc>
              <a:buFont typeface="+mj-lt"/>
              <a:buAutoNum type="arabicPeriod"/>
            </a:pPr>
            <a:r>
              <a:rPr lang="en-US" sz="2000"/>
              <a:t>Recommend changes to income, expenses, or savings to help achieve the goal</a:t>
            </a:r>
          </a:p>
          <a:p>
            <a:pPr>
              <a:lnSpc>
                <a:spcPct val="110000"/>
              </a:lnSpc>
            </a:pPr>
            <a:endParaRPr lang="en-US" sz="2000"/>
          </a:p>
        </p:txBody>
      </p:sp>
      <p:graphicFrame>
        <p:nvGraphicFramePr>
          <p:cNvPr id="6" name="Table 5">
            <a:extLst>
              <a:ext uri="{FF2B5EF4-FFF2-40B4-BE49-F238E27FC236}">
                <a16:creationId xmlns:a16="http://schemas.microsoft.com/office/drawing/2014/main" id="{F66B3B0F-484E-63B9-B584-6252973DFED1}"/>
              </a:ext>
            </a:extLst>
          </p:cNvPr>
          <p:cNvGraphicFramePr>
            <a:graphicFrameLocks noGrp="1"/>
          </p:cNvGraphicFramePr>
          <p:nvPr>
            <p:extLst>
              <p:ext uri="{D42A27DB-BD31-4B8C-83A1-F6EECF244321}">
                <p14:modId xmlns:p14="http://schemas.microsoft.com/office/powerpoint/2010/main" val="889322058"/>
              </p:ext>
            </p:extLst>
          </p:nvPr>
        </p:nvGraphicFramePr>
        <p:xfrm>
          <a:off x="8041710" y="2232614"/>
          <a:ext cx="3389660" cy="2878074"/>
        </p:xfrm>
        <a:graphic>
          <a:graphicData uri="http://schemas.openxmlformats.org/drawingml/2006/table">
            <a:tbl>
              <a:tblPr firstRow="1" firstCol="1" bandRow="1"/>
              <a:tblGrid>
                <a:gridCol w="2224464">
                  <a:extLst>
                    <a:ext uri="{9D8B030D-6E8A-4147-A177-3AD203B41FA5}">
                      <a16:colId xmlns:a16="http://schemas.microsoft.com/office/drawing/2014/main" val="1221706374"/>
                    </a:ext>
                  </a:extLst>
                </a:gridCol>
                <a:gridCol w="1165196">
                  <a:extLst>
                    <a:ext uri="{9D8B030D-6E8A-4147-A177-3AD203B41FA5}">
                      <a16:colId xmlns:a16="http://schemas.microsoft.com/office/drawing/2014/main" val="266110357"/>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Expense Item</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95060582"/>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Phone bill</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$50</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52567442"/>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Gas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$160</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554068988"/>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Entertainment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$150</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762247734"/>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Lunches and snacks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$75</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71386537"/>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Expenses</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$435</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1870289280"/>
                  </a:ext>
                </a:extLst>
              </a:tr>
            </a:tbl>
          </a:graphicData>
        </a:graphic>
      </p:graphicFrame>
    </p:spTree>
    <p:extLst>
      <p:ext uri="{BB962C8B-B14F-4D97-AF65-F5344CB8AC3E}">
        <p14:creationId xmlns:p14="http://schemas.microsoft.com/office/powerpoint/2010/main" val="3284252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F6B510-4EF3-25C0-E23F-98B345EFE1FC}"/>
              </a:ext>
            </a:extLst>
          </p:cNvPr>
          <p:cNvPicPr>
            <a:picLocks noChangeAspect="1"/>
          </p:cNvPicPr>
          <p:nvPr/>
        </p:nvPicPr>
        <p:blipFill>
          <a:blip r:embed="rId3">
            <a:extLst>
              <a:ext uri="{28A0092B-C50C-407E-A947-70E740481C1C}">
                <a14:useLocalDpi xmlns:a14="http://schemas.microsoft.com/office/drawing/2010/main" val="0"/>
              </a:ext>
            </a:extLst>
          </a:blip>
          <a:srcRect r="1414" b="17158"/>
          <a:stretch>
            <a:fillRect/>
          </a:stretch>
        </p:blipFill>
        <p:spPr>
          <a:xfrm>
            <a:off x="0" y="-1"/>
            <a:ext cx="12282616" cy="6858001"/>
          </a:xfrm>
          <a:prstGeom prst="rect">
            <a:avLst/>
          </a:prstGeom>
        </p:spPr>
      </p:pic>
      <p:sp>
        <p:nvSpPr>
          <p:cNvPr id="5" name="Rectangle 4">
            <a:extLst>
              <a:ext uri="{FF2B5EF4-FFF2-40B4-BE49-F238E27FC236}">
                <a16:creationId xmlns:a16="http://schemas.microsoft.com/office/drawing/2014/main" id="{8ED3B2BD-3A9B-178B-654A-B1647A0C2338}"/>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1587848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113B-F479-03C0-805E-D85278BBA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D8E76-289E-2590-EF74-4036BA89285E}"/>
              </a:ext>
            </a:extLst>
          </p:cNvPr>
          <p:cNvSpPr>
            <a:spLocks noGrp="1"/>
          </p:cNvSpPr>
          <p:nvPr>
            <p:ph type="title"/>
          </p:nvPr>
        </p:nvSpPr>
        <p:spPr/>
        <p:txBody>
          <a:bodyPr/>
          <a:lstStyle/>
          <a:p>
            <a:r>
              <a:rPr lang="en-US"/>
              <a:t>Budgeting scenarios answer key: Scenario 1 (Cole)</a:t>
            </a:r>
          </a:p>
        </p:txBody>
      </p:sp>
      <p:sp>
        <p:nvSpPr>
          <p:cNvPr id="5" name="Slide Number Placeholder 4">
            <a:extLst>
              <a:ext uri="{FF2B5EF4-FFF2-40B4-BE49-F238E27FC236}">
                <a16:creationId xmlns:a16="http://schemas.microsoft.com/office/drawing/2014/main" id="{436140EF-0C39-D4B9-ADB1-E4FF0A113216}"/>
              </a:ext>
            </a:extLst>
          </p:cNvPr>
          <p:cNvSpPr>
            <a:spLocks noGrp="1"/>
          </p:cNvSpPr>
          <p:nvPr>
            <p:ph type="sldNum" sz="quarter" idx="11"/>
          </p:nvPr>
        </p:nvSpPr>
        <p:spPr/>
        <p:txBody>
          <a:bodyPr/>
          <a:lstStyle/>
          <a:p>
            <a:fld id="{1B6BCD38-10FB-4154-A4CD-08746A6DCB55}" type="slidenum">
              <a:rPr lang="en-US" smtClean="0"/>
              <a:pPr/>
              <a:t>21</a:t>
            </a:fld>
            <a:endParaRPr lang="en-US"/>
          </a:p>
        </p:txBody>
      </p:sp>
      <p:sp>
        <p:nvSpPr>
          <p:cNvPr id="7" name="Footer Placeholder 6">
            <a:extLst>
              <a:ext uri="{FF2B5EF4-FFF2-40B4-BE49-F238E27FC236}">
                <a16:creationId xmlns:a16="http://schemas.microsoft.com/office/drawing/2014/main" id="{0B095344-0FA7-23A3-6F58-CD73ADDF53CE}"/>
              </a:ext>
            </a:extLst>
          </p:cNvPr>
          <p:cNvSpPr>
            <a:spLocks noGrp="1"/>
          </p:cNvSpPr>
          <p:nvPr>
            <p:ph type="ftr" sz="quarter" idx="10"/>
          </p:nvPr>
        </p:nvSpPr>
        <p:spPr/>
        <p:txBody>
          <a:bodyPr/>
          <a:lstStyle/>
          <a:p>
            <a:r>
              <a:rPr lang="en-US"/>
              <a:t>Managing Your Money</a:t>
            </a:r>
          </a:p>
        </p:txBody>
      </p:sp>
      <p:graphicFrame>
        <p:nvGraphicFramePr>
          <p:cNvPr id="15" name="Table 14">
            <a:extLst>
              <a:ext uri="{FF2B5EF4-FFF2-40B4-BE49-F238E27FC236}">
                <a16:creationId xmlns:a16="http://schemas.microsoft.com/office/drawing/2014/main" id="{10F2899B-F145-7C7F-880C-4AABDB939807}"/>
              </a:ext>
            </a:extLst>
          </p:cNvPr>
          <p:cNvGraphicFramePr>
            <a:graphicFrameLocks noGrp="1"/>
          </p:cNvGraphicFramePr>
          <p:nvPr>
            <p:extLst>
              <p:ext uri="{D42A27DB-BD31-4B8C-83A1-F6EECF244321}">
                <p14:modId xmlns:p14="http://schemas.microsoft.com/office/powerpoint/2010/main" val="922057084"/>
              </p:ext>
            </p:extLst>
          </p:nvPr>
        </p:nvGraphicFramePr>
        <p:xfrm>
          <a:off x="838199" y="1605624"/>
          <a:ext cx="4667332" cy="2878074"/>
        </p:xfrm>
        <a:graphic>
          <a:graphicData uri="http://schemas.openxmlformats.org/drawingml/2006/table">
            <a:tbl>
              <a:tblPr firstRow="1" firstCol="1" bandRow="1"/>
              <a:tblGrid>
                <a:gridCol w="3200400">
                  <a:extLst>
                    <a:ext uri="{9D8B030D-6E8A-4147-A177-3AD203B41FA5}">
                      <a16:colId xmlns:a16="http://schemas.microsoft.com/office/drawing/2014/main" val="3159478998"/>
                    </a:ext>
                  </a:extLst>
                </a:gridCol>
                <a:gridCol w="1466932">
                  <a:extLst>
                    <a:ext uri="{9D8B030D-6E8A-4147-A177-3AD203B41FA5}">
                      <a16:colId xmlns:a16="http://schemas.microsoft.com/office/drawing/2014/main" val="2046552513"/>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Income Source</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Teaching swimming lessons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$600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Selling vintage clothing</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61471552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85007211"/>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Income</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$800</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4173417168"/>
                  </a:ext>
                </a:extLst>
              </a:tr>
            </a:tbl>
          </a:graphicData>
        </a:graphic>
      </p:graphicFrame>
      <p:graphicFrame>
        <p:nvGraphicFramePr>
          <p:cNvPr id="18" name="Table 17">
            <a:extLst>
              <a:ext uri="{FF2B5EF4-FFF2-40B4-BE49-F238E27FC236}">
                <a16:creationId xmlns:a16="http://schemas.microsoft.com/office/drawing/2014/main" id="{A7DE1533-BD7D-B623-5D89-554FF2872922}"/>
              </a:ext>
            </a:extLst>
          </p:cNvPr>
          <p:cNvGraphicFramePr>
            <a:graphicFrameLocks noGrp="1"/>
          </p:cNvGraphicFramePr>
          <p:nvPr>
            <p:extLst>
              <p:ext uri="{D42A27DB-BD31-4B8C-83A1-F6EECF244321}">
                <p14:modId xmlns:p14="http://schemas.microsoft.com/office/powerpoint/2010/main" val="2027031316"/>
              </p:ext>
            </p:extLst>
          </p:nvPr>
        </p:nvGraphicFramePr>
        <p:xfrm>
          <a:off x="6031836" y="1605624"/>
          <a:ext cx="5321964" cy="3012948"/>
        </p:xfrm>
        <a:graphic>
          <a:graphicData uri="http://schemas.openxmlformats.org/drawingml/2006/table">
            <a:tbl>
              <a:tblPr firstRow="1" firstCol="1" bandRow="1"/>
              <a:tblGrid>
                <a:gridCol w="3840480">
                  <a:extLst>
                    <a:ext uri="{9D8B030D-6E8A-4147-A177-3AD203B41FA5}">
                      <a16:colId xmlns:a16="http://schemas.microsoft.com/office/drawing/2014/main" val="3001356614"/>
                    </a:ext>
                  </a:extLst>
                </a:gridCol>
                <a:gridCol w="1481484">
                  <a:extLst>
                    <a:ext uri="{9D8B030D-6E8A-4147-A177-3AD203B41FA5}">
                      <a16:colId xmlns:a16="http://schemas.microsoft.com/office/drawing/2014/main" val="2530528937"/>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Expense Item</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843224521"/>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Phone bill (Fixed,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$60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9977624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Gas (Variable,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798479979"/>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Car insurance (Fixed, Obligation)</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$150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330370266"/>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Taekwondo classes (Fixed, Want)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$250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460923029"/>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Expenses</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$660</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2299198767"/>
                  </a:ext>
                </a:extLst>
              </a:tr>
            </a:tbl>
          </a:graphicData>
        </a:graphic>
      </p:graphicFrame>
      <p:sp>
        <p:nvSpPr>
          <p:cNvPr id="19" name="Content Placeholder 2">
            <a:extLst>
              <a:ext uri="{FF2B5EF4-FFF2-40B4-BE49-F238E27FC236}">
                <a16:creationId xmlns:a16="http://schemas.microsoft.com/office/drawing/2014/main" id="{0BB46571-F05E-AF57-1118-A34C4101553D}"/>
              </a:ext>
            </a:extLst>
          </p:cNvPr>
          <p:cNvSpPr>
            <a:spLocks noGrp="1"/>
          </p:cNvSpPr>
          <p:nvPr>
            <p:ph idx="1"/>
          </p:nvPr>
        </p:nvSpPr>
        <p:spPr>
          <a:xfrm>
            <a:off x="838199" y="4595149"/>
            <a:ext cx="10144649" cy="1761200"/>
          </a:xfrm>
        </p:spPr>
        <p:txBody>
          <a:bodyPr vert="horz" lIns="91440" tIns="45720" rIns="91440" bIns="45720" rtlCol="0" anchor="t">
            <a:normAutofit lnSpcReduction="10000"/>
          </a:bodyPr>
          <a:lstStyle/>
          <a:p>
            <a:r>
              <a:rPr lang="en-US" sz="2000">
                <a:latin typeface="Poppins"/>
                <a:cs typeface="Poppins"/>
              </a:rPr>
              <a:t>Monthly cash flow: $800 (income) - $660 (expenses) = $140 (surplus) = </a:t>
            </a:r>
            <a:r>
              <a:rPr lang="en-US" sz="2000" b="1">
                <a:latin typeface="Poppins"/>
                <a:cs typeface="Poppins"/>
              </a:rPr>
              <a:t>Positive</a:t>
            </a:r>
            <a:endParaRPr lang="en-US" sz="2000">
              <a:latin typeface="Poppins"/>
              <a:cs typeface="Poppins"/>
            </a:endParaRPr>
          </a:p>
          <a:p>
            <a:r>
              <a:rPr lang="en-US" sz="2000">
                <a:latin typeface="Poppins"/>
                <a:cs typeface="Poppins"/>
              </a:rPr>
              <a:t>Goal: Save $1,500 over six months (Medium-term goal)</a:t>
            </a:r>
          </a:p>
          <a:p>
            <a:r>
              <a:rPr lang="en-US" sz="2000">
                <a:latin typeface="Poppins"/>
                <a:cs typeface="Poppins"/>
              </a:rPr>
              <a:t>Will he reach it? No ($140 x 6 months = $840, $660 less than $1,500)</a:t>
            </a:r>
          </a:p>
        </p:txBody>
      </p:sp>
    </p:spTree>
    <p:extLst>
      <p:ext uri="{BB962C8B-B14F-4D97-AF65-F5344CB8AC3E}">
        <p14:creationId xmlns:p14="http://schemas.microsoft.com/office/powerpoint/2010/main" val="283207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CAD36-A6EE-3E56-5EE4-8487097FC8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9FAADF-00A0-3D2E-2532-7922A6BB65AC}"/>
              </a:ext>
            </a:extLst>
          </p:cNvPr>
          <p:cNvSpPr>
            <a:spLocks noGrp="1"/>
          </p:cNvSpPr>
          <p:nvPr>
            <p:ph type="title"/>
          </p:nvPr>
        </p:nvSpPr>
        <p:spPr/>
        <p:txBody>
          <a:bodyPr/>
          <a:lstStyle/>
          <a:p>
            <a:r>
              <a:rPr lang="en-US"/>
              <a:t>Budgeting scenarios answer key: Scenario 2 (Maria)</a:t>
            </a:r>
          </a:p>
        </p:txBody>
      </p:sp>
      <p:sp>
        <p:nvSpPr>
          <p:cNvPr id="5" name="Slide Number Placeholder 4">
            <a:extLst>
              <a:ext uri="{FF2B5EF4-FFF2-40B4-BE49-F238E27FC236}">
                <a16:creationId xmlns:a16="http://schemas.microsoft.com/office/drawing/2014/main" id="{3A893A20-BC4F-C793-6782-F0D38ED499AC}"/>
              </a:ext>
            </a:extLst>
          </p:cNvPr>
          <p:cNvSpPr>
            <a:spLocks noGrp="1"/>
          </p:cNvSpPr>
          <p:nvPr>
            <p:ph type="sldNum" sz="quarter" idx="11"/>
          </p:nvPr>
        </p:nvSpPr>
        <p:spPr/>
        <p:txBody>
          <a:bodyPr/>
          <a:lstStyle/>
          <a:p>
            <a:fld id="{1B6BCD38-10FB-4154-A4CD-08746A6DCB55}" type="slidenum">
              <a:rPr lang="en-US" smtClean="0"/>
              <a:pPr/>
              <a:t>22</a:t>
            </a:fld>
            <a:endParaRPr lang="en-US"/>
          </a:p>
        </p:txBody>
      </p:sp>
      <p:sp>
        <p:nvSpPr>
          <p:cNvPr id="7" name="Footer Placeholder 6">
            <a:extLst>
              <a:ext uri="{FF2B5EF4-FFF2-40B4-BE49-F238E27FC236}">
                <a16:creationId xmlns:a16="http://schemas.microsoft.com/office/drawing/2014/main" id="{310C63A5-2E32-56AE-2AF0-D3DCFE7963EA}"/>
              </a:ext>
            </a:extLst>
          </p:cNvPr>
          <p:cNvSpPr>
            <a:spLocks noGrp="1"/>
          </p:cNvSpPr>
          <p:nvPr>
            <p:ph type="ftr" sz="quarter" idx="10"/>
          </p:nvPr>
        </p:nvSpPr>
        <p:spPr/>
        <p:txBody>
          <a:bodyPr/>
          <a:lstStyle/>
          <a:p>
            <a:r>
              <a:rPr lang="en-US"/>
              <a:t>Managing Your Money</a:t>
            </a:r>
          </a:p>
        </p:txBody>
      </p:sp>
      <p:graphicFrame>
        <p:nvGraphicFramePr>
          <p:cNvPr id="15" name="Table 14">
            <a:extLst>
              <a:ext uri="{FF2B5EF4-FFF2-40B4-BE49-F238E27FC236}">
                <a16:creationId xmlns:a16="http://schemas.microsoft.com/office/drawing/2014/main" id="{CBABB8E1-40D9-7A19-1005-9252B5D7FC93}"/>
              </a:ext>
            </a:extLst>
          </p:cNvPr>
          <p:cNvGraphicFramePr>
            <a:graphicFrameLocks noGrp="1"/>
          </p:cNvGraphicFramePr>
          <p:nvPr>
            <p:extLst>
              <p:ext uri="{D42A27DB-BD31-4B8C-83A1-F6EECF244321}">
                <p14:modId xmlns:p14="http://schemas.microsoft.com/office/powerpoint/2010/main" val="2797939551"/>
              </p:ext>
            </p:extLst>
          </p:nvPr>
        </p:nvGraphicFramePr>
        <p:xfrm>
          <a:off x="838199" y="1605624"/>
          <a:ext cx="4938700" cy="2878074"/>
        </p:xfrm>
        <a:graphic>
          <a:graphicData uri="http://schemas.openxmlformats.org/drawingml/2006/table">
            <a:tbl>
              <a:tblPr firstRow="1" firstCol="1" bandRow="1"/>
              <a:tblGrid>
                <a:gridCol w="3513882">
                  <a:extLst>
                    <a:ext uri="{9D8B030D-6E8A-4147-A177-3AD203B41FA5}">
                      <a16:colId xmlns:a16="http://schemas.microsoft.com/office/drawing/2014/main" val="3159478998"/>
                    </a:ext>
                  </a:extLst>
                </a:gridCol>
                <a:gridCol w="1424818">
                  <a:extLst>
                    <a:ext uri="{9D8B030D-6E8A-4147-A177-3AD203B41FA5}">
                      <a16:colId xmlns:a16="http://schemas.microsoft.com/office/drawing/2014/main" val="2046552513"/>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Income Source</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Refereeing soccer and lacrosse</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$700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marR="0">
                        <a:lnSpc>
                          <a:spcPct val="110000"/>
                        </a:lnSpc>
                        <a:spcAft>
                          <a:spcPts val="600"/>
                        </a:spcAft>
                        <a:buNone/>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61471552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85007211"/>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Income</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$700</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4173417168"/>
                  </a:ext>
                </a:extLst>
              </a:tr>
            </a:tbl>
          </a:graphicData>
        </a:graphic>
      </p:graphicFrame>
      <p:graphicFrame>
        <p:nvGraphicFramePr>
          <p:cNvPr id="18" name="Table 17">
            <a:extLst>
              <a:ext uri="{FF2B5EF4-FFF2-40B4-BE49-F238E27FC236}">
                <a16:creationId xmlns:a16="http://schemas.microsoft.com/office/drawing/2014/main" id="{AF438D78-211F-3B76-7F9D-89D7371E93F3}"/>
              </a:ext>
            </a:extLst>
          </p:cNvPr>
          <p:cNvGraphicFramePr>
            <a:graphicFrameLocks noGrp="1"/>
          </p:cNvGraphicFramePr>
          <p:nvPr>
            <p:extLst>
              <p:ext uri="{D42A27DB-BD31-4B8C-83A1-F6EECF244321}">
                <p14:modId xmlns:p14="http://schemas.microsoft.com/office/powerpoint/2010/main" val="723668177"/>
              </p:ext>
            </p:extLst>
          </p:nvPr>
        </p:nvGraphicFramePr>
        <p:xfrm>
          <a:off x="6224902" y="1605624"/>
          <a:ext cx="5128898" cy="2878074"/>
        </p:xfrm>
        <a:graphic>
          <a:graphicData uri="http://schemas.openxmlformats.org/drawingml/2006/table">
            <a:tbl>
              <a:tblPr firstRow="1" firstCol="1" bandRow="1"/>
              <a:tblGrid>
                <a:gridCol w="3914521">
                  <a:extLst>
                    <a:ext uri="{9D8B030D-6E8A-4147-A177-3AD203B41FA5}">
                      <a16:colId xmlns:a16="http://schemas.microsoft.com/office/drawing/2014/main" val="3001356614"/>
                    </a:ext>
                  </a:extLst>
                </a:gridCol>
                <a:gridCol w="1214377">
                  <a:extLst>
                    <a:ext uri="{9D8B030D-6E8A-4147-A177-3AD203B41FA5}">
                      <a16:colId xmlns:a16="http://schemas.microsoft.com/office/drawing/2014/main" val="2530528937"/>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Expense Item</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843224521"/>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Gas and insurance (Variable,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$300</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9977624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Phone bill (Fixed,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$65</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798479979"/>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Clothing (Variable, Want)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$200</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330370266"/>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Gifts (Variable, Want)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$150</a:t>
                      </a: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460923029"/>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Expenses</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$715</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36576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2299198767"/>
                  </a:ext>
                </a:extLst>
              </a:tr>
            </a:tbl>
          </a:graphicData>
        </a:graphic>
      </p:graphicFrame>
      <p:sp>
        <p:nvSpPr>
          <p:cNvPr id="19" name="Content Placeholder 2">
            <a:extLst>
              <a:ext uri="{FF2B5EF4-FFF2-40B4-BE49-F238E27FC236}">
                <a16:creationId xmlns:a16="http://schemas.microsoft.com/office/drawing/2014/main" id="{3748C303-5A4A-501E-3EC8-11AC55023362}"/>
              </a:ext>
            </a:extLst>
          </p:cNvPr>
          <p:cNvSpPr>
            <a:spLocks noGrp="1"/>
          </p:cNvSpPr>
          <p:nvPr>
            <p:ph idx="1"/>
          </p:nvPr>
        </p:nvSpPr>
        <p:spPr>
          <a:xfrm>
            <a:off x="838199" y="4676172"/>
            <a:ext cx="10144649" cy="1680177"/>
          </a:xfrm>
        </p:spPr>
        <p:txBody>
          <a:bodyPr vert="horz" lIns="91440" tIns="45720" rIns="91440" bIns="45720" rtlCol="0" anchor="t">
            <a:normAutofit fontScale="92500" lnSpcReduction="20000"/>
          </a:bodyPr>
          <a:lstStyle/>
          <a:p>
            <a:r>
              <a:rPr lang="en-US" sz="2000">
                <a:latin typeface="Poppins"/>
                <a:cs typeface="Poppins"/>
              </a:rPr>
              <a:t>Monthly cash flow: $700 (income) - $715 (expenses) = -$15 (shortfall) = </a:t>
            </a:r>
            <a:r>
              <a:rPr lang="en-US" sz="2000" b="1">
                <a:latin typeface="Poppins"/>
                <a:cs typeface="Poppins"/>
              </a:rPr>
              <a:t>Negative</a:t>
            </a:r>
            <a:endParaRPr lang="en-US" sz="2000">
              <a:latin typeface="Poppins"/>
              <a:cs typeface="Poppins"/>
            </a:endParaRPr>
          </a:p>
          <a:p>
            <a:r>
              <a:rPr lang="en-US" sz="2000">
                <a:latin typeface="Poppins"/>
                <a:cs typeface="Poppins"/>
              </a:rPr>
              <a:t>Goal: Pay her parents back $50 a month for one year (Medium-term goal)</a:t>
            </a:r>
          </a:p>
          <a:p>
            <a:r>
              <a:rPr lang="en-US" sz="2000">
                <a:latin typeface="Poppins"/>
                <a:cs typeface="Poppins"/>
              </a:rPr>
              <a:t>Will she reach it? No (Her expenses already exceed her income)</a:t>
            </a:r>
          </a:p>
        </p:txBody>
      </p:sp>
    </p:spTree>
    <p:extLst>
      <p:ext uri="{BB962C8B-B14F-4D97-AF65-F5344CB8AC3E}">
        <p14:creationId xmlns:p14="http://schemas.microsoft.com/office/powerpoint/2010/main" val="2226863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68217-FD7D-F3A5-0B85-6906CA00A7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B98E3-4778-0C8E-25A8-268913F4C565}"/>
              </a:ext>
            </a:extLst>
          </p:cNvPr>
          <p:cNvSpPr>
            <a:spLocks noGrp="1"/>
          </p:cNvSpPr>
          <p:nvPr>
            <p:ph type="title"/>
          </p:nvPr>
        </p:nvSpPr>
        <p:spPr/>
        <p:txBody>
          <a:bodyPr/>
          <a:lstStyle/>
          <a:p>
            <a:r>
              <a:rPr lang="en-US"/>
              <a:t>Budgeting scenarios answer key: Scenario 3 (Alex)</a:t>
            </a:r>
          </a:p>
        </p:txBody>
      </p:sp>
      <p:sp>
        <p:nvSpPr>
          <p:cNvPr id="5" name="Slide Number Placeholder 4">
            <a:extLst>
              <a:ext uri="{FF2B5EF4-FFF2-40B4-BE49-F238E27FC236}">
                <a16:creationId xmlns:a16="http://schemas.microsoft.com/office/drawing/2014/main" id="{091EE881-B708-A23B-A8DE-9EB9220AA644}"/>
              </a:ext>
            </a:extLst>
          </p:cNvPr>
          <p:cNvSpPr>
            <a:spLocks noGrp="1"/>
          </p:cNvSpPr>
          <p:nvPr>
            <p:ph type="sldNum" sz="quarter" idx="11"/>
          </p:nvPr>
        </p:nvSpPr>
        <p:spPr/>
        <p:txBody>
          <a:bodyPr/>
          <a:lstStyle/>
          <a:p>
            <a:fld id="{1B6BCD38-10FB-4154-A4CD-08746A6DCB55}" type="slidenum">
              <a:rPr lang="en-US" smtClean="0"/>
              <a:pPr/>
              <a:t>23</a:t>
            </a:fld>
            <a:endParaRPr lang="en-US"/>
          </a:p>
        </p:txBody>
      </p:sp>
      <p:sp>
        <p:nvSpPr>
          <p:cNvPr id="7" name="Footer Placeholder 6">
            <a:extLst>
              <a:ext uri="{FF2B5EF4-FFF2-40B4-BE49-F238E27FC236}">
                <a16:creationId xmlns:a16="http://schemas.microsoft.com/office/drawing/2014/main" id="{0CBCE135-2114-04F9-6FE0-66A0B3809A7A}"/>
              </a:ext>
            </a:extLst>
          </p:cNvPr>
          <p:cNvSpPr>
            <a:spLocks noGrp="1"/>
          </p:cNvSpPr>
          <p:nvPr>
            <p:ph type="ftr" sz="quarter" idx="10"/>
          </p:nvPr>
        </p:nvSpPr>
        <p:spPr/>
        <p:txBody>
          <a:bodyPr/>
          <a:lstStyle/>
          <a:p>
            <a:r>
              <a:rPr lang="en-US"/>
              <a:t>Managing Your Money</a:t>
            </a:r>
          </a:p>
        </p:txBody>
      </p:sp>
      <p:graphicFrame>
        <p:nvGraphicFramePr>
          <p:cNvPr id="15" name="Table 14">
            <a:extLst>
              <a:ext uri="{FF2B5EF4-FFF2-40B4-BE49-F238E27FC236}">
                <a16:creationId xmlns:a16="http://schemas.microsoft.com/office/drawing/2014/main" id="{9D37D466-D725-EB08-A82C-6209BA2AA99B}"/>
              </a:ext>
            </a:extLst>
          </p:cNvPr>
          <p:cNvGraphicFramePr>
            <a:graphicFrameLocks noGrp="1"/>
          </p:cNvGraphicFramePr>
          <p:nvPr>
            <p:extLst>
              <p:ext uri="{D42A27DB-BD31-4B8C-83A1-F6EECF244321}">
                <p14:modId xmlns:p14="http://schemas.microsoft.com/office/powerpoint/2010/main" val="246415923"/>
              </p:ext>
            </p:extLst>
          </p:nvPr>
        </p:nvGraphicFramePr>
        <p:xfrm>
          <a:off x="838199" y="1605624"/>
          <a:ext cx="3840480" cy="2743200"/>
        </p:xfrm>
        <a:graphic>
          <a:graphicData uri="http://schemas.openxmlformats.org/drawingml/2006/table">
            <a:tbl>
              <a:tblPr firstRow="1" firstCol="1" bandRow="1"/>
              <a:tblGrid>
                <a:gridCol w="2377440">
                  <a:extLst>
                    <a:ext uri="{9D8B030D-6E8A-4147-A177-3AD203B41FA5}">
                      <a16:colId xmlns:a16="http://schemas.microsoft.com/office/drawing/2014/main" val="3159478998"/>
                    </a:ext>
                  </a:extLst>
                </a:gridCol>
                <a:gridCol w="1463040">
                  <a:extLst>
                    <a:ext uri="{9D8B030D-6E8A-4147-A177-3AD203B41FA5}">
                      <a16:colId xmlns:a16="http://schemas.microsoft.com/office/drawing/2014/main" val="2046552513"/>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Income Source</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Cookie bakery job</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$500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marR="0">
                        <a:lnSpc>
                          <a:spcPct val="110000"/>
                        </a:lnSpc>
                        <a:spcAft>
                          <a:spcPts val="600"/>
                        </a:spcAft>
                        <a:buNone/>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61471552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85007211"/>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Income</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$500</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4173417168"/>
                  </a:ext>
                </a:extLst>
              </a:tr>
            </a:tbl>
          </a:graphicData>
        </a:graphic>
      </p:graphicFrame>
      <p:graphicFrame>
        <p:nvGraphicFramePr>
          <p:cNvPr id="18" name="Table 17">
            <a:extLst>
              <a:ext uri="{FF2B5EF4-FFF2-40B4-BE49-F238E27FC236}">
                <a16:creationId xmlns:a16="http://schemas.microsoft.com/office/drawing/2014/main" id="{0E7C6173-13E4-45BE-153B-942EFCE145DF}"/>
              </a:ext>
            </a:extLst>
          </p:cNvPr>
          <p:cNvGraphicFramePr>
            <a:graphicFrameLocks noGrp="1"/>
          </p:cNvGraphicFramePr>
          <p:nvPr>
            <p:extLst>
              <p:ext uri="{D42A27DB-BD31-4B8C-83A1-F6EECF244321}">
                <p14:modId xmlns:p14="http://schemas.microsoft.com/office/powerpoint/2010/main" val="3144877601"/>
              </p:ext>
            </p:extLst>
          </p:nvPr>
        </p:nvGraphicFramePr>
        <p:xfrm>
          <a:off x="5495660" y="1605624"/>
          <a:ext cx="5858140" cy="2743200"/>
        </p:xfrm>
        <a:graphic>
          <a:graphicData uri="http://schemas.openxmlformats.org/drawingml/2006/table">
            <a:tbl>
              <a:tblPr firstRow="1" firstCol="1" bandRow="1"/>
              <a:tblGrid>
                <a:gridCol w="4389120">
                  <a:extLst>
                    <a:ext uri="{9D8B030D-6E8A-4147-A177-3AD203B41FA5}">
                      <a16:colId xmlns:a16="http://schemas.microsoft.com/office/drawing/2014/main" val="3001356614"/>
                    </a:ext>
                  </a:extLst>
                </a:gridCol>
                <a:gridCol w="1469020">
                  <a:extLst>
                    <a:ext uri="{9D8B030D-6E8A-4147-A177-3AD203B41FA5}">
                      <a16:colId xmlns:a16="http://schemas.microsoft.com/office/drawing/2014/main" val="2530528937"/>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Expense Item</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843224521"/>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Gas and insurance (Variable,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$250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9977624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Phone bill (Fixed,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$80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798479979"/>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Lunches and snacks (Variable, Want)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$150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330370266"/>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Entertainment (Variable, Want)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460923029"/>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Expenses</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$580</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2299198767"/>
                  </a:ext>
                </a:extLst>
              </a:tr>
            </a:tbl>
          </a:graphicData>
        </a:graphic>
      </p:graphicFrame>
      <p:sp>
        <p:nvSpPr>
          <p:cNvPr id="19" name="Content Placeholder 2">
            <a:extLst>
              <a:ext uri="{FF2B5EF4-FFF2-40B4-BE49-F238E27FC236}">
                <a16:creationId xmlns:a16="http://schemas.microsoft.com/office/drawing/2014/main" id="{695F4591-5E7E-D1B5-C6C0-17AAC239C82B}"/>
              </a:ext>
            </a:extLst>
          </p:cNvPr>
          <p:cNvSpPr>
            <a:spLocks noGrp="1"/>
          </p:cNvSpPr>
          <p:nvPr>
            <p:ph idx="1"/>
          </p:nvPr>
        </p:nvSpPr>
        <p:spPr>
          <a:xfrm>
            <a:off x="838199" y="4583574"/>
            <a:ext cx="9773697" cy="1772775"/>
          </a:xfrm>
        </p:spPr>
        <p:txBody>
          <a:bodyPr vert="horz" lIns="91440" tIns="45720" rIns="91440" bIns="45720" rtlCol="0" anchor="t">
            <a:normAutofit fontScale="92500" lnSpcReduction="20000"/>
          </a:bodyPr>
          <a:lstStyle/>
          <a:p>
            <a:pPr>
              <a:spcAft>
                <a:spcPts val="600"/>
              </a:spcAft>
            </a:pPr>
            <a:r>
              <a:rPr lang="en-US" sz="2000">
                <a:latin typeface="Poppins"/>
                <a:cs typeface="Poppins"/>
              </a:rPr>
              <a:t>Monthly cash flow: $500 (income) - $580 (expenses) = -$80 (shortfall) = </a:t>
            </a:r>
            <a:r>
              <a:rPr lang="en-US" sz="2000" b="1">
                <a:latin typeface="Poppins"/>
                <a:cs typeface="Poppins"/>
              </a:rPr>
              <a:t>Negative</a:t>
            </a:r>
            <a:endParaRPr lang="en-US" sz="2000">
              <a:latin typeface="Poppins"/>
              <a:cs typeface="Poppins"/>
            </a:endParaRPr>
          </a:p>
          <a:p>
            <a:pPr>
              <a:spcAft>
                <a:spcPts val="600"/>
              </a:spcAft>
            </a:pPr>
            <a:r>
              <a:rPr lang="en-US" sz="2000">
                <a:latin typeface="Poppins"/>
                <a:cs typeface="Poppins"/>
              </a:rPr>
              <a:t>Goal: To avoid borrowing money from his parents and better manage spending (Short-term goal)</a:t>
            </a:r>
          </a:p>
          <a:p>
            <a:pPr>
              <a:spcAft>
                <a:spcPts val="600"/>
              </a:spcAft>
            </a:pPr>
            <a:r>
              <a:rPr lang="en-US" sz="2000">
                <a:latin typeface="Poppins"/>
                <a:cs typeface="Poppins"/>
              </a:rPr>
              <a:t>Will he reach it? No (His expenses are higher than his income)</a:t>
            </a:r>
          </a:p>
        </p:txBody>
      </p:sp>
    </p:spTree>
    <p:extLst>
      <p:ext uri="{BB962C8B-B14F-4D97-AF65-F5344CB8AC3E}">
        <p14:creationId xmlns:p14="http://schemas.microsoft.com/office/powerpoint/2010/main" val="500013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0675F-9D13-6D4E-561E-F045ECCAE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1ED58-090E-9B50-A3A2-33A06BB297A7}"/>
              </a:ext>
            </a:extLst>
          </p:cNvPr>
          <p:cNvSpPr>
            <a:spLocks noGrp="1"/>
          </p:cNvSpPr>
          <p:nvPr>
            <p:ph type="title"/>
          </p:nvPr>
        </p:nvSpPr>
        <p:spPr/>
        <p:txBody>
          <a:bodyPr/>
          <a:lstStyle/>
          <a:p>
            <a:r>
              <a:rPr lang="en-US"/>
              <a:t>Budgeting scenarios answer key: Scenario 4 (Morgan)</a:t>
            </a:r>
          </a:p>
        </p:txBody>
      </p:sp>
      <p:sp>
        <p:nvSpPr>
          <p:cNvPr id="5" name="Slide Number Placeholder 4">
            <a:extLst>
              <a:ext uri="{FF2B5EF4-FFF2-40B4-BE49-F238E27FC236}">
                <a16:creationId xmlns:a16="http://schemas.microsoft.com/office/drawing/2014/main" id="{D82C7D87-5634-8D7E-E4A8-1FAC7CDFCC2F}"/>
              </a:ext>
            </a:extLst>
          </p:cNvPr>
          <p:cNvSpPr>
            <a:spLocks noGrp="1"/>
          </p:cNvSpPr>
          <p:nvPr>
            <p:ph type="sldNum" sz="quarter" idx="11"/>
          </p:nvPr>
        </p:nvSpPr>
        <p:spPr/>
        <p:txBody>
          <a:bodyPr/>
          <a:lstStyle/>
          <a:p>
            <a:fld id="{1B6BCD38-10FB-4154-A4CD-08746A6DCB55}" type="slidenum">
              <a:rPr lang="en-US" smtClean="0"/>
              <a:pPr/>
              <a:t>24</a:t>
            </a:fld>
            <a:endParaRPr lang="en-US"/>
          </a:p>
        </p:txBody>
      </p:sp>
      <p:sp>
        <p:nvSpPr>
          <p:cNvPr id="7" name="Footer Placeholder 6">
            <a:extLst>
              <a:ext uri="{FF2B5EF4-FFF2-40B4-BE49-F238E27FC236}">
                <a16:creationId xmlns:a16="http://schemas.microsoft.com/office/drawing/2014/main" id="{9A3BBCE2-5961-7D4C-FBA9-2C2C71CF9249}"/>
              </a:ext>
            </a:extLst>
          </p:cNvPr>
          <p:cNvSpPr>
            <a:spLocks noGrp="1"/>
          </p:cNvSpPr>
          <p:nvPr>
            <p:ph type="ftr" sz="quarter" idx="10"/>
          </p:nvPr>
        </p:nvSpPr>
        <p:spPr/>
        <p:txBody>
          <a:bodyPr/>
          <a:lstStyle/>
          <a:p>
            <a:r>
              <a:rPr lang="en-US"/>
              <a:t>Managing Your Money</a:t>
            </a:r>
          </a:p>
        </p:txBody>
      </p:sp>
      <p:graphicFrame>
        <p:nvGraphicFramePr>
          <p:cNvPr id="15" name="Table 14">
            <a:extLst>
              <a:ext uri="{FF2B5EF4-FFF2-40B4-BE49-F238E27FC236}">
                <a16:creationId xmlns:a16="http://schemas.microsoft.com/office/drawing/2014/main" id="{41FD7642-7830-A1C3-5B45-E440FA15949F}"/>
              </a:ext>
            </a:extLst>
          </p:cNvPr>
          <p:cNvGraphicFramePr>
            <a:graphicFrameLocks noGrp="1"/>
          </p:cNvGraphicFramePr>
          <p:nvPr>
            <p:extLst>
              <p:ext uri="{D42A27DB-BD31-4B8C-83A1-F6EECF244321}">
                <p14:modId xmlns:p14="http://schemas.microsoft.com/office/powerpoint/2010/main" val="4210812029"/>
              </p:ext>
            </p:extLst>
          </p:nvPr>
        </p:nvGraphicFramePr>
        <p:xfrm>
          <a:off x="838198" y="1605624"/>
          <a:ext cx="4114800" cy="2743200"/>
        </p:xfrm>
        <a:graphic>
          <a:graphicData uri="http://schemas.openxmlformats.org/drawingml/2006/table">
            <a:tbl>
              <a:tblPr firstRow="1" firstCol="1" bandRow="1"/>
              <a:tblGrid>
                <a:gridCol w="2651760">
                  <a:extLst>
                    <a:ext uri="{9D8B030D-6E8A-4147-A177-3AD203B41FA5}">
                      <a16:colId xmlns:a16="http://schemas.microsoft.com/office/drawing/2014/main" val="3159478998"/>
                    </a:ext>
                  </a:extLst>
                </a:gridCol>
                <a:gridCol w="1463040">
                  <a:extLst>
                    <a:ext uri="{9D8B030D-6E8A-4147-A177-3AD203B41FA5}">
                      <a16:colId xmlns:a16="http://schemas.microsoft.com/office/drawing/2014/main" val="2046552513"/>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Income Source</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Babysitting</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$400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marR="0">
                        <a:lnSpc>
                          <a:spcPct val="110000"/>
                        </a:lnSpc>
                        <a:spcAft>
                          <a:spcPts val="600"/>
                        </a:spcAft>
                        <a:buNone/>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61471552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 </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85007211"/>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Income</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$400</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4173417168"/>
                  </a:ext>
                </a:extLst>
              </a:tr>
            </a:tbl>
          </a:graphicData>
        </a:graphic>
      </p:graphicFrame>
      <p:graphicFrame>
        <p:nvGraphicFramePr>
          <p:cNvPr id="18" name="Table 17">
            <a:extLst>
              <a:ext uri="{FF2B5EF4-FFF2-40B4-BE49-F238E27FC236}">
                <a16:creationId xmlns:a16="http://schemas.microsoft.com/office/drawing/2014/main" id="{DFDCEF00-19F5-AED2-72B3-5DF63A42A5A6}"/>
              </a:ext>
            </a:extLst>
          </p:cNvPr>
          <p:cNvGraphicFramePr>
            <a:graphicFrameLocks noGrp="1"/>
          </p:cNvGraphicFramePr>
          <p:nvPr>
            <p:extLst>
              <p:ext uri="{D42A27DB-BD31-4B8C-83A1-F6EECF244321}">
                <p14:modId xmlns:p14="http://schemas.microsoft.com/office/powerpoint/2010/main" val="1071409988"/>
              </p:ext>
            </p:extLst>
          </p:nvPr>
        </p:nvGraphicFramePr>
        <p:xfrm>
          <a:off x="6111433" y="1605624"/>
          <a:ext cx="5242367" cy="2878074"/>
        </p:xfrm>
        <a:graphic>
          <a:graphicData uri="http://schemas.openxmlformats.org/drawingml/2006/table">
            <a:tbl>
              <a:tblPr firstRow="1" firstCol="1" bandRow="1"/>
              <a:tblGrid>
                <a:gridCol w="3657600">
                  <a:extLst>
                    <a:ext uri="{9D8B030D-6E8A-4147-A177-3AD203B41FA5}">
                      <a16:colId xmlns:a16="http://schemas.microsoft.com/office/drawing/2014/main" val="3001356614"/>
                    </a:ext>
                  </a:extLst>
                </a:gridCol>
                <a:gridCol w="1584767">
                  <a:extLst>
                    <a:ext uri="{9D8B030D-6E8A-4147-A177-3AD203B41FA5}">
                      <a16:colId xmlns:a16="http://schemas.microsoft.com/office/drawing/2014/main" val="2530528937"/>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Expense Item</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Amount</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843224521"/>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Phone bill (Fixed,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$60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99776243"/>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Bus pass (Fixed, Need)</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$65</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798479979"/>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Entertainment (Variable, Want)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330370266"/>
                  </a:ext>
                </a:extLst>
              </a:tr>
              <a:tr h="457200">
                <a:tc>
                  <a:txBody>
                    <a:bodyPr/>
                    <a:lstStyle/>
                    <a:p>
                      <a:pPr marL="0" marR="0">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Eating out (Variable, Want)</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$100</a:t>
                      </a: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2460923029"/>
                  </a:ext>
                </a:extLst>
              </a:tr>
              <a:tr h="457200">
                <a:tc>
                  <a:txBody>
                    <a:bodyPr/>
                    <a:lstStyle/>
                    <a:p>
                      <a:pPr marL="0" marR="0" algn="r">
                        <a:lnSpc>
                          <a:spcPct val="110000"/>
                        </a:lnSpc>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Total Expenses</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tc>
                  <a:txBody>
                    <a:bodyPr/>
                    <a:lstStyle/>
                    <a:p>
                      <a:pPr marL="0" marR="0" algn="r">
                        <a:lnSpc>
                          <a:spcPct val="110000"/>
                        </a:lnSpc>
                        <a:spcAft>
                          <a:spcPts val="600"/>
                        </a:spcAft>
                        <a:buNone/>
                        <a:tabLst>
                          <a:tab pos="762635" algn="r"/>
                        </a:tabLst>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$325</a:t>
                      </a:r>
                      <a:endParaRPr lang="en-US" sz="1800"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45720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F1F1DE"/>
                    </a:solidFill>
                  </a:tcPr>
                </a:tc>
                <a:extLst>
                  <a:ext uri="{0D108BD9-81ED-4DB2-BD59-A6C34878D82A}">
                    <a16:rowId xmlns:a16="http://schemas.microsoft.com/office/drawing/2014/main" val="2299198767"/>
                  </a:ext>
                </a:extLst>
              </a:tr>
            </a:tbl>
          </a:graphicData>
        </a:graphic>
      </p:graphicFrame>
      <p:sp>
        <p:nvSpPr>
          <p:cNvPr id="19" name="Content Placeholder 2">
            <a:extLst>
              <a:ext uri="{FF2B5EF4-FFF2-40B4-BE49-F238E27FC236}">
                <a16:creationId xmlns:a16="http://schemas.microsoft.com/office/drawing/2014/main" id="{A815A4F0-20CD-6983-4CFD-C73019588B0A}"/>
              </a:ext>
            </a:extLst>
          </p:cNvPr>
          <p:cNvSpPr>
            <a:spLocks noGrp="1"/>
          </p:cNvSpPr>
          <p:nvPr>
            <p:ph idx="1"/>
          </p:nvPr>
        </p:nvSpPr>
        <p:spPr>
          <a:xfrm>
            <a:off x="838198" y="4629873"/>
            <a:ext cx="10782783" cy="1726477"/>
          </a:xfrm>
        </p:spPr>
        <p:txBody>
          <a:bodyPr vert="horz" lIns="91440" tIns="45720" rIns="91440" bIns="45720" rtlCol="0" anchor="t">
            <a:normAutofit fontScale="92500" lnSpcReduction="10000"/>
          </a:bodyPr>
          <a:lstStyle/>
          <a:p>
            <a:r>
              <a:rPr lang="en-US" sz="2000">
                <a:latin typeface="Poppins"/>
                <a:cs typeface="Poppins"/>
              </a:rPr>
              <a:t>Monthly cash flow: $400 (income) - $325 (expenses) = $75 (surplus) = </a:t>
            </a:r>
            <a:r>
              <a:rPr lang="en-US" sz="2000" b="1">
                <a:latin typeface="Poppins"/>
                <a:cs typeface="Poppins"/>
              </a:rPr>
              <a:t>Positive</a:t>
            </a:r>
            <a:endParaRPr lang="en-US" sz="2000">
              <a:latin typeface="Poppins"/>
              <a:cs typeface="Poppins"/>
            </a:endParaRPr>
          </a:p>
          <a:p>
            <a:r>
              <a:rPr lang="en-US" sz="2000">
                <a:latin typeface="Poppins"/>
                <a:cs typeface="Poppins"/>
              </a:rPr>
              <a:t>Goal: Save $100 a month for a summer trip (Short-term goal)</a:t>
            </a:r>
          </a:p>
          <a:p>
            <a:r>
              <a:rPr lang="en-US" sz="2000">
                <a:latin typeface="Poppins"/>
                <a:cs typeface="Poppins"/>
              </a:rPr>
              <a:t>Will she reach it? No (She doesn’t have enough income to cover expenses and save $100)</a:t>
            </a:r>
          </a:p>
        </p:txBody>
      </p:sp>
    </p:spTree>
    <p:extLst>
      <p:ext uri="{BB962C8B-B14F-4D97-AF65-F5344CB8AC3E}">
        <p14:creationId xmlns:p14="http://schemas.microsoft.com/office/powerpoint/2010/main" val="2323905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DF5981-C411-40AD-D4FD-1A7E58B7F41E}"/>
              </a:ext>
            </a:extLst>
          </p:cNvPr>
          <p:cNvPicPr>
            <a:picLocks noChangeAspect="1"/>
          </p:cNvPicPr>
          <p:nvPr/>
        </p:nvPicPr>
        <p:blipFill>
          <a:blip r:embed="rId2">
            <a:extLst>
              <a:ext uri="{28A0092B-C50C-407E-A947-70E740481C1C}">
                <a14:useLocalDpi xmlns:a14="http://schemas.microsoft.com/office/drawing/2010/main" val="0"/>
              </a:ext>
            </a:extLst>
          </a:blip>
          <a:srcRect l="963" r="3866" b="19700"/>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9AC94587-64C4-94BF-3F04-5E0CE9513A25}"/>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t>Wrap-Up</a:t>
            </a:r>
          </a:p>
        </p:txBody>
      </p:sp>
    </p:spTree>
    <p:extLst>
      <p:ext uri="{BB962C8B-B14F-4D97-AF65-F5344CB8AC3E}">
        <p14:creationId xmlns:p14="http://schemas.microsoft.com/office/powerpoint/2010/main" val="737520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0" y="2073428"/>
            <a:ext cx="4578097" cy="3504344"/>
          </a:xfrm>
        </p:spPr>
        <p:txBody>
          <a:bodyPr vert="horz" lIns="91440" tIns="45720" rIns="91440" bIns="45720" rtlCol="0" anchor="t">
            <a:noAutofit/>
          </a:bodyPr>
          <a:lstStyle/>
          <a:p>
            <a:pPr marL="0" indent="0">
              <a:spcBef>
                <a:spcPts val="1800"/>
              </a:spcBef>
              <a:buNone/>
            </a:pPr>
            <a:r>
              <a:rPr lang="en-US" sz="2400">
                <a:latin typeface="Poppins"/>
                <a:cs typeface="Poppins"/>
              </a:rPr>
              <a:t>One thing I learned about budgeting is __________.</a:t>
            </a:r>
          </a:p>
          <a:p>
            <a:pPr marL="0" indent="0">
              <a:spcBef>
                <a:spcPts val="1800"/>
              </a:spcBef>
              <a:buNone/>
            </a:pPr>
            <a:r>
              <a:rPr lang="en-US" sz="2400">
                <a:latin typeface="Poppins"/>
                <a:cs typeface="Poppins"/>
              </a:rPr>
              <a:t>One example of a want, need, or obligation is __________. </a:t>
            </a:r>
          </a:p>
          <a:p>
            <a:pPr marL="0" indent="0">
              <a:spcBef>
                <a:spcPts val="1800"/>
              </a:spcBef>
              <a:buNone/>
            </a:pPr>
            <a:r>
              <a:rPr lang="en-US" sz="2400">
                <a:latin typeface="Poppins"/>
                <a:cs typeface="Poppins"/>
              </a:rPr>
              <a:t>One way a budget can help someone reach a financial goal is __________.</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fld id="{1B6BCD38-10FB-4154-A4CD-08746A6DCB55}" type="slidenum">
              <a:rPr lang="en-US" smtClean="0"/>
              <a:pPr/>
              <a:t>26</a:t>
            </a:fld>
            <a:endParaRPr lang="en-US"/>
          </a:p>
        </p:txBody>
      </p:sp>
      <p:sp>
        <p:nvSpPr>
          <p:cNvPr id="6" name="Footer Placeholder 5">
            <a:extLst>
              <a:ext uri="{FF2B5EF4-FFF2-40B4-BE49-F238E27FC236}">
                <a16:creationId xmlns:a16="http://schemas.microsoft.com/office/drawing/2014/main" id="{338FC2F5-F2D4-C77C-CD55-89BD2C453660}"/>
              </a:ext>
            </a:extLst>
          </p:cNvPr>
          <p:cNvSpPr>
            <a:spLocks noGrp="1"/>
          </p:cNvSpPr>
          <p:nvPr>
            <p:ph type="ftr" sz="quarter" idx="10"/>
          </p:nvPr>
        </p:nvSpPr>
        <p:spPr/>
        <p:txBody>
          <a:bodyPr/>
          <a:lstStyle/>
          <a:p>
            <a:r>
              <a:rPr lang="en-US"/>
              <a:t>Managing Your Money</a:t>
            </a:r>
          </a:p>
        </p:txBody>
      </p:sp>
    </p:spTree>
    <p:extLst>
      <p:ext uri="{BB962C8B-B14F-4D97-AF65-F5344CB8AC3E}">
        <p14:creationId xmlns:p14="http://schemas.microsoft.com/office/powerpoint/2010/main" val="1450844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4C81B6-7020-6687-60A0-4D795AF2186B}"/>
              </a:ext>
            </a:extLst>
          </p:cNvPr>
          <p:cNvPicPr>
            <a:picLocks noChangeAspect="1"/>
          </p:cNvPicPr>
          <p:nvPr/>
        </p:nvPicPr>
        <p:blipFill>
          <a:blip r:embed="rId3">
            <a:extLst>
              <a:ext uri="{28A0092B-C50C-407E-A947-70E740481C1C}">
                <a14:useLocalDpi xmlns:a14="http://schemas.microsoft.com/office/drawing/2010/main" val="0"/>
              </a:ext>
            </a:extLst>
          </a:blip>
          <a:srcRect t="4080" r="3177" b="14315"/>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B850DA4-745D-DE7B-8F14-EA263E7CABFB}"/>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410819582"/>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Quicksand"/>
        <a:font script="Hang" typeface="Quicksand"/>
        <a:font script="Hans" typeface="Quicksand"/>
        <a:font script="Hant" typeface="Quicksand"/>
        <a:font script="Arab" typeface="Quicksand"/>
        <a:font script="Hebr" typeface="Quicksand"/>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Quicksand"/>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ajorFont>
      <a:minorFont>
        <a:latin typeface="Quicksand" panose="02110004020202020204"/>
        <a:ea typeface=""/>
        <a:cs typeface=""/>
        <a:font script="Jpan" typeface="Quicksand"/>
        <a:font script="Hang" typeface="Quicksand"/>
        <a:font script="Hans" typeface="Quicksand"/>
        <a:font script="Hant" typeface="Quicksand"/>
        <a:font script="Arab" typeface="Poppins"/>
        <a:font script="Hebr" typeface="Poppins"/>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Poppins"/>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92B7A7-D270-4635-A56B-3072AC7B0F2D}">
  <ds:schemaRefs>
    <ds:schemaRef ds:uri="http://www.w3.org/XML/1998/namespace"/>
    <ds:schemaRef ds:uri="http://schemas.microsoft.com/office/2006/documentManagement/types"/>
    <ds:schemaRef ds:uri="http://schemas.microsoft.com/office/infopath/2007/PartnerControls"/>
    <ds:schemaRef ds:uri="28d96758-b867-4e77-82e3-4f64cda9eb70"/>
    <ds:schemaRef ds:uri="http://purl.org/dc/elements/1.1/"/>
    <ds:schemaRef ds:uri="http://schemas.microsoft.com/office/2006/metadata/properties"/>
    <ds:schemaRef ds:uri="http://purl.org/dc/dcmitype/"/>
    <ds:schemaRef ds:uri="http://purl.org/dc/terms/"/>
    <ds:schemaRef ds:uri="http://schemas.openxmlformats.org/package/2006/metadata/core-properties"/>
    <ds:schemaRef ds:uri="c8f959b4-6747-413b-be81-376d33b26b29"/>
  </ds:schemaRefs>
</ds:datastoreItem>
</file>

<file path=customXml/itemProps2.xml><?xml version="1.0" encoding="utf-8"?>
<ds:datastoreItem xmlns:ds="http://schemas.openxmlformats.org/officeDocument/2006/customXml" ds:itemID="{FCF918D4-B9FD-4C17-BAA6-CBE8273DCAD9}">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23DB81-AF50-45F6-ACCA-141AD6F0E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1193</TotalTime>
  <Words>2567</Words>
  <Application>Microsoft Office PowerPoint</Application>
  <PresentationFormat>Widescreen</PresentationFormat>
  <Paragraphs>325</Paragraphs>
  <Slides>27</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Aptos</vt:lpstr>
      <vt:lpstr>Poppins</vt:lpstr>
      <vt:lpstr>Quicksand</vt:lpstr>
      <vt:lpstr>Office Theme</vt:lpstr>
      <vt:lpstr> OnPoint Financial Literacy Education</vt:lpstr>
      <vt:lpstr>Warm-up</vt:lpstr>
      <vt:lpstr>Poor planning</vt:lpstr>
      <vt:lpstr>Learning targets</vt:lpstr>
      <vt:lpstr>Presentation</vt:lpstr>
      <vt:lpstr>What is a budget?</vt:lpstr>
      <vt:lpstr>Earned (active) income</vt:lpstr>
      <vt:lpstr>Unearned (passive) income</vt:lpstr>
      <vt:lpstr>Fixed expense</vt:lpstr>
      <vt:lpstr>Variable expense</vt:lpstr>
      <vt:lpstr>Savings timeline</vt:lpstr>
      <vt:lpstr>Wants, needs, and obligations</vt:lpstr>
      <vt:lpstr>Want, need, or obligation?</vt:lpstr>
      <vt:lpstr>Want, need, or obligation? (Answers)</vt:lpstr>
      <vt:lpstr>Cash flow</vt:lpstr>
      <vt:lpstr>Budgeting steps</vt:lpstr>
      <vt:lpstr>Break</vt:lpstr>
      <vt:lpstr>Application Activity</vt:lpstr>
      <vt:lpstr>Activity instructions</vt:lpstr>
      <vt:lpstr>Debrief</vt:lpstr>
      <vt:lpstr>Budgeting scenarios answer key: Scenario 1 (Cole)</vt:lpstr>
      <vt:lpstr>Budgeting scenarios answer key: Scenario 2 (Maria)</vt:lpstr>
      <vt:lpstr>Budgeting scenarios answer key: Scenario 3 (Alex)</vt:lpstr>
      <vt:lpstr>Budgeting scenarios answer key: Scenario 4 (Morgan)</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2 presentation: Managing Your Money</dc:title>
  <dc:subject>financial literacy education for high school students about managing money</dc:subject>
  <dc:creator>Education Northwest;OnPoint Community Credit Union</dc:creator>
  <cp:keywords>manage money; financial literacy education; budget</cp:keywords>
  <cp:lastModifiedBy>Megan Meckey</cp:lastModifiedBy>
  <cp:revision>9</cp:revision>
  <dcterms:created xsi:type="dcterms:W3CDTF">2024-12-20T17:38:16Z</dcterms:created>
  <dcterms:modified xsi:type="dcterms:W3CDTF">2026-10-21T23:33:47Z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