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4"/>
  </p:sldMasterIdLst>
  <p:notesMasterIdLst>
    <p:notesMasterId r:id="rId23"/>
  </p:notesMasterIdLst>
  <p:sldIdLst>
    <p:sldId id="256" r:id="rId5"/>
    <p:sldId id="294" r:id="rId6"/>
    <p:sldId id="271" r:id="rId7"/>
    <p:sldId id="272" r:id="rId8"/>
    <p:sldId id="259" r:id="rId9"/>
    <p:sldId id="278" r:id="rId10"/>
    <p:sldId id="264" r:id="rId11"/>
    <p:sldId id="273" r:id="rId12"/>
    <p:sldId id="293" r:id="rId13"/>
    <p:sldId id="295" r:id="rId14"/>
    <p:sldId id="296" r:id="rId15"/>
    <p:sldId id="297" r:id="rId16"/>
    <p:sldId id="276" r:id="rId17"/>
    <p:sldId id="274" r:id="rId18"/>
    <p:sldId id="266" r:id="rId19"/>
    <p:sldId id="275" r:id="rId20"/>
    <p:sldId id="270" r:id="rId21"/>
    <p:sldId id="29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23E65-930F-44E1-AB5B-943F126756B3}" v="204" dt="2026-10-08T19:45:47.001"/>
    <p1510:client id="{477F839A-3C22-4105-A3DD-ECBAC81E7608}" v="71" dt="2026-10-08T17:05:47.542"/>
    <p1510:client id="{6FF0405D-0CD4-F71C-114B-D52DCDB10ECD}" v="5" dt="2026-10-08T16:53:15.5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77" autoAdjust="0"/>
  </p:normalViewPr>
  <p:slideViewPr>
    <p:cSldViewPr snapToGrid="0">
      <p:cViewPr>
        <p:scale>
          <a:sx n="71" d="100"/>
          <a:sy n="71" d="100"/>
        </p:scale>
        <p:origin x="3696"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397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Distribute the handout packets to students, if you have not already.</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411999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What new expenses do students often face after high school?</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 in the space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volunteers to share their ideas with the whole class and write down what they share on the writing surface.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Share that budgeting is a valuable tool for managing money and making informed financial decisions as students take on more financial responsibilities after graduation. Explain that a budget helps people plan for both </a:t>
            </a:r>
            <a:r>
              <a:rPr lang="en-US" sz="1200" i="1" kern="1200" dirty="0">
                <a:solidFill>
                  <a:schemeClr val="tx1"/>
                </a:solidFill>
                <a:effectLst/>
                <a:latin typeface="+mn-lt"/>
                <a:ea typeface="+mn-ea"/>
                <a:cs typeface="+mn-cs"/>
              </a:rPr>
              <a:t>planned expenses</a:t>
            </a:r>
            <a:r>
              <a:rPr lang="en-US" sz="1200" kern="1200" dirty="0">
                <a:solidFill>
                  <a:schemeClr val="tx1"/>
                </a:solidFill>
                <a:effectLst/>
                <a:latin typeface="+mn-lt"/>
                <a:ea typeface="+mn-ea"/>
                <a:cs typeface="+mn-cs"/>
              </a:rPr>
              <a:t>, such as rent, groceries, and transportation, and </a:t>
            </a:r>
            <a:r>
              <a:rPr lang="en-US" sz="1200" i="1" kern="1200" dirty="0">
                <a:solidFill>
                  <a:schemeClr val="tx1"/>
                </a:solidFill>
                <a:effectLst/>
                <a:latin typeface="+mn-lt"/>
                <a:ea typeface="+mn-ea"/>
                <a:cs typeface="+mn-cs"/>
              </a:rPr>
              <a:t>unplanned expenses</a:t>
            </a:r>
            <a:r>
              <a:rPr lang="en-US" sz="1200" kern="1200" dirty="0">
                <a:solidFill>
                  <a:schemeClr val="tx1"/>
                </a:solidFill>
                <a:effectLst/>
                <a:latin typeface="+mn-lt"/>
                <a:ea typeface="+mn-ea"/>
                <a:cs typeface="+mn-cs"/>
              </a:rPr>
              <a:t>, such as car repairs or medical bills. A </a:t>
            </a:r>
            <a:r>
              <a:rPr lang="en-US" sz="1200" i="1" kern="1200" dirty="0">
                <a:solidFill>
                  <a:schemeClr val="tx1"/>
                </a:solidFill>
                <a:effectLst/>
                <a:latin typeface="+mn-lt"/>
                <a:ea typeface="+mn-ea"/>
                <a:cs typeface="+mn-cs"/>
              </a:rPr>
              <a:t>resilient budget</a:t>
            </a:r>
            <a:r>
              <a:rPr lang="en-US" sz="1200" kern="1200" dirty="0">
                <a:solidFill>
                  <a:schemeClr val="tx1"/>
                </a:solidFill>
                <a:effectLst/>
                <a:latin typeface="+mn-lt"/>
                <a:ea typeface="+mn-ea"/>
                <a:cs typeface="+mn-cs"/>
              </a:rPr>
              <a:t> includes room for savings and unexpected costs, helping individuals manage financial challenges, adapt to changes, and stay on track toward their financial goals.</a:t>
            </a:r>
            <a:endParaRPr lang="en-US" dirty="0"/>
          </a:p>
          <a:p>
            <a:endParaRPr lang="en-US" dirty="0"/>
          </a:p>
        </p:txBody>
      </p:sp>
      <p:sp>
        <p:nvSpPr>
          <p:cNvPr id="4" name="Slide Number Placeholder 3"/>
          <p:cNvSpPr>
            <a:spLocks noGrp="1"/>
          </p:cNvSpPr>
          <p:nvPr>
            <p:ph type="sldNum" sz="quarter" idx="5"/>
          </p:nvPr>
        </p:nvSpPr>
        <p:spPr/>
        <p:txBody>
          <a:bodyPr/>
          <a:lstStyle/>
          <a:p>
            <a:fld id="{95A2570C-5A1E-48D7-8A07-BA94B18EF9F6}" type="slidenum">
              <a:rPr lang="en-US" smtClean="0"/>
              <a:t>2</a:t>
            </a:fld>
            <a:endParaRPr lang="en-US"/>
          </a:p>
        </p:txBody>
      </p:sp>
    </p:spTree>
    <p:extLst>
      <p:ext uri="{BB962C8B-B14F-4D97-AF65-F5344CB8AC3E}">
        <p14:creationId xmlns:p14="http://schemas.microsoft.com/office/powerpoint/2010/main" val="3733174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pPr lvl="0"/>
            <a:r>
              <a:rPr lang="en-US" sz="1200" kern="1200">
                <a:solidFill>
                  <a:schemeClr val="tx1"/>
                </a:solidFill>
                <a:effectLst/>
                <a:latin typeface="+mn-lt"/>
                <a:ea typeface="+mn-ea"/>
                <a:cs typeface="+mn-cs"/>
              </a:rPr>
              <a:t>Point students to the copy of the learning targets provided on the first page of their handouts. Review the learning targets with them.</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copy of the lesson glossary provided on the first page of their handouts and review the terms with them.</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Note Catcher handout </a:t>
            </a:r>
            <a:r>
              <a:rPr lang="en-US" sz="1200" kern="1200">
                <a:solidFill>
                  <a:schemeClr val="tx1"/>
                </a:solidFill>
                <a:effectLst/>
                <a:latin typeface="+mn-lt"/>
                <a:ea typeface="+mn-ea"/>
                <a:cs typeface="+mn-cs"/>
              </a:rPr>
              <a:t>and invite them to use it to take notes during the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4065589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lvl="0"/>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Common Monthly Budget Categories </a:t>
            </a:r>
            <a:r>
              <a:rPr lang="en-US" sz="1200" b="1" i="0" kern="1200" dirty="0">
                <a:solidFill>
                  <a:schemeClr val="tx1"/>
                </a:solidFill>
                <a:effectLst/>
                <a:latin typeface="+mn-lt"/>
                <a:ea typeface="+mn-ea"/>
                <a:cs typeface="+mn-cs"/>
              </a:rPr>
              <a:t>handout</a:t>
            </a:r>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students pair up and review the handout. Invite them to circle budget items they see that the class identified through the brainstorm in the previous activity, underline any categories or words they are unfamiliar with, and write in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the blank spaces at the end of the handout any categories they think are missing.</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After giving pairs about five minutes to work, get their attention and debrief the activity by inviting volunteers to share what they circled, underlined, and added to the handout.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Note that the handout provides common income, savings, and expense categories, but it is not exhaustive. Add that students will become very familiar with many of the categories as they graduate from high school and establish their lives as adults. </a:t>
            </a:r>
          </a:p>
          <a:p>
            <a:endParaRPr lang="en-US" dirty="0"/>
          </a:p>
          <a:p>
            <a:endParaRPr lang="en-US" dirty="0"/>
          </a:p>
        </p:txBody>
      </p:sp>
    </p:spTree>
    <p:extLst>
      <p:ext uri="{BB962C8B-B14F-4D97-AF65-F5344CB8AC3E}">
        <p14:creationId xmlns:p14="http://schemas.microsoft.com/office/powerpoint/2010/main" val="1222770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each item on the slide one at a time and ask students to quickly decide whether it represents an event or activity that helps or hurts a budget. Have students indicate their responses with a show of hands.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93062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the suggested answers with students and compare them to the class responses. Facilitate a brief discussion of any items that generated differing opinions. </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to think about what choices people might make with their budgets if they receive an unexpected boost in income such as from a raise or a gift. Take suggestions from students and write them on the writing surface. Some ideas to suggest if students do not mention them include saving or investing the extra money, paying off debts, adding to their emergency fund, giving to charity, and treating themselves to a “want” item if their financial basics are covered.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to think about what choices people might make with their budgets if they face an unexpected expense like a medical bill or car repair. Take suggestions from students and write them on the writing surface. Some ideas to suggest if students do not think of them include using their emergency fund or savings to cover the costs, cutting back on non-essential spending, and delaying spending on “want” items.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3318688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Explain that online budgeting tools and apps can help students track spending, set savings goals, and manage changes in income or expenses. Many banks, credit unions, government agencies, and nonprofits offer free budgeting tools. Remind students to protect their personal and financial information when using budgeting apps and websites.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3916568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1067144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Budget Curveballs handout</a:t>
            </a:r>
            <a:r>
              <a:rPr lang="en-US" sz="1200" kern="1200" dirty="0">
                <a:solidFill>
                  <a:schemeClr val="tx1"/>
                </a:solidFill>
                <a:effectLst/>
                <a:latin typeface="+mn-lt"/>
                <a:ea typeface="+mn-ea"/>
                <a:cs typeface="+mn-cs"/>
              </a:rPr>
              <a:t>. Review the activity instructions as a class. Students will record the monthly income and expense amounts from an assigned scenario on the budget form provided in the handout. Next, they will use a free online budget calculator (see the “Preparation” section </a:t>
            </a:r>
            <a:r>
              <a:rPr lang="en-US" sz="1200" kern="1200">
                <a:solidFill>
                  <a:schemeClr val="tx1"/>
                </a:solidFill>
                <a:effectLst/>
                <a:latin typeface="+mn-lt"/>
                <a:ea typeface="+mn-ea"/>
                <a:cs typeface="+mn-cs"/>
              </a:rPr>
              <a:t>of the lesson plan) </a:t>
            </a:r>
            <a:r>
              <a:rPr lang="en-US" sz="1200" kern="1200" dirty="0">
                <a:solidFill>
                  <a:schemeClr val="tx1"/>
                </a:solidFill>
                <a:effectLst/>
                <a:latin typeface="+mn-lt"/>
                <a:ea typeface="+mn-ea"/>
                <a:cs typeface="+mn-cs"/>
              </a:rPr>
              <a:t>to enter the income and expense information and create an initial budget. As students work, they will be presented with a series of three budget “curveballs” that introduce unexpected changes to their financial situation. After each curveball, students will update their budget, discuss how they could adjust their income, expenses, or savings to respond, and record their revised budget information on the handout. After completing all three curveballs, groups will answer reflection questions and prepare to share their ideas and budget decisions with the class.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Assign each student group one scenario and invite them to begin the activity.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Circulate among the groups as they work to answer questions and make sure they are staying on task.</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all student groups have recorded their income and expense information in the handout and copied it into the online calculator, get their attention.</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kern="1200" dirty="0">
                <a:solidFill>
                  <a:schemeClr val="tx1"/>
                </a:solidFill>
                <a:effectLst/>
                <a:latin typeface="+mn-lt"/>
                <a:ea typeface="+mn-ea"/>
                <a:cs typeface="+mn-cs"/>
              </a:rPr>
              <a:t>Have students review the information on the slide.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students update their budgets in the online calculator to reflect the change, discuss how they would adjust their income, expenses, or savings, and record their revised income and expense figures in the “Curveball 1” column of the monthly budget form in the handout.</a:t>
            </a:r>
          </a:p>
          <a:p>
            <a:endParaRPr lang="en-US" dirty="0"/>
          </a:p>
        </p:txBody>
      </p:sp>
    </p:spTree>
    <p:extLst>
      <p:ext uri="{BB962C8B-B14F-4D97-AF65-F5344CB8AC3E}">
        <p14:creationId xmlns:p14="http://schemas.microsoft.com/office/powerpoint/2010/main" val="927830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kern="1200" dirty="0">
                <a:solidFill>
                  <a:schemeClr val="tx1"/>
                </a:solidFill>
                <a:effectLst/>
                <a:latin typeface="+mn-lt"/>
                <a:ea typeface="+mn-ea"/>
                <a:cs typeface="+mn-cs"/>
              </a:rPr>
              <a:t>Have students review the information on the slide.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students update their budgets in the online calculator to reflect the change, discuss possible adjustments to their income, expenses, or savings, and record their revised figures in the “Curveball 2” column of the monthly budget form in the handout.</a:t>
            </a:r>
            <a:endParaRPr lang="en-US" dirty="0"/>
          </a:p>
          <a:p>
            <a:endParaRPr lang="en-US" dirty="0"/>
          </a:p>
        </p:txBody>
      </p:sp>
    </p:spTree>
    <p:extLst>
      <p:ext uri="{BB962C8B-B14F-4D97-AF65-F5344CB8AC3E}">
        <p14:creationId xmlns:p14="http://schemas.microsoft.com/office/powerpoint/2010/main" val="461518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sz="1200" kern="1200" dirty="0">
                <a:solidFill>
                  <a:schemeClr val="tx1"/>
                </a:solidFill>
                <a:effectLst/>
                <a:latin typeface="+mn-lt"/>
                <a:ea typeface="+mn-ea"/>
                <a:cs typeface="+mn-cs"/>
              </a:rPr>
              <a:t>Have students review the information on the slide.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students update their budgets in the online calculator to reflect the additional income, discuss how they might adjust their spending or savings plans, and record their revised figures in the “Curveball 3” column of the monthly budget form in the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groups discuss and respond to the reflection questions at the end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it looks like groups have completed their work, get their attention and move on to the activity debrief.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2889230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768373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Invite a spokesperson from each group to briefly explain how the group responded to the budget curveballs, including the changes they made to their income, expenses, or savings. Encourage groups to share their reasoning and discuss how their decisions affected their ability to stay on track toward their financial goals.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545405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Reinforce that a strong budget is flexible and helps people prepare for both expected and unexpected expenses. Remind students that regularly reviewing their budget, prioritizing needs, and consistently saving can help them stay on track and reach their financial goals even when circumstances change.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987817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 in the spaces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endParaRPr lang="en-US" dirty="0"/>
          </a:p>
          <a:p>
            <a:endParaRPr lang="en-US" dirty="0"/>
          </a:p>
        </p:txBody>
      </p:sp>
    </p:spTree>
    <p:extLst>
      <p:ext uri="{BB962C8B-B14F-4D97-AF65-F5344CB8AC3E}">
        <p14:creationId xmlns:p14="http://schemas.microsoft.com/office/powerpoint/2010/main" val="2605333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497473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18241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Budgeting for Real Life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1FB27F8-A24F-94D8-95A1-338E251738A0}"/>
              </a:ext>
            </a:extLst>
          </p:cNvPr>
          <p:cNvCxnSpPr/>
          <p:nvPr userDrawn="1"/>
        </p:nvCxnSpPr>
        <p:spPr>
          <a:xfrm>
            <a:off x="990600" y="15240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Content Placeholder 16">
            <a:extLst>
              <a:ext uri="{FF2B5EF4-FFF2-40B4-BE49-F238E27FC236}">
                <a16:creationId xmlns:a16="http://schemas.microsoft.com/office/drawing/2014/main" id="{20A95C98-EE7D-B710-7FE5-63F8E6BF6050}"/>
              </a:ext>
            </a:extLst>
          </p:cNvPr>
          <p:cNvSpPr>
            <a:spLocks noGrp="1"/>
          </p:cNvSpPr>
          <p:nvPr>
            <p:ph sz="quarter" idx="12" hasCustomPrompt="1"/>
          </p:nvPr>
        </p:nvSpPr>
        <p:spPr>
          <a:xfrm>
            <a:off x="990600" y="681039"/>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741308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Budgeting for Real Life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857250"/>
          </a:xfrm>
        </p:spPr>
        <p:txBody>
          <a:bodyPr/>
          <a:lstStyle>
            <a:lvl1pPr>
              <a:buNone/>
              <a:defRPr sz="4000"/>
            </a:lvl1pPr>
          </a:lstStyle>
          <a:p>
            <a:pPr algn="ctr"/>
            <a:r>
              <a:rPr lang="en-US">
                <a:solidFill>
                  <a:schemeClr val="bg1"/>
                </a:solidFill>
              </a:rPr>
              <a:t>Click to edit Master title style</a:t>
            </a:r>
          </a:p>
        </p:txBody>
      </p:sp>
    </p:spTree>
    <p:extLst>
      <p:ext uri="{BB962C8B-B14F-4D97-AF65-F5344CB8AC3E}">
        <p14:creationId xmlns:p14="http://schemas.microsoft.com/office/powerpoint/2010/main" val="289146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Budgeting for Real Life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Budgeting for Real Life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Budgeting for Real Life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Budgeting for Real Life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Budgeting for Real Life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Budgeting for Real Life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Budgeting for Real Life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Budgeting for Real Life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2" r:id="rId11"/>
    <p:sldLayoutId id="2147483681" r:id="rId12"/>
    <p:sldLayoutId id="2147483694" r:id="rId13"/>
    <p:sldLayoutId id="2147483695" r:id="rId14"/>
    <p:sldLayoutId id="2147483684" r:id="rId15"/>
    <p:sldLayoutId id="2147483685" r:id="rId16"/>
    <p:sldLayoutId id="2147483683" r:id="rId17"/>
    <p:sldLayoutId id="2147483686" r:id="rId18"/>
    <p:sldLayoutId id="2147483687" r:id="rId19"/>
    <p:sldLayoutId id="2147483688" r:id="rId20"/>
    <p:sldLayoutId id="2147483690" r:id="rId21"/>
    <p:sldLayoutId id="2147483691" r:id="rId22"/>
    <p:sldLayoutId id="2147483692" r:id="rId23"/>
    <p:sldLayoutId id="2147483689" r:id="rId24"/>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927286-5BDD-6603-B5BC-D91F00809A4B}"/>
              </a:ext>
            </a:extLst>
          </p:cNvPr>
          <p:cNvPicPr>
            <a:picLocks noChangeAspect="1"/>
          </p:cNvPicPr>
          <p:nvPr/>
        </p:nvPicPr>
        <p:blipFill>
          <a:blip r:embed="rId3">
            <a:extLst>
              <a:ext uri="{28A0092B-C50C-407E-A947-70E740481C1C}">
                <a14:useLocalDpi xmlns:a14="http://schemas.microsoft.com/office/drawing/2010/main" val="0"/>
              </a:ext>
            </a:extLst>
          </a:blip>
          <a:srcRect l="21" t="10208" r="-22" b="5416"/>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dirty="0"/>
            </a:br>
            <a:r>
              <a:rPr lang="en-US" dirty="0"/>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dirty="0"/>
              <a:t>Lesson 3: Budgeting for Real Life</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C216-2973-E180-C69C-05A8F3EF5B0A}"/>
              </a:ext>
            </a:extLst>
          </p:cNvPr>
          <p:cNvSpPr>
            <a:spLocks noGrp="1"/>
          </p:cNvSpPr>
          <p:nvPr>
            <p:ph type="title"/>
          </p:nvPr>
        </p:nvSpPr>
        <p:spPr/>
        <p:txBody>
          <a:bodyPr/>
          <a:lstStyle/>
          <a:p>
            <a:r>
              <a:rPr lang="en-US" dirty="0">
                <a:solidFill>
                  <a:schemeClr val="bg1"/>
                </a:solidFill>
              </a:rPr>
              <a:t>Warm-up</a:t>
            </a:r>
          </a:p>
        </p:txBody>
      </p:sp>
      <p:sp>
        <p:nvSpPr>
          <p:cNvPr id="3" name="Footer Placeholder 2">
            <a:extLst>
              <a:ext uri="{FF2B5EF4-FFF2-40B4-BE49-F238E27FC236}">
                <a16:creationId xmlns:a16="http://schemas.microsoft.com/office/drawing/2014/main" id="{6648A69B-086E-9667-417F-6E92CE61076D}"/>
              </a:ext>
            </a:extLst>
          </p:cNvPr>
          <p:cNvSpPr>
            <a:spLocks noGrp="1"/>
          </p:cNvSpPr>
          <p:nvPr>
            <p:ph type="ftr" sz="quarter" idx="10"/>
          </p:nvPr>
        </p:nvSpPr>
        <p:spPr/>
        <p:txBody>
          <a:bodyPr/>
          <a:lstStyle/>
          <a:p>
            <a:r>
              <a:rPr lang="en-US" dirty="0"/>
              <a:t>Budgeting for Real Life</a:t>
            </a:r>
          </a:p>
        </p:txBody>
      </p:sp>
      <p:sp>
        <p:nvSpPr>
          <p:cNvPr id="4" name="Slide Number Placeholder 3">
            <a:extLst>
              <a:ext uri="{FF2B5EF4-FFF2-40B4-BE49-F238E27FC236}">
                <a16:creationId xmlns:a16="http://schemas.microsoft.com/office/drawing/2014/main" id="{4BA14D7E-AE60-C0B1-B0C7-6D03DED098C8}"/>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EC9113D8-7425-F44C-9980-2B80198138CA}"/>
              </a:ext>
            </a:extLst>
          </p:cNvPr>
          <p:cNvSpPr>
            <a:spLocks noGrp="1"/>
          </p:cNvSpPr>
          <p:nvPr>
            <p:ph type="body" sz="quarter" idx="12"/>
          </p:nvPr>
        </p:nvSpPr>
        <p:spPr/>
        <p:txBody>
          <a:bodyPr>
            <a:normAutofit fontScale="85000" lnSpcReduction="20000"/>
          </a:bodyPr>
          <a:lstStyle/>
          <a:p>
            <a:pPr algn="ctr"/>
            <a:r>
              <a:rPr lang="en-US" b="1" dirty="0">
                <a:solidFill>
                  <a:schemeClr val="bg1"/>
                </a:solidFill>
                <a:latin typeface="Poppins"/>
                <a:cs typeface="Poppins"/>
              </a:rPr>
              <a:t>What new expenses do students often face after high school?</a:t>
            </a:r>
          </a:p>
          <a:p>
            <a:endParaRPr lang="en-US" dirty="0"/>
          </a:p>
        </p:txBody>
      </p:sp>
    </p:spTree>
    <p:extLst>
      <p:ext uri="{BB962C8B-B14F-4D97-AF65-F5344CB8AC3E}">
        <p14:creationId xmlns:p14="http://schemas.microsoft.com/office/powerpoint/2010/main" val="218530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504" y="1826056"/>
            <a:ext cx="10515600" cy="548640"/>
          </a:xfrm>
        </p:spPr>
        <p:txBody>
          <a:bodyPr>
            <a:normAutofit/>
          </a:bodyPr>
          <a:lstStyle/>
          <a:p>
            <a:pPr marL="0" indent="0">
              <a:buNone/>
            </a:pPr>
            <a:r>
              <a:rPr lang="en-US" dirty="0"/>
              <a:t>I can:</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3</a:t>
            </a:fld>
            <a:endParaRPr lang="en-US"/>
          </a:p>
        </p:txBody>
      </p:sp>
      <p:sp>
        <p:nvSpPr>
          <p:cNvPr id="8" name="Footer Placeholder 7">
            <a:extLst>
              <a:ext uri="{FF2B5EF4-FFF2-40B4-BE49-F238E27FC236}">
                <a16:creationId xmlns:a16="http://schemas.microsoft.com/office/drawing/2014/main" id="{B36187AA-0A1C-00E1-DF17-915396180D88}"/>
              </a:ext>
            </a:extLst>
          </p:cNvPr>
          <p:cNvSpPr>
            <a:spLocks noGrp="1"/>
          </p:cNvSpPr>
          <p:nvPr>
            <p:ph type="ftr" sz="quarter" idx="10"/>
          </p:nvPr>
        </p:nvSpPr>
        <p:spPr/>
        <p:txBody>
          <a:bodyPr/>
          <a:lstStyle/>
          <a:p>
            <a:r>
              <a:rPr lang="en-US"/>
              <a:t>Budgeting for Real Life</a:t>
            </a:r>
          </a:p>
        </p:txBody>
      </p:sp>
      <p:pic>
        <p:nvPicPr>
          <p:cNvPr id="9" name="Graphic 8">
            <a:extLst>
              <a:ext uri="{FF2B5EF4-FFF2-40B4-BE49-F238E27FC236}">
                <a16:creationId xmlns:a16="http://schemas.microsoft.com/office/drawing/2014/main" id="{A6FB28BF-FFD7-6F00-A973-241096DA60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199" y="2468880"/>
            <a:ext cx="1371600" cy="1371600"/>
          </a:xfrm>
          <a:prstGeom prst="rect">
            <a:avLst/>
          </a:prstGeom>
        </p:spPr>
      </p:pic>
      <p:pic>
        <p:nvPicPr>
          <p:cNvPr id="13" name="Graphic 12">
            <a:extLst>
              <a:ext uri="{FF2B5EF4-FFF2-40B4-BE49-F238E27FC236}">
                <a16:creationId xmlns:a16="http://schemas.microsoft.com/office/drawing/2014/main" id="{8EA7B71F-7107-68AF-A0D5-D3AB4B7E04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67839" y="2468880"/>
            <a:ext cx="1371600" cy="1371600"/>
          </a:xfrm>
          <a:prstGeom prst="rect">
            <a:avLst/>
          </a:prstGeom>
        </p:spPr>
      </p:pic>
      <p:pic>
        <p:nvPicPr>
          <p:cNvPr id="15" name="Graphic 14">
            <a:extLst>
              <a:ext uri="{FF2B5EF4-FFF2-40B4-BE49-F238E27FC236}">
                <a16:creationId xmlns:a16="http://schemas.microsoft.com/office/drawing/2014/main" id="{9053F03E-1A0E-932A-B6E6-D2B42BD48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52559" y="2468880"/>
            <a:ext cx="1371600" cy="1371600"/>
          </a:xfrm>
          <a:prstGeom prst="rect">
            <a:avLst/>
          </a:prstGeom>
        </p:spPr>
      </p:pic>
      <p:sp>
        <p:nvSpPr>
          <p:cNvPr id="16" name="Learning target column 1"/>
          <p:cNvSpPr>
            <a:spLocks noGrp="1"/>
          </p:cNvSpPr>
          <p:nvPr>
            <p:ph idx="1"/>
          </p:nvPr>
        </p:nvSpPr>
        <p:spPr>
          <a:xfrm>
            <a:off x="838199" y="4069080"/>
            <a:ext cx="3230880" cy="1920240"/>
          </a:xfrm>
        </p:spPr>
        <p:txBody>
          <a:bodyPr wrap="square">
            <a:normAutofit/>
          </a:bodyPr>
          <a:lstStyle/>
          <a:p>
            <a:pPr marL="0" indent="0" algn="ctr">
              <a:buNone/>
            </a:pPr>
            <a:r>
              <a:rPr lang="en-US"/>
              <a:t>Create a realistic monthly budget</a:t>
            </a:r>
          </a:p>
        </p:txBody>
      </p:sp>
      <p:sp>
        <p:nvSpPr>
          <p:cNvPr id="17" name="Learning target column 2"/>
          <p:cNvSpPr>
            <a:spLocks noGrp="1"/>
          </p:cNvSpPr>
          <p:nvPr>
            <p:ph idx="1"/>
          </p:nvPr>
        </p:nvSpPr>
        <p:spPr>
          <a:xfrm>
            <a:off x="4480559" y="4069080"/>
            <a:ext cx="3230880" cy="1920240"/>
          </a:xfrm>
        </p:spPr>
        <p:txBody>
          <a:bodyPr wrap="square">
            <a:normAutofit/>
          </a:bodyPr>
          <a:lstStyle/>
          <a:p>
            <a:pPr marL="0" indent="0" algn="ctr">
              <a:buNone/>
            </a:pPr>
            <a:r>
              <a:rPr lang="en-US"/>
              <a:t>Adjust a budget when income or expenses change</a:t>
            </a:r>
          </a:p>
        </p:txBody>
      </p:sp>
      <p:sp>
        <p:nvSpPr>
          <p:cNvPr id="18" name="Learning target column 3"/>
          <p:cNvSpPr>
            <a:spLocks noGrp="1"/>
          </p:cNvSpPr>
          <p:nvPr>
            <p:ph idx="1"/>
          </p:nvPr>
        </p:nvSpPr>
        <p:spPr>
          <a:xfrm>
            <a:off x="8122918" y="4069080"/>
            <a:ext cx="3230880" cy="1920240"/>
          </a:xfrm>
        </p:spPr>
        <p:txBody>
          <a:bodyPr wrap="square">
            <a:normAutofit/>
          </a:bodyPr>
          <a:lstStyle/>
          <a:p>
            <a:pPr marL="0" indent="0" algn="ctr">
              <a:buNone/>
            </a:pPr>
            <a:r>
              <a:rPr lang="en-US"/>
              <a:t>Use an online budget calculator to build and review a budget</a:t>
            </a:r>
          </a:p>
        </p:txBody>
      </p:sp>
    </p:spTree>
    <p:extLst>
      <p:ext uri="{BB962C8B-B14F-4D97-AF65-F5344CB8AC3E}">
        <p14:creationId xmlns:p14="http://schemas.microsoft.com/office/powerpoint/2010/main" val="16205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07128D-47E5-DDD9-3D31-4655DA14C108}"/>
              </a:ext>
            </a:extLst>
          </p:cNvPr>
          <p:cNvPicPr>
            <a:picLocks noChangeAspect="1"/>
          </p:cNvPicPr>
          <p:nvPr/>
        </p:nvPicPr>
        <p:blipFill>
          <a:blip r:embed="rId3">
            <a:extLst>
              <a:ext uri="{28A0092B-C50C-407E-A947-70E740481C1C}">
                <a14:useLocalDpi xmlns:a14="http://schemas.microsoft.com/office/drawing/2010/main" val="0"/>
              </a:ext>
            </a:extLst>
          </a:blip>
          <a:srcRect l="132" r="5132" b="20065"/>
          <a:stretch>
            <a:fillRect/>
          </a:stretch>
        </p:blipFill>
        <p:spPr>
          <a:xfrm>
            <a:off x="-1" y="0"/>
            <a:ext cx="12192001" cy="6858000"/>
          </a:xfrm>
          <a:prstGeom prst="rect">
            <a:avLst/>
          </a:prstGeom>
        </p:spPr>
      </p:pic>
      <p:sp>
        <p:nvSpPr>
          <p:cNvPr id="4" name="Rectangle 3">
            <a:extLst>
              <a:ext uri="{FF2B5EF4-FFF2-40B4-BE49-F238E27FC236}">
                <a16:creationId xmlns:a16="http://schemas.microsoft.com/office/drawing/2014/main" id="{53CBA16D-FEAB-420C-4592-3B29323C618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749490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C140-40F7-6612-7607-FFEA74F77396}"/>
              </a:ext>
            </a:extLst>
          </p:cNvPr>
          <p:cNvSpPr>
            <a:spLocks noGrp="1"/>
          </p:cNvSpPr>
          <p:nvPr>
            <p:ph type="title"/>
          </p:nvPr>
        </p:nvSpPr>
        <p:spPr/>
        <p:txBody>
          <a:bodyPr/>
          <a:lstStyle/>
          <a:p>
            <a:r>
              <a:rPr lang="en-US" dirty="0"/>
              <a:t>Budget boosts and bites</a:t>
            </a:r>
          </a:p>
        </p:txBody>
      </p:sp>
      <p:sp>
        <p:nvSpPr>
          <p:cNvPr id="4" name="Footer Placeholder 3">
            <a:extLst>
              <a:ext uri="{FF2B5EF4-FFF2-40B4-BE49-F238E27FC236}">
                <a16:creationId xmlns:a16="http://schemas.microsoft.com/office/drawing/2014/main" id="{2B13A20F-1D5F-EF81-8CE7-BD08DA346347}"/>
              </a:ext>
            </a:extLst>
          </p:cNvPr>
          <p:cNvSpPr>
            <a:spLocks noGrp="1"/>
          </p:cNvSpPr>
          <p:nvPr>
            <p:ph type="ftr" sz="quarter" idx="10"/>
          </p:nvPr>
        </p:nvSpPr>
        <p:spPr/>
        <p:txBody>
          <a:bodyPr/>
          <a:lstStyle/>
          <a:p>
            <a:r>
              <a:rPr lang="en-US"/>
              <a:t>Budgeting for Real Life</a:t>
            </a:r>
          </a:p>
        </p:txBody>
      </p:sp>
      <p:sp>
        <p:nvSpPr>
          <p:cNvPr id="5" name="Slide Number Placeholder 4">
            <a:extLst>
              <a:ext uri="{FF2B5EF4-FFF2-40B4-BE49-F238E27FC236}">
                <a16:creationId xmlns:a16="http://schemas.microsoft.com/office/drawing/2014/main" id="{D9C500B6-33C1-BAED-7FF5-E60B9533DC39}"/>
              </a:ext>
            </a:extLst>
          </p:cNvPr>
          <p:cNvSpPr>
            <a:spLocks noGrp="1"/>
          </p:cNvSpPr>
          <p:nvPr>
            <p:ph type="sldNum" sz="quarter" idx="11"/>
          </p:nvPr>
        </p:nvSpPr>
        <p:spPr/>
        <p:txBody>
          <a:bodyPr/>
          <a:lstStyle/>
          <a:p>
            <a:fld id="{1B6BCD38-10FB-4154-A4CD-08746A6DCB55}" type="slidenum">
              <a:rPr lang="en-US" smtClean="0"/>
              <a:pPr/>
              <a:t>5</a:t>
            </a:fld>
            <a:endParaRPr lang="en-US"/>
          </a:p>
        </p:txBody>
      </p:sp>
      <p:graphicFrame>
        <p:nvGraphicFramePr>
          <p:cNvPr id="15" name="Content Placeholder 8">
            <a:extLst>
              <a:ext uri="{FF2B5EF4-FFF2-40B4-BE49-F238E27FC236}">
                <a16:creationId xmlns:a16="http://schemas.microsoft.com/office/drawing/2014/main" id="{BAD51635-6D6D-4CD4-0E7E-8CECB43B3D83}"/>
              </a:ext>
            </a:extLst>
          </p:cNvPr>
          <p:cNvGraphicFramePr>
            <a:graphicFrameLocks noGrp="1"/>
          </p:cNvGraphicFramePr>
          <p:nvPr>
            <p:ph idx="1"/>
            <p:extLst>
              <p:ext uri="{D42A27DB-BD31-4B8C-83A1-F6EECF244321}">
                <p14:modId xmlns:p14="http://schemas.microsoft.com/office/powerpoint/2010/main" val="863877159"/>
              </p:ext>
            </p:extLst>
          </p:nvPr>
        </p:nvGraphicFramePr>
        <p:xfrm>
          <a:off x="2129883" y="1552967"/>
          <a:ext cx="7649737" cy="4577080"/>
        </p:xfrm>
        <a:graphic>
          <a:graphicData uri="http://schemas.openxmlformats.org/drawingml/2006/table">
            <a:tbl>
              <a:tblPr firstRow="1" bandRow="1">
                <a:tableStyleId>{5C22544A-7EE6-4342-B048-85BDC9FD1C3A}</a:tableStyleId>
              </a:tblPr>
              <a:tblGrid>
                <a:gridCol w="5500647">
                  <a:extLst>
                    <a:ext uri="{9D8B030D-6E8A-4147-A177-3AD203B41FA5}">
                      <a16:colId xmlns:a16="http://schemas.microsoft.com/office/drawing/2014/main" val="3903391344"/>
                    </a:ext>
                  </a:extLst>
                </a:gridCol>
                <a:gridCol w="2149090">
                  <a:extLst>
                    <a:ext uri="{9D8B030D-6E8A-4147-A177-3AD203B41FA5}">
                      <a16:colId xmlns:a16="http://schemas.microsoft.com/office/drawing/2014/main" val="596303831"/>
                    </a:ext>
                  </a:extLst>
                </a:gridCol>
              </a:tblGrid>
              <a:tr h="370840">
                <a:tc>
                  <a:txBody>
                    <a:bodyPr/>
                    <a:lstStyle/>
                    <a:p>
                      <a:pPr algn="ctr"/>
                      <a:r>
                        <a:rPr lang="en-US" dirty="0">
                          <a:latin typeface="Poppins" panose="020B0604020202020204" pitchFamily="34" charset="0"/>
                          <a:cs typeface="Poppins" panose="020B0604020202020204" pitchFamily="34" charset="0"/>
                        </a:rPr>
                        <a:t>Scenario</a:t>
                      </a:r>
                    </a:p>
                  </a:txBody>
                  <a:tcPr anchor="ctr">
                    <a:solidFill>
                      <a:srgbClr val="0D5257"/>
                    </a:solidFill>
                  </a:tcPr>
                </a:tc>
                <a:tc>
                  <a:txBody>
                    <a:bodyPr/>
                    <a:lstStyle/>
                    <a:p>
                      <a:pPr algn="ctr"/>
                      <a:r>
                        <a:rPr lang="en-US">
                          <a:latin typeface="Poppins" panose="020B0604020202020204" pitchFamily="34" charset="0"/>
                          <a:cs typeface="Poppins" panose="020B0604020202020204" pitchFamily="34" charset="0"/>
                        </a:rPr>
                        <a:t>Boost or Bite?</a:t>
                      </a:r>
                    </a:p>
                  </a:txBody>
                  <a:tcPr>
                    <a:solidFill>
                      <a:srgbClr val="0D5257"/>
                    </a:solidFill>
                  </a:tcPr>
                </a:tc>
                <a:extLst>
                  <a:ext uri="{0D108BD9-81ED-4DB2-BD59-A6C34878D82A}">
                    <a16:rowId xmlns:a16="http://schemas.microsoft.com/office/drawing/2014/main" val="2056715123"/>
                  </a:ext>
                </a:extLst>
              </a:tr>
              <a:tr h="594360">
                <a:tc>
                  <a:txBody>
                    <a:bodyPr/>
                    <a:lstStyle/>
                    <a:p>
                      <a:r>
                        <a:rPr lang="en-US">
                          <a:latin typeface="Poppins" panose="020B0604020202020204" pitchFamily="34" charset="0"/>
                          <a:cs typeface="Poppins" panose="020B0604020202020204" pitchFamily="34" charset="0"/>
                        </a:rPr>
                        <a:t>Getting a bonus or raise at work</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475709873"/>
                  </a:ext>
                </a:extLst>
              </a:tr>
              <a:tr h="594360">
                <a:tc>
                  <a:txBody>
                    <a:bodyPr/>
                    <a:lstStyle/>
                    <a:p>
                      <a:r>
                        <a:rPr lang="en-US" dirty="0">
                          <a:latin typeface="Poppins" panose="020B0604020202020204" pitchFamily="34" charset="0"/>
                          <a:cs typeface="Poppins" panose="020B0604020202020204" pitchFamily="34" charset="0"/>
                        </a:rPr>
                        <a:t>Having an unexpected car repair</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953251226"/>
                  </a:ext>
                </a:extLst>
              </a:tr>
              <a:tr h="594360">
                <a:tc>
                  <a:txBody>
                    <a:bodyPr/>
                    <a:lstStyle/>
                    <a:p>
                      <a:r>
                        <a:rPr lang="en-US">
                          <a:latin typeface="Poppins" panose="020B0604020202020204" pitchFamily="34" charset="0"/>
                          <a:cs typeface="Poppins" panose="020B0604020202020204" pitchFamily="34" charset="0"/>
                        </a:rPr>
                        <a:t>Losing a job or working fewer hours</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21274481"/>
                  </a:ext>
                </a:extLst>
              </a:tr>
              <a:tr h="594360">
                <a:tc>
                  <a:txBody>
                    <a:bodyPr/>
                    <a:lstStyle/>
                    <a:p>
                      <a:r>
                        <a:rPr lang="en-US">
                          <a:latin typeface="Poppins" panose="020B0604020202020204" pitchFamily="34" charset="0"/>
                          <a:cs typeface="Poppins" panose="020B0604020202020204" pitchFamily="34" charset="0"/>
                        </a:rPr>
                        <a:t>Getting money as a gift</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166252974"/>
                  </a:ext>
                </a:extLst>
              </a:tr>
              <a:tr h="594360">
                <a:tc>
                  <a:txBody>
                    <a:bodyPr/>
                    <a:lstStyle/>
                    <a:p>
                      <a:r>
                        <a:rPr lang="en-US" dirty="0">
                          <a:latin typeface="Poppins" panose="020B0604020202020204" pitchFamily="34" charset="0"/>
                          <a:cs typeface="Poppins" panose="020B0604020202020204" pitchFamily="34" charset="0"/>
                        </a:rPr>
                        <a:t>Receiving a medical bill after an illness or accident</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712338884"/>
                  </a:ext>
                </a:extLst>
              </a:tr>
              <a:tr h="594360">
                <a:tc>
                  <a:txBody>
                    <a:bodyPr/>
                    <a:lstStyle/>
                    <a:p>
                      <a:r>
                        <a:rPr lang="en-US">
                          <a:latin typeface="Poppins" panose="020B0604020202020204" pitchFamily="34" charset="0"/>
                          <a:cs typeface="Poppins" panose="020B0604020202020204" pitchFamily="34" charset="0"/>
                        </a:rPr>
                        <a:t>Purchasing a “want” item on impulse</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479240489"/>
                  </a:ext>
                </a:extLst>
              </a:tr>
              <a:tr h="594360">
                <a:tc>
                  <a:txBody>
                    <a:bodyPr/>
                    <a:lstStyle/>
                    <a:p>
                      <a:r>
                        <a:rPr lang="en-US">
                          <a:latin typeface="Poppins" panose="020B0604020202020204" pitchFamily="34" charset="0"/>
                          <a:cs typeface="Poppins" panose="020B0604020202020204" pitchFamily="34" charset="0"/>
                        </a:rPr>
                        <a:t>Paying off a credit card or car loan</a:t>
                      </a:r>
                    </a:p>
                  </a:txBody>
                  <a:tcPr anchor="ctr">
                    <a:solidFill>
                      <a:schemeClr val="bg2"/>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1535172704"/>
                  </a:ext>
                </a:extLst>
              </a:tr>
            </a:tbl>
          </a:graphicData>
        </a:graphic>
      </p:graphicFrame>
    </p:spTree>
    <p:extLst>
      <p:ext uri="{BB962C8B-B14F-4D97-AF65-F5344CB8AC3E}">
        <p14:creationId xmlns:p14="http://schemas.microsoft.com/office/powerpoint/2010/main" val="928313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215D0-C11D-8EE8-9E79-CD7E025EC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669F6-34FC-6939-36FE-A31438FC4E25}"/>
              </a:ext>
            </a:extLst>
          </p:cNvPr>
          <p:cNvSpPr>
            <a:spLocks noGrp="1"/>
          </p:cNvSpPr>
          <p:nvPr>
            <p:ph type="title"/>
          </p:nvPr>
        </p:nvSpPr>
        <p:spPr/>
        <p:txBody>
          <a:bodyPr/>
          <a:lstStyle/>
          <a:p>
            <a:r>
              <a:rPr lang="en-US"/>
              <a:t>Budget boosts and bites (Answers)</a:t>
            </a:r>
          </a:p>
        </p:txBody>
      </p:sp>
      <p:sp>
        <p:nvSpPr>
          <p:cNvPr id="4" name="Footer Placeholder 3">
            <a:extLst>
              <a:ext uri="{FF2B5EF4-FFF2-40B4-BE49-F238E27FC236}">
                <a16:creationId xmlns:a16="http://schemas.microsoft.com/office/drawing/2014/main" id="{C7F1EE43-F28D-52EE-E220-F08ECF88C2A9}"/>
              </a:ext>
            </a:extLst>
          </p:cNvPr>
          <p:cNvSpPr>
            <a:spLocks noGrp="1"/>
          </p:cNvSpPr>
          <p:nvPr>
            <p:ph type="ftr" sz="quarter" idx="10"/>
          </p:nvPr>
        </p:nvSpPr>
        <p:spPr/>
        <p:txBody>
          <a:bodyPr/>
          <a:lstStyle/>
          <a:p>
            <a:r>
              <a:rPr lang="en-US"/>
              <a:t>Budgeting for Real Life</a:t>
            </a:r>
          </a:p>
        </p:txBody>
      </p:sp>
      <p:sp>
        <p:nvSpPr>
          <p:cNvPr id="5" name="Slide Number Placeholder 4">
            <a:extLst>
              <a:ext uri="{FF2B5EF4-FFF2-40B4-BE49-F238E27FC236}">
                <a16:creationId xmlns:a16="http://schemas.microsoft.com/office/drawing/2014/main" id="{78D01E47-27C2-D67E-70AC-B2612D83B6AC}"/>
              </a:ext>
            </a:extLst>
          </p:cNvPr>
          <p:cNvSpPr>
            <a:spLocks noGrp="1"/>
          </p:cNvSpPr>
          <p:nvPr>
            <p:ph type="sldNum" sz="quarter" idx="11"/>
          </p:nvPr>
        </p:nvSpPr>
        <p:spPr/>
        <p:txBody>
          <a:bodyPr/>
          <a:lstStyle/>
          <a:p>
            <a:fld id="{1B6BCD38-10FB-4154-A4CD-08746A6DCB55}" type="slidenum">
              <a:rPr lang="en-US" smtClean="0"/>
              <a:pPr/>
              <a:t>6</a:t>
            </a:fld>
            <a:endParaRPr lang="en-US"/>
          </a:p>
        </p:txBody>
      </p:sp>
      <p:graphicFrame>
        <p:nvGraphicFramePr>
          <p:cNvPr id="15" name="Content Placeholder 8">
            <a:extLst>
              <a:ext uri="{FF2B5EF4-FFF2-40B4-BE49-F238E27FC236}">
                <a16:creationId xmlns:a16="http://schemas.microsoft.com/office/drawing/2014/main" id="{2E774FE4-DB2A-3E00-9CDF-50DA3EA4DCBD}"/>
              </a:ext>
            </a:extLst>
          </p:cNvPr>
          <p:cNvGraphicFramePr>
            <a:graphicFrameLocks noGrp="1"/>
          </p:cNvGraphicFramePr>
          <p:nvPr>
            <p:ph idx="1"/>
            <p:extLst>
              <p:ext uri="{D42A27DB-BD31-4B8C-83A1-F6EECF244321}">
                <p14:modId xmlns:p14="http://schemas.microsoft.com/office/powerpoint/2010/main" val="3722134183"/>
              </p:ext>
            </p:extLst>
          </p:nvPr>
        </p:nvGraphicFramePr>
        <p:xfrm>
          <a:off x="2129883" y="1552967"/>
          <a:ext cx="7649737" cy="4577080"/>
        </p:xfrm>
        <a:graphic>
          <a:graphicData uri="http://schemas.openxmlformats.org/drawingml/2006/table">
            <a:tbl>
              <a:tblPr firstRow="1" bandRow="1">
                <a:tableStyleId>{5C22544A-7EE6-4342-B048-85BDC9FD1C3A}</a:tableStyleId>
              </a:tblPr>
              <a:tblGrid>
                <a:gridCol w="5500647">
                  <a:extLst>
                    <a:ext uri="{9D8B030D-6E8A-4147-A177-3AD203B41FA5}">
                      <a16:colId xmlns:a16="http://schemas.microsoft.com/office/drawing/2014/main" val="3903391344"/>
                    </a:ext>
                  </a:extLst>
                </a:gridCol>
                <a:gridCol w="2149090">
                  <a:extLst>
                    <a:ext uri="{9D8B030D-6E8A-4147-A177-3AD203B41FA5}">
                      <a16:colId xmlns:a16="http://schemas.microsoft.com/office/drawing/2014/main" val="596303831"/>
                    </a:ext>
                  </a:extLst>
                </a:gridCol>
              </a:tblGrid>
              <a:tr h="370840">
                <a:tc>
                  <a:txBody>
                    <a:bodyPr/>
                    <a:lstStyle/>
                    <a:p>
                      <a:pPr algn="ctr"/>
                      <a:r>
                        <a:rPr lang="en-US">
                          <a:latin typeface="Poppins" panose="020B0604020202020204" pitchFamily="34" charset="0"/>
                          <a:cs typeface="Poppins" panose="020B0604020202020204" pitchFamily="34" charset="0"/>
                        </a:rPr>
                        <a:t>Scenario</a:t>
                      </a:r>
                    </a:p>
                  </a:txBody>
                  <a:tcPr anchor="ctr">
                    <a:solidFill>
                      <a:srgbClr val="0D5257"/>
                    </a:solidFill>
                  </a:tcPr>
                </a:tc>
                <a:tc>
                  <a:txBody>
                    <a:bodyPr/>
                    <a:lstStyle/>
                    <a:p>
                      <a:pPr algn="ctr"/>
                      <a:r>
                        <a:rPr lang="en-US">
                          <a:latin typeface="Poppins" panose="020B0604020202020204" pitchFamily="34" charset="0"/>
                          <a:cs typeface="Poppins" panose="020B0604020202020204" pitchFamily="34" charset="0"/>
                        </a:rPr>
                        <a:t>Boost or Bite?</a:t>
                      </a:r>
                    </a:p>
                  </a:txBody>
                  <a:tcPr>
                    <a:solidFill>
                      <a:srgbClr val="0D5257"/>
                    </a:solidFill>
                  </a:tcPr>
                </a:tc>
                <a:extLst>
                  <a:ext uri="{0D108BD9-81ED-4DB2-BD59-A6C34878D82A}">
                    <a16:rowId xmlns:a16="http://schemas.microsoft.com/office/drawing/2014/main" val="2056715123"/>
                  </a:ext>
                </a:extLst>
              </a:tr>
              <a:tr h="594360">
                <a:tc>
                  <a:txBody>
                    <a:bodyPr/>
                    <a:lstStyle/>
                    <a:p>
                      <a:r>
                        <a:rPr lang="en-US">
                          <a:latin typeface="Poppins" panose="020B0604020202020204" pitchFamily="34" charset="0"/>
                          <a:cs typeface="Poppins" panose="020B0604020202020204" pitchFamily="34" charset="0"/>
                        </a:rPr>
                        <a:t>Getting a bonus or raise at work</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475709873"/>
                  </a:ext>
                </a:extLst>
              </a:tr>
              <a:tr h="594360">
                <a:tc>
                  <a:txBody>
                    <a:bodyPr/>
                    <a:lstStyle/>
                    <a:p>
                      <a:r>
                        <a:rPr lang="en-US">
                          <a:latin typeface="Poppins" panose="020B0604020202020204" pitchFamily="34" charset="0"/>
                          <a:cs typeface="Poppins" panose="020B0604020202020204" pitchFamily="34" charset="0"/>
                        </a:rPr>
                        <a:t>Having an unexpected car repair</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953251226"/>
                  </a:ext>
                </a:extLst>
              </a:tr>
              <a:tr h="594360">
                <a:tc>
                  <a:txBody>
                    <a:bodyPr/>
                    <a:lstStyle/>
                    <a:p>
                      <a:r>
                        <a:rPr lang="en-US">
                          <a:latin typeface="Poppins" panose="020B0604020202020204" pitchFamily="34" charset="0"/>
                          <a:cs typeface="Poppins" panose="020B0604020202020204" pitchFamily="34" charset="0"/>
                        </a:rPr>
                        <a:t>Losing a job or working fewer hours</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21274481"/>
                  </a:ext>
                </a:extLst>
              </a:tr>
              <a:tr h="594360">
                <a:tc>
                  <a:txBody>
                    <a:bodyPr/>
                    <a:lstStyle/>
                    <a:p>
                      <a:r>
                        <a:rPr lang="en-US">
                          <a:latin typeface="Poppins" panose="020B0604020202020204" pitchFamily="34" charset="0"/>
                          <a:cs typeface="Poppins" panose="020B0604020202020204" pitchFamily="34" charset="0"/>
                        </a:rPr>
                        <a:t>Getting money as a gift</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166252974"/>
                  </a:ext>
                </a:extLst>
              </a:tr>
              <a:tr h="594360">
                <a:tc>
                  <a:txBody>
                    <a:bodyPr/>
                    <a:lstStyle/>
                    <a:p>
                      <a:r>
                        <a:rPr lang="en-US">
                          <a:latin typeface="Poppins" panose="020B0604020202020204" pitchFamily="34" charset="0"/>
                          <a:cs typeface="Poppins" panose="020B0604020202020204" pitchFamily="34" charset="0"/>
                        </a:rPr>
                        <a:t>Receiving a medical bill after an illness or accident</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712338884"/>
                  </a:ext>
                </a:extLst>
              </a:tr>
              <a:tr h="594360">
                <a:tc>
                  <a:txBody>
                    <a:bodyPr/>
                    <a:lstStyle/>
                    <a:p>
                      <a:r>
                        <a:rPr lang="en-US">
                          <a:latin typeface="Poppins" panose="020B0604020202020204" pitchFamily="34" charset="0"/>
                          <a:cs typeface="Poppins" panose="020B0604020202020204" pitchFamily="34" charset="0"/>
                        </a:rPr>
                        <a:t>Purchasing a “want” item on impulse</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479240489"/>
                  </a:ext>
                </a:extLst>
              </a:tr>
              <a:tr h="594360">
                <a:tc>
                  <a:txBody>
                    <a:bodyPr/>
                    <a:lstStyle/>
                    <a:p>
                      <a:r>
                        <a:rPr lang="en-US">
                          <a:latin typeface="Poppins" panose="020B0604020202020204" pitchFamily="34" charset="0"/>
                          <a:cs typeface="Poppins" panose="020B0604020202020204" pitchFamily="34" charset="0"/>
                        </a:rPr>
                        <a:t>Paying off a credit card or car loan</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1535172704"/>
                  </a:ext>
                </a:extLst>
              </a:tr>
            </a:tbl>
          </a:graphicData>
        </a:graphic>
      </p:graphicFrame>
      <p:pic>
        <p:nvPicPr>
          <p:cNvPr id="19" name="Graphic 18" descr="Sad face outline with solid fill">
            <a:extLst>
              <a:ext uri="{FF2B5EF4-FFF2-40B4-BE49-F238E27FC236}">
                <a16:creationId xmlns:a16="http://schemas.microsoft.com/office/drawing/2014/main" id="{0C4FA3A8-2A49-B20C-4DB2-57D247535D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546" y="2532650"/>
            <a:ext cx="576072" cy="576072"/>
          </a:xfrm>
          <a:prstGeom prst="rect">
            <a:avLst/>
          </a:prstGeom>
        </p:spPr>
      </p:pic>
      <p:pic>
        <p:nvPicPr>
          <p:cNvPr id="21" name="Graphic 20" descr="Smiling face outline with solid fill">
            <a:extLst>
              <a:ext uri="{FF2B5EF4-FFF2-40B4-BE49-F238E27FC236}">
                <a16:creationId xmlns:a16="http://schemas.microsoft.com/office/drawing/2014/main" id="{D5567605-6C32-B445-43C2-5E4C1A46F2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2758" y="5510679"/>
            <a:ext cx="573648" cy="573648"/>
          </a:xfrm>
          <a:prstGeom prst="rect">
            <a:avLst/>
          </a:prstGeom>
        </p:spPr>
      </p:pic>
      <p:pic>
        <p:nvPicPr>
          <p:cNvPr id="22" name="Graphic 21" descr="Smiling face outline with solid fill">
            <a:extLst>
              <a:ext uri="{FF2B5EF4-FFF2-40B4-BE49-F238E27FC236}">
                <a16:creationId xmlns:a16="http://schemas.microsoft.com/office/drawing/2014/main" id="{68C7117E-BE0C-6D7E-4113-B1B2312ACE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2758" y="3724832"/>
            <a:ext cx="573648" cy="573648"/>
          </a:xfrm>
          <a:prstGeom prst="rect">
            <a:avLst/>
          </a:prstGeom>
        </p:spPr>
      </p:pic>
      <p:pic>
        <p:nvPicPr>
          <p:cNvPr id="23" name="Graphic 22" descr="Smiling face outline with solid fill">
            <a:extLst>
              <a:ext uri="{FF2B5EF4-FFF2-40B4-BE49-F238E27FC236}">
                <a16:creationId xmlns:a16="http://schemas.microsoft.com/office/drawing/2014/main" id="{C1CD1725-853A-F7D7-5FA2-E67217C67D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2758" y="1938983"/>
            <a:ext cx="573648" cy="573648"/>
          </a:xfrm>
          <a:prstGeom prst="rect">
            <a:avLst/>
          </a:prstGeom>
        </p:spPr>
      </p:pic>
      <p:pic>
        <p:nvPicPr>
          <p:cNvPr id="24" name="Graphic 23" descr="Sad face outline with solid fill">
            <a:extLst>
              <a:ext uri="{FF2B5EF4-FFF2-40B4-BE49-F238E27FC236}">
                <a16:creationId xmlns:a16="http://schemas.microsoft.com/office/drawing/2014/main" id="{B696D702-E3BC-2DDF-FA90-D8CB9E3BE2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546" y="3128741"/>
            <a:ext cx="576072" cy="576072"/>
          </a:xfrm>
          <a:prstGeom prst="rect">
            <a:avLst/>
          </a:prstGeom>
        </p:spPr>
      </p:pic>
      <p:pic>
        <p:nvPicPr>
          <p:cNvPr id="25" name="Graphic 24" descr="Sad face outline with solid fill">
            <a:extLst>
              <a:ext uri="{FF2B5EF4-FFF2-40B4-BE49-F238E27FC236}">
                <a16:creationId xmlns:a16="http://schemas.microsoft.com/office/drawing/2014/main" id="{11BDD4C3-5DC8-96B2-FC6F-61CF48DF1B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546" y="4318499"/>
            <a:ext cx="576072" cy="576072"/>
          </a:xfrm>
          <a:prstGeom prst="rect">
            <a:avLst/>
          </a:prstGeom>
        </p:spPr>
      </p:pic>
      <p:pic>
        <p:nvPicPr>
          <p:cNvPr id="26" name="Graphic 25" descr="Sad face outline with solid fill">
            <a:extLst>
              <a:ext uri="{FF2B5EF4-FFF2-40B4-BE49-F238E27FC236}">
                <a16:creationId xmlns:a16="http://schemas.microsoft.com/office/drawing/2014/main" id="{1C9B0527-60D1-9A30-6BC0-A821D6D175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546" y="4914590"/>
            <a:ext cx="576072" cy="576072"/>
          </a:xfrm>
          <a:prstGeom prst="rect">
            <a:avLst/>
          </a:prstGeom>
        </p:spPr>
      </p:pic>
    </p:spTree>
    <p:extLst>
      <p:ext uri="{BB962C8B-B14F-4D97-AF65-F5344CB8AC3E}">
        <p14:creationId xmlns:p14="http://schemas.microsoft.com/office/powerpoint/2010/main" val="20960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8A241-7B1C-35D0-E9EE-969DB19F5DB4}"/>
              </a:ext>
            </a:extLst>
          </p:cNvPr>
          <p:cNvSpPr>
            <a:spLocks noGrp="1"/>
          </p:cNvSpPr>
          <p:nvPr>
            <p:ph type="title"/>
          </p:nvPr>
        </p:nvSpPr>
        <p:spPr/>
        <p:txBody>
          <a:bodyPr/>
          <a:lstStyle/>
          <a:p>
            <a:r>
              <a:rPr lang="en-US"/>
              <a:t>Budgeting tools and apps</a:t>
            </a:r>
          </a:p>
        </p:txBody>
      </p:sp>
      <p:sp>
        <p:nvSpPr>
          <p:cNvPr id="3" name="Content Placeholder 2">
            <a:extLst>
              <a:ext uri="{FF2B5EF4-FFF2-40B4-BE49-F238E27FC236}">
                <a16:creationId xmlns:a16="http://schemas.microsoft.com/office/drawing/2014/main" id="{BF4876EB-E17B-DDEF-FBDD-441484595C2A}"/>
              </a:ext>
            </a:extLst>
          </p:cNvPr>
          <p:cNvSpPr>
            <a:spLocks noGrp="1"/>
          </p:cNvSpPr>
          <p:nvPr>
            <p:ph idx="1"/>
          </p:nvPr>
        </p:nvSpPr>
        <p:spPr>
          <a:xfrm>
            <a:off x="838200" y="2016088"/>
            <a:ext cx="5462848" cy="4025938"/>
          </a:xfrm>
        </p:spPr>
        <p:txBody>
          <a:bodyPr vert="horz" lIns="91440" tIns="45720" rIns="91440" bIns="45720" rtlCol="0" anchor="t">
            <a:noAutofit/>
          </a:bodyPr>
          <a:lstStyle/>
          <a:p>
            <a:pPr>
              <a:lnSpc>
                <a:spcPct val="110000"/>
              </a:lnSpc>
            </a:pPr>
            <a:r>
              <a:rPr lang="en-US" dirty="0"/>
              <a:t>Many organizations offer free budgeting tools online</a:t>
            </a:r>
          </a:p>
          <a:p>
            <a:pPr>
              <a:lnSpc>
                <a:spcPct val="110000"/>
              </a:lnSpc>
            </a:pPr>
            <a:r>
              <a:rPr lang="en-US" dirty="0"/>
              <a:t>Budgeting tools can help you stay on track with your money goals.</a:t>
            </a:r>
          </a:p>
          <a:p>
            <a:pPr>
              <a:lnSpc>
                <a:spcPct val="110000"/>
              </a:lnSpc>
            </a:pPr>
            <a:r>
              <a:rPr lang="en-US" dirty="0"/>
              <a:t>Use budgeting tools safely and protect your information​</a:t>
            </a:r>
            <a:endParaRPr lang="en-US">
              <a:latin typeface="Poppins"/>
              <a:cs typeface="Poppins"/>
            </a:endParaRPr>
          </a:p>
        </p:txBody>
      </p:sp>
      <p:sp>
        <p:nvSpPr>
          <p:cNvPr id="4" name="Footer Placeholder 3">
            <a:extLst>
              <a:ext uri="{FF2B5EF4-FFF2-40B4-BE49-F238E27FC236}">
                <a16:creationId xmlns:a16="http://schemas.microsoft.com/office/drawing/2014/main" id="{8704B91A-8632-D244-3DB1-06313D895F68}"/>
              </a:ext>
            </a:extLst>
          </p:cNvPr>
          <p:cNvSpPr>
            <a:spLocks noGrp="1"/>
          </p:cNvSpPr>
          <p:nvPr>
            <p:ph type="ftr" sz="quarter" idx="10"/>
          </p:nvPr>
        </p:nvSpPr>
        <p:spPr/>
        <p:txBody>
          <a:bodyPr/>
          <a:lstStyle/>
          <a:p>
            <a:r>
              <a:rPr lang="en-US"/>
              <a:t>Budgeting for Real Life</a:t>
            </a:r>
          </a:p>
        </p:txBody>
      </p:sp>
      <p:sp>
        <p:nvSpPr>
          <p:cNvPr id="5" name="Slide Number Placeholder 4">
            <a:extLst>
              <a:ext uri="{FF2B5EF4-FFF2-40B4-BE49-F238E27FC236}">
                <a16:creationId xmlns:a16="http://schemas.microsoft.com/office/drawing/2014/main" id="{296C9454-23CD-ECBA-F683-9F71CEAA088D}"/>
              </a:ext>
            </a:extLst>
          </p:cNvPr>
          <p:cNvSpPr>
            <a:spLocks noGrp="1"/>
          </p:cNvSpPr>
          <p:nvPr>
            <p:ph type="sldNum" sz="quarter" idx="11"/>
          </p:nvPr>
        </p:nvSpPr>
        <p:spPr/>
        <p:txBody>
          <a:bodyPr/>
          <a:lstStyle/>
          <a:p>
            <a:fld id="{1B6BCD38-10FB-4154-A4CD-08746A6DCB55}" type="slidenum">
              <a:rPr lang="en-US" smtClean="0"/>
              <a:pPr/>
              <a:t>7</a:t>
            </a:fld>
            <a:endParaRPr lang="en-US"/>
          </a:p>
        </p:txBody>
      </p:sp>
      <p:sp>
        <p:nvSpPr>
          <p:cNvPr id="6" name="TextBox 5">
            <a:extLst>
              <a:ext uri="{FF2B5EF4-FFF2-40B4-BE49-F238E27FC236}">
                <a16:creationId xmlns:a16="http://schemas.microsoft.com/office/drawing/2014/main" id="{E3335F5B-97F9-ADE7-2F9D-0E4B59FB4FC1}"/>
              </a:ext>
            </a:extLst>
          </p:cNvPr>
          <p:cNvSpPr txBox="1"/>
          <p:nvPr/>
        </p:nvSpPr>
        <p:spPr>
          <a:xfrm>
            <a:off x="832104" y="6339056"/>
            <a:ext cx="3416808" cy="246221"/>
          </a:xfrm>
          <a:prstGeom prst="rect">
            <a:avLst/>
          </a:prstGeom>
          <a:noFill/>
        </p:spPr>
        <p:txBody>
          <a:bodyPr wrap="square" rtlCol="0">
            <a:spAutoFit/>
          </a:bodyPr>
          <a:lstStyle/>
          <a:p>
            <a:r>
              <a:rPr lang="en-US" sz="1000" i="1"/>
              <a:t>Image source: OnPoint </a:t>
            </a:r>
          </a:p>
        </p:txBody>
      </p:sp>
      <p:pic>
        <p:nvPicPr>
          <p:cNvPr id="7" name="Picture 6">
            <a:extLst>
              <a:ext uri="{FF2B5EF4-FFF2-40B4-BE49-F238E27FC236}">
                <a16:creationId xmlns:a16="http://schemas.microsoft.com/office/drawing/2014/main" id="{1D7200C6-6764-8D22-AF31-CA9B0C11E3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08200" y="1702541"/>
            <a:ext cx="2434495" cy="4327632"/>
          </a:xfrm>
          <a:prstGeom prst="rect">
            <a:avLst/>
          </a:prstGeom>
          <a:ln>
            <a:solidFill>
              <a:schemeClr val="accent1"/>
            </a:solidFill>
          </a:ln>
        </p:spPr>
      </p:pic>
    </p:spTree>
    <p:extLst>
      <p:ext uri="{BB962C8B-B14F-4D97-AF65-F5344CB8AC3E}">
        <p14:creationId xmlns:p14="http://schemas.microsoft.com/office/powerpoint/2010/main" val="3420369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9AB5EB-CFD0-16C6-DE8E-9804D842A890}"/>
              </a:ext>
            </a:extLst>
          </p:cNvPr>
          <p:cNvPicPr>
            <a:picLocks noChangeAspect="1"/>
          </p:cNvPicPr>
          <p:nvPr/>
        </p:nvPicPr>
        <p:blipFill>
          <a:blip r:embed="rId3">
            <a:extLst>
              <a:ext uri="{28A0092B-C50C-407E-A947-70E740481C1C}">
                <a14:useLocalDpi xmlns:a14="http://schemas.microsoft.com/office/drawing/2010/main" val="0"/>
              </a:ext>
            </a:extLst>
          </a:blip>
          <a:srcRect l="1064" b="16399"/>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77BC983-7D5E-6805-39CF-379B19E4F9CC}"/>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dirty="0"/>
              <a:t>Application Activity</a:t>
            </a:r>
          </a:p>
        </p:txBody>
      </p:sp>
    </p:spTree>
    <p:extLst>
      <p:ext uri="{BB962C8B-B14F-4D97-AF65-F5344CB8AC3E}">
        <p14:creationId xmlns:p14="http://schemas.microsoft.com/office/powerpoint/2010/main" val="21872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9</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Budgeting for Real Life</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825625"/>
            <a:ext cx="10515600" cy="4351338"/>
          </a:xfrm>
        </p:spPr>
        <p:txBody>
          <a:bodyPr>
            <a:normAutofit/>
          </a:bodyPr>
          <a:lstStyle/>
          <a:p>
            <a:pPr marL="0" indent="0">
              <a:buNone/>
            </a:pPr>
            <a:r>
              <a:rPr lang="en-US" dirty="0"/>
              <a:t>Analyze a provided scenario and use its information to:</a:t>
            </a:r>
          </a:p>
          <a:p>
            <a:pPr marL="457200" indent="-457200">
              <a:buFont typeface="+mj-lt"/>
              <a:buAutoNum type="arabicPeriod"/>
            </a:pPr>
            <a:r>
              <a:rPr lang="en-US" dirty="0"/>
              <a:t>Build a budget using an assigned scenario in your handout and in an online budget calculator</a:t>
            </a:r>
          </a:p>
          <a:p>
            <a:pPr marL="457200" indent="-457200">
              <a:buFont typeface="+mj-lt"/>
              <a:buAutoNum type="arabicPeriod"/>
            </a:pPr>
            <a:r>
              <a:rPr lang="en-US" dirty="0"/>
              <a:t>Update your budget in response to three unexpected “curveballs”</a:t>
            </a:r>
          </a:p>
          <a:p>
            <a:pPr marL="457200" indent="-457200">
              <a:buFont typeface="+mj-lt"/>
              <a:buAutoNum type="arabicPeriod"/>
            </a:pPr>
            <a:r>
              <a:rPr lang="en-US" dirty="0"/>
              <a:t>Discuss and record how you would adjust your income, expenses, or savings after each change</a:t>
            </a:r>
          </a:p>
          <a:p>
            <a:pPr marL="457200" indent="-457200">
              <a:buFont typeface="+mj-lt"/>
              <a:buAutoNum type="arabicPeriod"/>
            </a:pPr>
            <a:r>
              <a:rPr lang="en-US" dirty="0"/>
              <a:t>Complete the reflection questions together</a:t>
            </a:r>
          </a:p>
          <a:p>
            <a:pPr marL="457200" indent="-457200">
              <a:buFont typeface="+mj-lt"/>
              <a:buAutoNum type="arabicPeriod"/>
            </a:pPr>
            <a:r>
              <a:rPr lang="en-US" dirty="0"/>
              <a:t>Prepare to share your work with the class</a:t>
            </a:r>
          </a:p>
        </p:txBody>
      </p:sp>
    </p:spTree>
    <p:extLst>
      <p:ext uri="{BB962C8B-B14F-4D97-AF65-F5344CB8AC3E}">
        <p14:creationId xmlns:p14="http://schemas.microsoft.com/office/powerpoint/2010/main" val="3284252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8F24E87-69CC-4E9F-1BF1-2D573B670E23}"/>
              </a:ext>
            </a:extLst>
          </p:cNvPr>
          <p:cNvSpPr>
            <a:spLocks noGrp="1"/>
          </p:cNvSpPr>
          <p:nvPr>
            <p:ph type="ftr" sz="quarter" idx="10"/>
          </p:nvPr>
        </p:nvSpPr>
        <p:spPr/>
        <p:txBody>
          <a:bodyPr/>
          <a:lstStyle/>
          <a:p>
            <a:r>
              <a:rPr lang="en-US" dirty="0"/>
              <a:t>Budgeting for Real Life</a:t>
            </a:r>
          </a:p>
        </p:txBody>
      </p:sp>
      <p:sp>
        <p:nvSpPr>
          <p:cNvPr id="4" name="Slide Number Placeholder 3">
            <a:extLst>
              <a:ext uri="{FF2B5EF4-FFF2-40B4-BE49-F238E27FC236}">
                <a16:creationId xmlns:a16="http://schemas.microsoft.com/office/drawing/2014/main" id="{C83235B5-7CDD-DFAD-5DFE-018BA6F41BBD}"/>
              </a:ext>
            </a:extLst>
          </p:cNvPr>
          <p:cNvSpPr>
            <a:spLocks noGrp="1"/>
          </p:cNvSpPr>
          <p:nvPr>
            <p:ph type="sldNum" sz="quarter" idx="11"/>
          </p:nvPr>
        </p:nvSpPr>
        <p:spPr/>
        <p:txBody>
          <a:bodyPr/>
          <a:lstStyle/>
          <a:p>
            <a:fld id="{1B6BCD38-10FB-4154-A4CD-08746A6DCB55}" type="slidenum">
              <a:rPr lang="en-US" smtClean="0"/>
              <a:pPr/>
              <a:t>10</a:t>
            </a:fld>
            <a:endParaRPr lang="en-US"/>
          </a:p>
        </p:txBody>
      </p:sp>
      <p:sp>
        <p:nvSpPr>
          <p:cNvPr id="5" name="Text Placeholder 4">
            <a:extLst>
              <a:ext uri="{FF2B5EF4-FFF2-40B4-BE49-F238E27FC236}">
                <a16:creationId xmlns:a16="http://schemas.microsoft.com/office/drawing/2014/main" id="{F0FA0DA6-1050-B86B-6384-5A6976A4980C}"/>
              </a:ext>
            </a:extLst>
          </p:cNvPr>
          <p:cNvSpPr>
            <a:spLocks noGrp="1"/>
          </p:cNvSpPr>
          <p:nvPr>
            <p:ph type="body" sz="quarter" idx="12"/>
          </p:nvPr>
        </p:nvSpPr>
        <p:spPr/>
        <p:txBody>
          <a:bodyPr>
            <a:normAutofit fontScale="85000" lnSpcReduction="20000"/>
          </a:bodyPr>
          <a:lstStyle/>
          <a:p>
            <a:pPr algn="ctr"/>
            <a:r>
              <a:rPr lang="en-US" dirty="0">
                <a:solidFill>
                  <a:schemeClr val="bg1"/>
                </a:solidFill>
                <a:latin typeface="Poppins"/>
                <a:cs typeface="Poppins"/>
              </a:rPr>
              <a:t>Your car insurance premium or bus pass increases by $50 a month.</a:t>
            </a:r>
          </a:p>
          <a:p>
            <a:endParaRPr lang="en-US" dirty="0"/>
          </a:p>
        </p:txBody>
      </p:sp>
      <p:sp>
        <p:nvSpPr>
          <p:cNvPr id="6" name="Text Placeholder 5">
            <a:extLst>
              <a:ext uri="{FF2B5EF4-FFF2-40B4-BE49-F238E27FC236}">
                <a16:creationId xmlns:a16="http://schemas.microsoft.com/office/drawing/2014/main" id="{330BD1A9-15A5-521B-6E7A-726781C71FE7}"/>
              </a:ext>
            </a:extLst>
          </p:cNvPr>
          <p:cNvSpPr>
            <a:spLocks noGrp="1"/>
          </p:cNvSpPr>
          <p:nvPr>
            <p:ph type="body" sz="quarter" idx="13"/>
          </p:nvPr>
        </p:nvSpPr>
        <p:spPr/>
        <p:txBody>
          <a:bodyPr/>
          <a:lstStyle/>
          <a:p>
            <a:r>
              <a:rPr lang="en-US" dirty="0">
                <a:solidFill>
                  <a:schemeClr val="bg1"/>
                </a:solidFill>
              </a:rPr>
              <a:t>Curveball 1</a:t>
            </a:r>
          </a:p>
        </p:txBody>
      </p:sp>
    </p:spTree>
    <p:extLst>
      <p:ext uri="{BB962C8B-B14F-4D97-AF65-F5344CB8AC3E}">
        <p14:creationId xmlns:p14="http://schemas.microsoft.com/office/powerpoint/2010/main" val="3759053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5579A-EB9C-08E5-BEB1-13F9A2E8BE38}"/>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4DBFA557-5564-DFEA-79C9-E4DD9A8B0A53}"/>
              </a:ext>
            </a:extLst>
          </p:cNvPr>
          <p:cNvSpPr>
            <a:spLocks noGrp="1"/>
          </p:cNvSpPr>
          <p:nvPr>
            <p:ph type="ftr" sz="quarter" idx="10"/>
          </p:nvPr>
        </p:nvSpPr>
        <p:spPr/>
        <p:txBody>
          <a:bodyPr/>
          <a:lstStyle/>
          <a:p>
            <a:r>
              <a:rPr lang="en-US" dirty="0"/>
              <a:t>Budgeting for Real Life</a:t>
            </a:r>
          </a:p>
        </p:txBody>
      </p:sp>
      <p:sp>
        <p:nvSpPr>
          <p:cNvPr id="4" name="Slide Number Placeholder 3">
            <a:extLst>
              <a:ext uri="{FF2B5EF4-FFF2-40B4-BE49-F238E27FC236}">
                <a16:creationId xmlns:a16="http://schemas.microsoft.com/office/drawing/2014/main" id="{ABD77559-98BD-DD7D-AB22-D7D64DA03C25}"/>
              </a:ext>
            </a:extLst>
          </p:cNvPr>
          <p:cNvSpPr>
            <a:spLocks noGrp="1"/>
          </p:cNvSpPr>
          <p:nvPr>
            <p:ph type="sldNum" sz="quarter" idx="11"/>
          </p:nvPr>
        </p:nvSpPr>
        <p:spPr/>
        <p:txBody>
          <a:bodyPr/>
          <a:lstStyle/>
          <a:p>
            <a:fld id="{1B6BCD38-10FB-4154-A4CD-08746A6DCB55}" type="slidenum">
              <a:rPr lang="en-US" smtClean="0"/>
              <a:pPr/>
              <a:t>11</a:t>
            </a:fld>
            <a:endParaRPr lang="en-US"/>
          </a:p>
        </p:txBody>
      </p:sp>
      <p:sp>
        <p:nvSpPr>
          <p:cNvPr id="5" name="Text Placeholder 4">
            <a:extLst>
              <a:ext uri="{FF2B5EF4-FFF2-40B4-BE49-F238E27FC236}">
                <a16:creationId xmlns:a16="http://schemas.microsoft.com/office/drawing/2014/main" id="{C8A9B87B-78BC-136D-4196-25EA0EC9AFDC}"/>
              </a:ext>
            </a:extLst>
          </p:cNvPr>
          <p:cNvSpPr>
            <a:spLocks noGrp="1"/>
          </p:cNvSpPr>
          <p:nvPr>
            <p:ph type="body" sz="quarter" idx="12"/>
          </p:nvPr>
        </p:nvSpPr>
        <p:spPr/>
        <p:txBody>
          <a:bodyPr>
            <a:normAutofit fontScale="77500" lnSpcReduction="20000"/>
          </a:bodyPr>
          <a:lstStyle/>
          <a:p>
            <a:pPr marL="0" indent="0" algn="ctr"/>
            <a:r>
              <a:rPr lang="en-US" dirty="0">
                <a:solidFill>
                  <a:schemeClr val="bg1"/>
                </a:solidFill>
                <a:latin typeface="Poppins"/>
                <a:cs typeface="Poppins"/>
              </a:rPr>
              <a:t>You get sick and stay home from work for several days, losing $250 in income for the month.</a:t>
            </a:r>
          </a:p>
          <a:p>
            <a:endParaRPr lang="en-US" dirty="0"/>
          </a:p>
        </p:txBody>
      </p:sp>
      <p:sp>
        <p:nvSpPr>
          <p:cNvPr id="6" name="Text Placeholder 5">
            <a:extLst>
              <a:ext uri="{FF2B5EF4-FFF2-40B4-BE49-F238E27FC236}">
                <a16:creationId xmlns:a16="http://schemas.microsoft.com/office/drawing/2014/main" id="{7A5CE9DA-B98E-1837-D55A-8814C4C2930F}"/>
              </a:ext>
            </a:extLst>
          </p:cNvPr>
          <p:cNvSpPr>
            <a:spLocks noGrp="1"/>
          </p:cNvSpPr>
          <p:nvPr>
            <p:ph type="body" sz="quarter" idx="13"/>
          </p:nvPr>
        </p:nvSpPr>
        <p:spPr/>
        <p:txBody>
          <a:bodyPr/>
          <a:lstStyle/>
          <a:p>
            <a:r>
              <a:rPr lang="en-US" dirty="0">
                <a:solidFill>
                  <a:schemeClr val="bg1"/>
                </a:solidFill>
              </a:rPr>
              <a:t>Curveball 2</a:t>
            </a:r>
          </a:p>
        </p:txBody>
      </p:sp>
    </p:spTree>
    <p:extLst>
      <p:ext uri="{BB962C8B-B14F-4D97-AF65-F5344CB8AC3E}">
        <p14:creationId xmlns:p14="http://schemas.microsoft.com/office/powerpoint/2010/main" val="1365085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9C281-08A5-964B-5CF9-5D38E6648687}"/>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399273-E862-1B59-05D8-BAD1CB7FEA69}"/>
              </a:ext>
            </a:extLst>
          </p:cNvPr>
          <p:cNvSpPr>
            <a:spLocks noGrp="1"/>
          </p:cNvSpPr>
          <p:nvPr>
            <p:ph type="ftr" sz="quarter" idx="10"/>
          </p:nvPr>
        </p:nvSpPr>
        <p:spPr/>
        <p:txBody>
          <a:bodyPr/>
          <a:lstStyle/>
          <a:p>
            <a:r>
              <a:rPr lang="en-US" dirty="0"/>
              <a:t>Budgeting for Real Life</a:t>
            </a:r>
          </a:p>
        </p:txBody>
      </p:sp>
      <p:sp>
        <p:nvSpPr>
          <p:cNvPr id="4" name="Slide Number Placeholder 3">
            <a:extLst>
              <a:ext uri="{FF2B5EF4-FFF2-40B4-BE49-F238E27FC236}">
                <a16:creationId xmlns:a16="http://schemas.microsoft.com/office/drawing/2014/main" id="{D7B671A7-E373-83E9-12C3-630FA5B534AE}"/>
              </a:ext>
            </a:extLst>
          </p:cNvPr>
          <p:cNvSpPr>
            <a:spLocks noGrp="1"/>
          </p:cNvSpPr>
          <p:nvPr>
            <p:ph type="sldNum" sz="quarter" idx="11"/>
          </p:nvPr>
        </p:nvSpPr>
        <p:spPr/>
        <p:txBody>
          <a:bodyPr/>
          <a:lstStyle/>
          <a:p>
            <a:fld id="{1B6BCD38-10FB-4154-A4CD-08746A6DCB55}" type="slidenum">
              <a:rPr lang="en-US" smtClean="0"/>
              <a:pPr/>
              <a:t>12</a:t>
            </a:fld>
            <a:endParaRPr lang="en-US"/>
          </a:p>
        </p:txBody>
      </p:sp>
      <p:sp>
        <p:nvSpPr>
          <p:cNvPr id="5" name="Text Placeholder 4">
            <a:extLst>
              <a:ext uri="{FF2B5EF4-FFF2-40B4-BE49-F238E27FC236}">
                <a16:creationId xmlns:a16="http://schemas.microsoft.com/office/drawing/2014/main" id="{61A35588-BB0C-91DF-F54B-10B79301D651}"/>
              </a:ext>
            </a:extLst>
          </p:cNvPr>
          <p:cNvSpPr>
            <a:spLocks noGrp="1"/>
          </p:cNvSpPr>
          <p:nvPr>
            <p:ph type="body" sz="quarter" idx="12"/>
          </p:nvPr>
        </p:nvSpPr>
        <p:spPr/>
        <p:txBody>
          <a:bodyPr>
            <a:normAutofit/>
          </a:bodyPr>
          <a:lstStyle/>
          <a:p>
            <a:pPr marL="0" indent="0" algn="ctr"/>
            <a:r>
              <a:rPr lang="en-US" sz="3100" dirty="0">
                <a:solidFill>
                  <a:schemeClr val="bg1"/>
                </a:solidFill>
                <a:latin typeface="Poppins"/>
                <a:cs typeface="Poppins"/>
              </a:rPr>
              <a:t>Relatives give you $500 for your graduation.</a:t>
            </a:r>
          </a:p>
          <a:p>
            <a:endParaRPr lang="en-US" dirty="0"/>
          </a:p>
        </p:txBody>
      </p:sp>
      <p:sp>
        <p:nvSpPr>
          <p:cNvPr id="6" name="Text Placeholder 5">
            <a:extLst>
              <a:ext uri="{FF2B5EF4-FFF2-40B4-BE49-F238E27FC236}">
                <a16:creationId xmlns:a16="http://schemas.microsoft.com/office/drawing/2014/main" id="{93137E0F-D115-C136-C5B9-11FB852A99D0}"/>
              </a:ext>
            </a:extLst>
          </p:cNvPr>
          <p:cNvSpPr>
            <a:spLocks noGrp="1"/>
          </p:cNvSpPr>
          <p:nvPr>
            <p:ph type="body" sz="quarter" idx="13"/>
          </p:nvPr>
        </p:nvSpPr>
        <p:spPr/>
        <p:txBody>
          <a:bodyPr/>
          <a:lstStyle/>
          <a:p>
            <a:r>
              <a:rPr lang="en-US" dirty="0">
                <a:solidFill>
                  <a:schemeClr val="bg1"/>
                </a:solidFill>
              </a:rPr>
              <a:t>Curveball 3</a:t>
            </a:r>
          </a:p>
        </p:txBody>
      </p:sp>
    </p:spTree>
    <p:extLst>
      <p:ext uri="{BB962C8B-B14F-4D97-AF65-F5344CB8AC3E}">
        <p14:creationId xmlns:p14="http://schemas.microsoft.com/office/powerpoint/2010/main" val="4288170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78DCD9-2A44-93B6-AAF6-E736906D50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6727821-F96F-37B0-48B2-848D4F5CF388}"/>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1135875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D727FD-DBD0-06E1-5E9F-8470A84DC518}"/>
              </a:ext>
            </a:extLst>
          </p:cNvPr>
          <p:cNvPicPr>
            <a:picLocks noChangeAspect="1"/>
          </p:cNvPicPr>
          <p:nvPr/>
        </p:nvPicPr>
        <p:blipFill>
          <a:blip r:embed="rId3">
            <a:extLst>
              <a:ext uri="{28A0092B-C50C-407E-A947-70E740481C1C}">
                <a14:useLocalDpi xmlns:a14="http://schemas.microsoft.com/office/drawing/2010/main" val="0"/>
              </a:ext>
            </a:extLst>
          </a:blip>
          <a:srcRect b="15666"/>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a:xfrm>
            <a:off x="0" y="3877056"/>
            <a:ext cx="12188952" cy="2139696"/>
          </a:xfrm>
        </p:spPr>
        <p:txBody>
          <a:bodyPr>
            <a:normAutofit/>
          </a:bodyPr>
          <a:lstStyle/>
          <a:p>
            <a:r>
              <a:rPr lang="en-US"/>
              <a:t>Debrief</a:t>
            </a:r>
          </a:p>
        </p:txBody>
      </p:sp>
    </p:spTree>
    <p:extLst>
      <p:ext uri="{BB962C8B-B14F-4D97-AF65-F5344CB8AC3E}">
        <p14:creationId xmlns:p14="http://schemas.microsoft.com/office/powerpoint/2010/main" val="4107359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E6820-6E9D-62E9-C9B7-3DEA0659F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5CDDC-B1CC-70BF-6381-F694E8863CF8}"/>
              </a:ext>
            </a:extLst>
          </p:cNvPr>
          <p:cNvSpPr>
            <a:spLocks noGrp="1"/>
          </p:cNvSpPr>
          <p:nvPr>
            <p:ph type="title"/>
          </p:nvPr>
        </p:nvSpPr>
        <p:spPr/>
        <p:txBody>
          <a:bodyPr/>
          <a:lstStyle/>
          <a:p>
            <a:r>
              <a:rPr lang="en-US"/>
              <a:t>Building resilient budgets</a:t>
            </a:r>
          </a:p>
        </p:txBody>
      </p:sp>
      <p:sp>
        <p:nvSpPr>
          <p:cNvPr id="3" name="Content Placeholder 2">
            <a:extLst>
              <a:ext uri="{FF2B5EF4-FFF2-40B4-BE49-F238E27FC236}">
                <a16:creationId xmlns:a16="http://schemas.microsoft.com/office/drawing/2014/main" id="{0A4D8131-8197-0EAF-966F-253964A293A6}"/>
              </a:ext>
            </a:extLst>
          </p:cNvPr>
          <p:cNvSpPr>
            <a:spLocks noGrp="1"/>
          </p:cNvSpPr>
          <p:nvPr>
            <p:ph idx="1"/>
          </p:nvPr>
        </p:nvSpPr>
        <p:spPr>
          <a:xfrm>
            <a:off x="838199" y="2159306"/>
            <a:ext cx="7027843" cy="3476723"/>
          </a:xfrm>
        </p:spPr>
        <p:txBody>
          <a:bodyPr vert="horz" lIns="91440" tIns="45720" rIns="91440" bIns="45720" rtlCol="0" anchor="t">
            <a:noAutofit/>
          </a:bodyPr>
          <a:lstStyle/>
          <a:p>
            <a:r>
              <a:rPr lang="en-US">
                <a:latin typeface="Poppins"/>
                <a:cs typeface="Poppins"/>
              </a:rPr>
              <a:t>Build an emergency fund for unexpected expenses</a:t>
            </a:r>
          </a:p>
          <a:p>
            <a:r>
              <a:rPr lang="en-US">
                <a:latin typeface="Poppins"/>
                <a:cs typeface="Poppins"/>
              </a:rPr>
              <a:t>Review and update your budget regularly</a:t>
            </a:r>
          </a:p>
          <a:p>
            <a:r>
              <a:rPr lang="en-US">
                <a:latin typeface="Poppins"/>
                <a:cs typeface="Poppins"/>
              </a:rPr>
              <a:t>Pay for needs before spending on wants</a:t>
            </a:r>
          </a:p>
          <a:p>
            <a:r>
              <a:rPr lang="en-US">
                <a:latin typeface="Poppins"/>
                <a:cs typeface="Poppins"/>
              </a:rPr>
              <a:t>Save money automatically whenever possible</a:t>
            </a:r>
          </a:p>
        </p:txBody>
      </p:sp>
      <p:sp>
        <p:nvSpPr>
          <p:cNvPr id="5" name="Slide Number Placeholder 4">
            <a:extLst>
              <a:ext uri="{FF2B5EF4-FFF2-40B4-BE49-F238E27FC236}">
                <a16:creationId xmlns:a16="http://schemas.microsoft.com/office/drawing/2014/main" id="{C58F5C3F-33AA-058E-EE1A-B9FC78B43B9C}"/>
              </a:ext>
            </a:extLst>
          </p:cNvPr>
          <p:cNvSpPr>
            <a:spLocks noGrp="1"/>
          </p:cNvSpPr>
          <p:nvPr>
            <p:ph type="sldNum" sz="quarter" idx="11"/>
          </p:nvPr>
        </p:nvSpPr>
        <p:spPr/>
        <p:txBody>
          <a:bodyPr/>
          <a:lstStyle/>
          <a:p>
            <a:fld id="{1B6BCD38-10FB-4154-A4CD-08746A6DCB55}" type="slidenum">
              <a:rPr lang="en-US" smtClean="0"/>
              <a:pPr/>
              <a:t>15</a:t>
            </a:fld>
            <a:endParaRPr lang="en-US"/>
          </a:p>
        </p:txBody>
      </p:sp>
      <p:sp>
        <p:nvSpPr>
          <p:cNvPr id="7" name="Footer Placeholder 3">
            <a:extLst>
              <a:ext uri="{FF2B5EF4-FFF2-40B4-BE49-F238E27FC236}">
                <a16:creationId xmlns:a16="http://schemas.microsoft.com/office/drawing/2014/main" id="{02E51C41-5271-D229-88AD-33C9BCD5F9E6}"/>
              </a:ext>
            </a:extLst>
          </p:cNvPr>
          <p:cNvSpPr>
            <a:spLocks noGrp="1"/>
          </p:cNvSpPr>
          <p:nvPr>
            <p:ph type="ftr" sz="quarter" idx="10"/>
          </p:nvPr>
        </p:nvSpPr>
        <p:spPr>
          <a:xfrm>
            <a:off x="6868048" y="6356350"/>
            <a:ext cx="4114800" cy="365125"/>
          </a:xfrm>
        </p:spPr>
        <p:txBody>
          <a:bodyPr/>
          <a:lstStyle/>
          <a:p>
            <a:r>
              <a:rPr lang="en-US"/>
              <a:t>Budgeting for Real Life</a:t>
            </a:r>
          </a:p>
        </p:txBody>
      </p:sp>
    </p:spTree>
    <p:extLst>
      <p:ext uri="{BB962C8B-B14F-4D97-AF65-F5344CB8AC3E}">
        <p14:creationId xmlns:p14="http://schemas.microsoft.com/office/powerpoint/2010/main" val="3736249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33D9F3-0113-DBC2-3CEF-ABD3BD1B1F4B}"/>
              </a:ext>
            </a:extLst>
          </p:cNvPr>
          <p:cNvPicPr>
            <a:picLocks noChangeAspect="1"/>
          </p:cNvPicPr>
          <p:nvPr/>
        </p:nvPicPr>
        <p:blipFill>
          <a:blip r:embed="rId2">
            <a:extLst>
              <a:ext uri="{28A0092B-C50C-407E-A947-70E740481C1C}">
                <a14:useLocalDpi xmlns:a14="http://schemas.microsoft.com/office/drawing/2010/main" val="0"/>
              </a:ext>
            </a:extLst>
          </a:blip>
          <a:srcRect b="15667"/>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a:xfrm>
            <a:off x="0" y="3877056"/>
            <a:ext cx="12188952" cy="2139696"/>
          </a:xfrm>
        </p:spPr>
        <p:txBody>
          <a:bodyPr anchor="t">
            <a:normAutofit/>
          </a:bodyPr>
          <a:lstStyle/>
          <a:p>
            <a:r>
              <a:rPr lang="en-US"/>
              <a:t>Wrap-Up</a:t>
            </a:r>
          </a:p>
        </p:txBody>
      </p:sp>
    </p:spTree>
    <p:extLst>
      <p:ext uri="{BB962C8B-B14F-4D97-AF65-F5344CB8AC3E}">
        <p14:creationId xmlns:p14="http://schemas.microsoft.com/office/powerpoint/2010/main" val="10461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168876"/>
            <a:ext cx="4578097" cy="3313447"/>
          </a:xfrm>
        </p:spPr>
        <p:txBody>
          <a:bodyPr vert="horz" lIns="91440" tIns="45720" rIns="91440" bIns="45720" rtlCol="0" anchor="t">
            <a:normAutofit fontScale="92500" lnSpcReduction="20000"/>
          </a:bodyPr>
          <a:lstStyle/>
          <a:p>
            <a:pPr marL="0" indent="0">
              <a:spcBef>
                <a:spcPts val="1800"/>
              </a:spcBef>
              <a:buNone/>
            </a:pPr>
            <a:r>
              <a:rPr lang="en-US" sz="2400">
                <a:latin typeface="Poppins"/>
                <a:cs typeface="Poppins"/>
              </a:rPr>
              <a:t>One thing I need to include in a monthly budget is __________.</a:t>
            </a:r>
          </a:p>
          <a:p>
            <a:pPr marL="0" indent="0">
              <a:spcBef>
                <a:spcPts val="1800"/>
              </a:spcBef>
              <a:buNone/>
            </a:pPr>
            <a:r>
              <a:rPr lang="en-US" sz="2400">
                <a:latin typeface="Poppins"/>
                <a:cs typeface="Poppins"/>
              </a:rPr>
              <a:t>If my income or expenses change, I can adjust my budget by __________. </a:t>
            </a:r>
          </a:p>
          <a:p>
            <a:pPr marL="0" indent="0">
              <a:spcBef>
                <a:spcPts val="1800"/>
              </a:spcBef>
              <a:buNone/>
            </a:pPr>
            <a:r>
              <a:rPr lang="en-US" sz="2400">
                <a:latin typeface="Poppins"/>
                <a:cs typeface="Poppins"/>
              </a:rPr>
              <a:t>One way an online budget calculator can help me is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17</a:t>
            </a:fld>
            <a:endParaRPr lang="en-US"/>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Budgeting for Real Life</a:t>
            </a:r>
          </a:p>
        </p:txBody>
      </p:sp>
    </p:spTree>
    <p:extLst>
      <p:ext uri="{BB962C8B-B14F-4D97-AF65-F5344CB8AC3E}">
        <p14:creationId xmlns:p14="http://schemas.microsoft.com/office/powerpoint/2010/main" val="1450844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5C2A03-F8E3-1E26-9B15-BECE5081C3AF}"/>
              </a:ext>
            </a:extLst>
          </p:cNvPr>
          <p:cNvPicPr>
            <a:picLocks noChangeAspect="1"/>
          </p:cNvPicPr>
          <p:nvPr/>
        </p:nvPicPr>
        <p:blipFill>
          <a:blip r:embed="rId3">
            <a:extLst>
              <a:ext uri="{28A0092B-C50C-407E-A947-70E740481C1C}">
                <a14:useLocalDpi xmlns:a14="http://schemas.microsoft.com/office/drawing/2010/main" val="0"/>
              </a:ext>
            </a:extLst>
          </a:blip>
          <a:srcRect t="10821" b="4896"/>
          <a:stretch>
            <a:fillRect/>
          </a:stretch>
        </p:blipFill>
        <p:spPr>
          <a:xfrm>
            <a:off x="0" y="-1"/>
            <a:ext cx="12192000" cy="6858001"/>
          </a:xfrm>
          <a:prstGeom prst="rect">
            <a:avLst/>
          </a:prstGeom>
        </p:spPr>
      </p:pic>
      <p:sp>
        <p:nvSpPr>
          <p:cNvPr id="3" name="Title 2">
            <a:extLst>
              <a:ext uri="{FF2B5EF4-FFF2-40B4-BE49-F238E27FC236}">
                <a16:creationId xmlns:a16="http://schemas.microsoft.com/office/drawing/2014/main" id="{DEA362B0-6D9A-13B0-C345-173F7EAD667C}"/>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916837902"/>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DB1EA2-AEFD-420B-BAB4-332C0C249D6D}">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192B7A7-D270-4635-A56B-3072AC7B0F2D}">
  <ds:schemaRefs>
    <ds:schemaRef ds:uri="http://purl.org/dc/elements/1.1/"/>
    <ds:schemaRef ds:uri="http://schemas.microsoft.com/office/2006/metadata/properties"/>
    <ds:schemaRef ds:uri="http://schemas.microsoft.com/office/2006/documentManagement/types"/>
    <ds:schemaRef ds:uri="c8f959b4-6747-413b-be81-376d33b26b29"/>
    <ds:schemaRef ds:uri="http://www.w3.org/XML/1998/namespace"/>
    <ds:schemaRef ds:uri="http://schemas.microsoft.com/office/infopath/2007/PartnerControls"/>
    <ds:schemaRef ds:uri="http://purl.org/dc/dcmitype/"/>
    <ds:schemaRef ds:uri="http://schemas.openxmlformats.org/package/2006/metadata/core-properties"/>
    <ds:schemaRef ds:uri="28d96758-b867-4e77-82e3-4f64cda9eb70"/>
    <ds:schemaRef ds:uri="http://purl.org/dc/terms/"/>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Metadata/LabelInfo.xml><?xml version="1.0" encoding="utf-8"?>
<clbl:labelList xmlns:clbl="http://schemas.microsoft.com/office/2020/mipLabelMetadata">
  <clbl:label id="{f75545ab-3026-4608-90a0-6435ebc3b558}" enabled="0" method="" siteId="{f75545ab-3026-4608-90a0-6435ebc3b558}" removed="1"/>
</clbl:labelList>
</file>

<file path=docProps/app.xml><?xml version="1.0" encoding="utf-8"?>
<Properties xmlns="http://schemas.openxmlformats.org/officeDocument/2006/extended-properties" xmlns:vt="http://schemas.openxmlformats.org/officeDocument/2006/docPropsVTypes">
  <TotalTime>1248</TotalTime>
  <Words>1768</Words>
  <Application>Microsoft Office PowerPoint</Application>
  <PresentationFormat>Widescreen</PresentationFormat>
  <Paragraphs>151</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Poppins</vt:lpstr>
      <vt:lpstr>Quicksand</vt:lpstr>
      <vt:lpstr>Office Theme</vt:lpstr>
      <vt:lpstr> OnPoint Financial Literacy Education</vt:lpstr>
      <vt:lpstr>Warm-up</vt:lpstr>
      <vt:lpstr>Learning targets</vt:lpstr>
      <vt:lpstr>Presentation</vt:lpstr>
      <vt:lpstr>Budget boosts and bites</vt:lpstr>
      <vt:lpstr>Budget boosts and bites (Answers)</vt:lpstr>
      <vt:lpstr>Budgeting tools and apps</vt:lpstr>
      <vt:lpstr>Application Activity</vt:lpstr>
      <vt:lpstr>Activity instructions</vt:lpstr>
      <vt:lpstr>PowerPoint Presentation</vt:lpstr>
      <vt:lpstr>PowerPoint Presentation</vt:lpstr>
      <vt:lpstr>PowerPoint Presentation</vt:lpstr>
      <vt:lpstr>Break</vt:lpstr>
      <vt:lpstr>Debrief</vt:lpstr>
      <vt:lpstr>Building resilient budgets</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3 presentation: Budgeting for Real Life</dc:title>
  <dc:subject>financial literacy education for high school students about budgeting</dc:subject>
  <dc:creator>Education Northwest;OnPoint Community Credit Union</dc:creator>
  <cp:keywords>budgeting; income; expenses; financial literacy education</cp:keywords>
  <cp:lastModifiedBy>Megan Meckey</cp:lastModifiedBy>
  <cp:revision>14</cp:revision>
  <dcterms:created xsi:type="dcterms:W3CDTF">2024-12-20T17:38:16Z</dcterms:created>
  <dcterms:modified xsi:type="dcterms:W3CDTF">2026-10-21T23:39:54Z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