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3" r:id="rId4"/>
  </p:sldMasterIdLst>
  <p:notesMasterIdLst>
    <p:notesMasterId r:id="rId31"/>
  </p:notesMasterIdLst>
  <p:handoutMasterIdLst>
    <p:handoutMasterId r:id="rId32"/>
  </p:handoutMasterIdLst>
  <p:sldIdLst>
    <p:sldId id="256" r:id="rId5"/>
    <p:sldId id="306" r:id="rId6"/>
    <p:sldId id="307" r:id="rId7"/>
    <p:sldId id="281" r:id="rId8"/>
    <p:sldId id="296" r:id="rId9"/>
    <p:sldId id="309" r:id="rId10"/>
    <p:sldId id="297" r:id="rId11"/>
    <p:sldId id="272" r:id="rId12"/>
    <p:sldId id="273" r:id="rId13"/>
    <p:sldId id="287" r:id="rId14"/>
    <p:sldId id="298" r:id="rId15"/>
    <p:sldId id="299" r:id="rId16"/>
    <p:sldId id="290" r:id="rId17"/>
    <p:sldId id="300" r:id="rId18"/>
    <p:sldId id="276" r:id="rId19"/>
    <p:sldId id="294" r:id="rId20"/>
    <p:sldId id="301" r:id="rId21"/>
    <p:sldId id="274" r:id="rId22"/>
    <p:sldId id="302" r:id="rId23"/>
    <p:sldId id="303" r:id="rId24"/>
    <p:sldId id="304" r:id="rId25"/>
    <p:sldId id="305" r:id="rId26"/>
    <p:sldId id="291" r:id="rId27"/>
    <p:sldId id="275" r:id="rId28"/>
    <p:sldId id="270" r:id="rId29"/>
    <p:sldId id="308"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3E5E500-ED35-CBB6-62B7-F6F0103C57E6}" name="Rachael Radick" initials="RR" userId="S::rachael.radick@ednw.org::125914b5-a3fb-448a-b296-f1297bb32460" providerId="AD"/>
  <p188:author id="{B0CB2C37-C4D1-CC50-F012-032555C9F45C}" name="Joanne Lau" initials="JL" userId="S::joanne.lau@ednw.org::cf787eeb-081b-4cc8-812a-2acd7c121620" providerId="AD"/>
  <p188:author id="{9183047A-6038-A25F-8BC8-6C892873387A}" name="Erich Stiefvater" initials="ES" userId="S::erich.stiefvater@ednw.org::e3459fa7-9634-4f10-95ad-ffef91f6d88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77" autoAdjust="0"/>
    <p:restoredTop sz="96247" autoAdjust="0"/>
  </p:normalViewPr>
  <p:slideViewPr>
    <p:cSldViewPr snapToGrid="0">
      <p:cViewPr>
        <p:scale>
          <a:sx n="69" d="100"/>
          <a:sy n="69" d="100"/>
        </p:scale>
        <p:origin x="3762" y="900"/>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6BF9557-36B2-FD59-301C-4C491D1094F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8E97392-B304-655D-F2E5-BDCC0D1F321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42243F1-5C9A-4DFD-9499-27FE5F8C96F9}" type="datetimeFigureOut">
              <a:rPr lang="en-US" smtClean="0"/>
              <a:t>10/21/2026</a:t>
            </a:fld>
            <a:endParaRPr lang="en-US"/>
          </a:p>
        </p:txBody>
      </p:sp>
      <p:sp>
        <p:nvSpPr>
          <p:cNvPr id="4" name="Footer Placeholder 3">
            <a:extLst>
              <a:ext uri="{FF2B5EF4-FFF2-40B4-BE49-F238E27FC236}">
                <a16:creationId xmlns:a16="http://schemas.microsoft.com/office/drawing/2014/main" id="{DB9974BA-56CA-0747-BABE-D3EEEC566B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3D2DE90-709C-01F2-8363-CA1797BE073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8779075-9DDD-4CBF-BA9D-EE4D0D9CD73E}" type="slidenum">
              <a:rPr lang="en-US" smtClean="0"/>
              <a:t>‹#›</a:t>
            </a:fld>
            <a:endParaRPr lang="en-US"/>
          </a:p>
        </p:txBody>
      </p:sp>
    </p:spTree>
    <p:extLst>
      <p:ext uri="{BB962C8B-B14F-4D97-AF65-F5344CB8AC3E}">
        <p14:creationId xmlns:p14="http://schemas.microsoft.com/office/powerpoint/2010/main" val="24681089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3D98AD-C81C-4BE4-A59D-75393FB737B5}" type="datetimeFigureOut">
              <a:t>10/21/2026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358717-A8E6-4737-85F6-47BABBAD76B3}" type="slidenum">
              <a:t>‹#›</a:t>
            </a:fld>
            <a:endParaRPr lang="en-US"/>
          </a:p>
        </p:txBody>
      </p:sp>
    </p:spTree>
    <p:extLst>
      <p:ext uri="{BB962C8B-B14F-4D97-AF65-F5344CB8AC3E}">
        <p14:creationId xmlns:p14="http://schemas.microsoft.com/office/powerpoint/2010/main" val="20871888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Distribute the handout packets to students, if you have not already.</a:t>
            </a:r>
          </a:p>
          <a:p>
            <a:endParaRPr lang="en-US" dirty="0"/>
          </a:p>
        </p:txBody>
      </p:sp>
      <p:sp>
        <p:nvSpPr>
          <p:cNvPr id="4" name="Slide Number Placeholder 3"/>
          <p:cNvSpPr>
            <a:spLocks noGrp="1"/>
          </p:cNvSpPr>
          <p:nvPr>
            <p:ph type="sldNum" sz="quarter" idx="5"/>
          </p:nvPr>
        </p:nvSpPr>
        <p:spPr/>
        <p:txBody>
          <a:bodyPr/>
          <a:lstStyle/>
          <a:p>
            <a:fld id="{21B880CB-BA42-422E-8DC2-BC57CE2C34C2}" type="slidenum">
              <a:rPr lang="en-US" smtClean="0"/>
              <a:t>1</a:t>
            </a:fld>
            <a:endParaRPr lang="en-US"/>
          </a:p>
        </p:txBody>
      </p:sp>
    </p:spTree>
    <p:extLst>
      <p:ext uri="{BB962C8B-B14F-4D97-AF65-F5344CB8AC3E}">
        <p14:creationId xmlns:p14="http://schemas.microsoft.com/office/powerpoint/2010/main" val="3896412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Point students to the copy of the prompts on the slide (</a:t>
            </a:r>
            <a:r>
              <a:rPr lang="en-US" sz="1200" i="1" kern="1200" dirty="0">
                <a:solidFill>
                  <a:schemeClr val="tx1"/>
                </a:solidFill>
                <a:effectLst/>
                <a:latin typeface="+mn-lt"/>
                <a:ea typeface="+mn-ea"/>
                <a:cs typeface="+mn-cs"/>
              </a:rPr>
              <a:t>What do you know about interest? Where have you heard the term before?</a:t>
            </a:r>
            <a:r>
              <a:rPr lang="en-US" sz="1200" kern="1200" dirty="0">
                <a:solidFill>
                  <a:schemeClr val="tx1"/>
                </a:solidFill>
                <a:effectLst/>
                <a:latin typeface="+mn-lt"/>
                <a:ea typeface="+mn-ea"/>
                <a:cs typeface="+mn-cs"/>
              </a:rPr>
              <a:t>) that is provided on the first page of their handouts.</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Invite students to take a moment to write down their responses to the prompts in the space provided in their handouts. Tell them there are no right or wrong answers—they should simply write whatever comes to mind.</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Invite a handful of volunteers to share their ideas with the whole class and write down what they share on the writing surface. </a:t>
            </a:r>
          </a:p>
          <a:p>
            <a:endParaRPr lang="en-US" dirty="0"/>
          </a:p>
          <a:p>
            <a:endParaRPr lang="en-US" dirty="0"/>
          </a:p>
        </p:txBody>
      </p:sp>
      <p:sp>
        <p:nvSpPr>
          <p:cNvPr id="4" name="Slide Number Placeholder 3"/>
          <p:cNvSpPr>
            <a:spLocks noGrp="1"/>
          </p:cNvSpPr>
          <p:nvPr>
            <p:ph type="sldNum" sz="quarter" idx="5"/>
          </p:nvPr>
        </p:nvSpPr>
        <p:spPr/>
        <p:txBody>
          <a:bodyPr/>
          <a:lstStyle/>
          <a:p>
            <a:fld id="{4B358717-A8E6-4737-85F6-47BABBAD76B3}" type="slidenum">
              <a:rPr lang="en-US" smtClean="0"/>
              <a:t>2</a:t>
            </a:fld>
            <a:endParaRPr lang="en-US"/>
          </a:p>
        </p:txBody>
      </p:sp>
    </p:spTree>
    <p:extLst>
      <p:ext uri="{BB962C8B-B14F-4D97-AF65-F5344CB8AC3E}">
        <p14:creationId xmlns:p14="http://schemas.microsoft.com/office/powerpoint/2010/main" val="5061899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Read the prompt on the slide out loud for the class or invite a student to do so (</a:t>
            </a:r>
            <a:r>
              <a:rPr lang="en-US" sz="1200" i="1" kern="1200" dirty="0">
                <a:solidFill>
                  <a:schemeClr val="tx1"/>
                </a:solidFill>
                <a:effectLst/>
                <a:latin typeface="+mn-lt"/>
                <a:ea typeface="+mn-ea"/>
                <a:cs typeface="+mn-cs"/>
              </a:rPr>
              <a:t>Would you rather have a penny that doubles every day for 30 days or one million dollars right now?</a:t>
            </a:r>
            <a:r>
              <a:rPr lang="en-US" sz="1200" kern="1200" dirty="0">
                <a:solidFill>
                  <a:schemeClr val="tx1"/>
                </a:solidFill>
                <a:effectLst/>
                <a:latin typeface="+mn-lt"/>
                <a:ea typeface="+mn-ea"/>
                <a:cs typeface="+mn-cs"/>
              </a:rPr>
              <a:t>).</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Ask students to vote on which choice they would make with a show of hands.</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Invite a handful of students to briefly explain their thinking to the class. </a:t>
            </a:r>
          </a:p>
          <a:p>
            <a:endParaRPr lang="en-US" dirty="0"/>
          </a:p>
        </p:txBody>
      </p:sp>
      <p:sp>
        <p:nvSpPr>
          <p:cNvPr id="4" name="Slide Number Placeholder 3"/>
          <p:cNvSpPr>
            <a:spLocks noGrp="1"/>
          </p:cNvSpPr>
          <p:nvPr>
            <p:ph type="sldNum" sz="quarter" idx="5"/>
          </p:nvPr>
        </p:nvSpPr>
        <p:spPr/>
        <p:txBody>
          <a:bodyPr/>
          <a:lstStyle/>
          <a:p>
            <a:fld id="{4B358717-A8E6-4737-85F6-47BABBAD76B3}" type="slidenum">
              <a:rPr lang="en-US" smtClean="0"/>
              <a:t>3</a:t>
            </a:fld>
            <a:endParaRPr lang="en-US"/>
          </a:p>
        </p:txBody>
      </p:sp>
    </p:spTree>
    <p:extLst>
      <p:ext uri="{BB962C8B-B14F-4D97-AF65-F5344CB8AC3E}">
        <p14:creationId xmlns:p14="http://schemas.microsoft.com/office/powerpoint/2010/main" val="28182772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Explain how the penny doubling daily for 30 days ends up worth five times more than one million dollars. The penny grows so much because each day's increase is added to the total before the next day's growth occurs. This is the idea behind interest, which students will explore in this lesson.</a:t>
            </a:r>
            <a:endParaRPr lang="en-US" dirty="0"/>
          </a:p>
        </p:txBody>
      </p:sp>
      <p:sp>
        <p:nvSpPr>
          <p:cNvPr id="4" name="Slide Number Placeholder 3"/>
          <p:cNvSpPr>
            <a:spLocks noGrp="1"/>
          </p:cNvSpPr>
          <p:nvPr>
            <p:ph type="sldNum" sz="quarter" idx="5"/>
          </p:nvPr>
        </p:nvSpPr>
        <p:spPr/>
        <p:txBody>
          <a:bodyPr/>
          <a:lstStyle/>
          <a:p>
            <a:fld id="{21B880CB-BA42-422E-8DC2-BC57CE2C34C2}" type="slidenum">
              <a:rPr lang="en-US" smtClean="0"/>
              <a:t>4</a:t>
            </a:fld>
            <a:endParaRPr lang="en-US"/>
          </a:p>
        </p:txBody>
      </p:sp>
    </p:spTree>
    <p:extLst>
      <p:ext uri="{BB962C8B-B14F-4D97-AF65-F5344CB8AC3E}">
        <p14:creationId xmlns:p14="http://schemas.microsoft.com/office/powerpoint/2010/main" val="19033384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811358-0DF2-2167-7D98-79F8F4A76A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E083CD-D62E-D6F6-5C92-661F938111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71FA7A-2F16-1810-92F3-13618D9282AF}"/>
              </a:ext>
            </a:extLst>
          </p:cNvPr>
          <p:cNvSpPr>
            <a:spLocks noGrp="1"/>
          </p:cNvSpPr>
          <p:nvPr>
            <p:ph type="body" idx="1"/>
          </p:nvPr>
        </p:nvSpPr>
        <p:spPr/>
        <p:txBody>
          <a:bodyPr/>
          <a:lstStyle/>
          <a:p>
            <a:pPr lvl="0"/>
            <a:r>
              <a:rPr lang="en-US" sz="1200" kern="1200" dirty="0">
                <a:solidFill>
                  <a:schemeClr val="tx1"/>
                </a:solidFill>
                <a:effectLst/>
                <a:latin typeface="+mn-lt"/>
                <a:ea typeface="+mn-ea"/>
                <a:cs typeface="+mn-cs"/>
              </a:rPr>
              <a:t>Point students to the copy of the learning targets provided on the first page of their handouts. Review the learning targets with them.</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Point students to the copy of the lesson glossary provided on the first page of their handouts and review the terms with them.</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Point students to the </a:t>
            </a:r>
            <a:r>
              <a:rPr lang="en-US" sz="1200" b="1" i="1" kern="1200" dirty="0">
                <a:solidFill>
                  <a:schemeClr val="tx1"/>
                </a:solidFill>
                <a:effectLst/>
                <a:latin typeface="+mn-lt"/>
                <a:ea typeface="+mn-ea"/>
                <a:cs typeface="+mn-cs"/>
              </a:rPr>
              <a:t>Note Catcher handout </a:t>
            </a:r>
            <a:r>
              <a:rPr lang="en-US" sz="1200" kern="1200" dirty="0">
                <a:solidFill>
                  <a:schemeClr val="tx1"/>
                </a:solidFill>
                <a:effectLst/>
                <a:latin typeface="+mn-lt"/>
                <a:ea typeface="+mn-ea"/>
                <a:cs typeface="+mn-cs"/>
              </a:rPr>
              <a:t>and invite them to use it to take notes during the lesson.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A3B03738-FD40-74B4-6344-323892172969}"/>
              </a:ext>
            </a:extLst>
          </p:cNvPr>
          <p:cNvSpPr>
            <a:spLocks noGrp="1"/>
          </p:cNvSpPr>
          <p:nvPr>
            <p:ph type="sldNum" sz="quarter" idx="5"/>
          </p:nvPr>
        </p:nvSpPr>
        <p:spPr/>
        <p:txBody>
          <a:bodyPr/>
          <a:lstStyle/>
          <a:p>
            <a:fld id="{21B880CB-BA42-422E-8DC2-BC57CE2C34C2}" type="slidenum">
              <a:rPr lang="en-US" smtClean="0"/>
              <a:t>5</a:t>
            </a:fld>
            <a:endParaRPr lang="en-US"/>
          </a:p>
        </p:txBody>
      </p:sp>
    </p:spTree>
    <p:extLst>
      <p:ext uri="{BB962C8B-B14F-4D97-AF65-F5344CB8AC3E}">
        <p14:creationId xmlns:p14="http://schemas.microsoft.com/office/powerpoint/2010/main" val="40655894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Briefly review each term and explain how they work together: the </a:t>
            </a:r>
            <a:r>
              <a:rPr lang="en-US" sz="1200" i="1" kern="1200" dirty="0">
                <a:solidFill>
                  <a:schemeClr val="tx1"/>
                </a:solidFill>
                <a:effectLst/>
                <a:latin typeface="+mn-lt"/>
                <a:ea typeface="+mn-ea"/>
                <a:cs typeface="+mn-cs"/>
              </a:rPr>
              <a:t>principal</a:t>
            </a:r>
            <a:r>
              <a:rPr lang="en-US" sz="1200" kern="1200" dirty="0">
                <a:solidFill>
                  <a:schemeClr val="tx1"/>
                </a:solidFill>
                <a:effectLst/>
                <a:latin typeface="+mn-lt"/>
                <a:ea typeface="+mn-ea"/>
                <a:cs typeface="+mn-cs"/>
              </a:rPr>
              <a:t> is the amount of money being saved or borrowed, the </a:t>
            </a:r>
            <a:r>
              <a:rPr lang="en-US" sz="1200" i="1" kern="1200" dirty="0">
                <a:solidFill>
                  <a:schemeClr val="tx1"/>
                </a:solidFill>
                <a:effectLst/>
                <a:latin typeface="+mn-lt"/>
                <a:ea typeface="+mn-ea"/>
                <a:cs typeface="+mn-cs"/>
              </a:rPr>
              <a:t>interest rate</a:t>
            </a:r>
            <a:r>
              <a:rPr lang="en-US" sz="1200" kern="1200" dirty="0">
                <a:solidFill>
                  <a:schemeClr val="tx1"/>
                </a:solidFill>
                <a:effectLst/>
                <a:latin typeface="+mn-lt"/>
                <a:ea typeface="+mn-ea"/>
                <a:cs typeface="+mn-cs"/>
              </a:rPr>
              <a:t> determines how much interest is earned or paid over time, and </a:t>
            </a:r>
            <a:r>
              <a:rPr lang="en-US" sz="1200" i="1" kern="1200" dirty="0">
                <a:solidFill>
                  <a:schemeClr val="tx1"/>
                </a:solidFill>
                <a:effectLst/>
                <a:latin typeface="+mn-lt"/>
                <a:ea typeface="+mn-ea"/>
                <a:cs typeface="+mn-cs"/>
              </a:rPr>
              <a:t>interest</a:t>
            </a:r>
            <a:r>
              <a:rPr lang="en-US" sz="1200" kern="1200" dirty="0">
                <a:solidFill>
                  <a:schemeClr val="tx1"/>
                </a:solidFill>
                <a:effectLst/>
                <a:latin typeface="+mn-lt"/>
                <a:ea typeface="+mn-ea"/>
                <a:cs typeface="+mn-cs"/>
              </a:rPr>
              <a:t> is the extra money earned on savings or paid on borrowed money.</a:t>
            </a:r>
            <a:endParaRPr lang="en-US" dirty="0"/>
          </a:p>
        </p:txBody>
      </p:sp>
      <p:sp>
        <p:nvSpPr>
          <p:cNvPr id="4" name="Slide Number Placeholder 3"/>
          <p:cNvSpPr>
            <a:spLocks noGrp="1"/>
          </p:cNvSpPr>
          <p:nvPr>
            <p:ph type="sldNum" sz="quarter" idx="5"/>
          </p:nvPr>
        </p:nvSpPr>
        <p:spPr/>
        <p:txBody>
          <a:bodyPr/>
          <a:lstStyle/>
          <a:p>
            <a:fld id="{21B880CB-BA42-422E-8DC2-BC57CE2C34C2}" type="slidenum">
              <a:rPr lang="en-US" smtClean="0"/>
              <a:t>7</a:t>
            </a:fld>
            <a:endParaRPr lang="en-US"/>
          </a:p>
        </p:txBody>
      </p:sp>
    </p:spTree>
    <p:extLst>
      <p:ext uri="{BB962C8B-B14F-4D97-AF65-F5344CB8AC3E}">
        <p14:creationId xmlns:p14="http://schemas.microsoft.com/office/powerpoint/2010/main" val="24929090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Explain that time is one of the most important factors affecting how interest works. When saving, more time gives money more opportunity to grow. When borrowing, more time usually increases the total amount of interest paid. Emphasize that interest can work either for or against a person depending on whether they are saving or borrowing.</a:t>
            </a:r>
            <a:endParaRPr lang="en-US" b="0" dirty="0"/>
          </a:p>
        </p:txBody>
      </p:sp>
      <p:sp>
        <p:nvSpPr>
          <p:cNvPr id="4" name="Slide Number Placeholder 3"/>
          <p:cNvSpPr>
            <a:spLocks noGrp="1"/>
          </p:cNvSpPr>
          <p:nvPr>
            <p:ph type="sldNum" sz="quarter" idx="5"/>
          </p:nvPr>
        </p:nvSpPr>
        <p:spPr/>
        <p:txBody>
          <a:bodyPr/>
          <a:lstStyle/>
          <a:p>
            <a:fld id="{21B880CB-BA42-422E-8DC2-BC57CE2C34C2}" type="slidenum">
              <a:rPr lang="en-US" smtClean="0"/>
              <a:t>8</a:t>
            </a:fld>
            <a:endParaRPr lang="en-US"/>
          </a:p>
        </p:txBody>
      </p:sp>
    </p:spTree>
    <p:extLst>
      <p:ext uri="{BB962C8B-B14F-4D97-AF65-F5344CB8AC3E}">
        <p14:creationId xmlns:p14="http://schemas.microsoft.com/office/powerpoint/2010/main" val="15048216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Review the definition and formula for </a:t>
            </a:r>
            <a:r>
              <a:rPr lang="en-US" sz="1200" i="1" kern="1200" dirty="0">
                <a:solidFill>
                  <a:schemeClr val="tx1"/>
                </a:solidFill>
                <a:effectLst/>
                <a:latin typeface="+mn-lt"/>
                <a:ea typeface="+mn-ea"/>
                <a:cs typeface="+mn-cs"/>
              </a:rPr>
              <a:t>simple interest</a:t>
            </a:r>
            <a:r>
              <a:rPr lang="en-US" sz="1200" kern="1200" dirty="0">
                <a:solidFill>
                  <a:schemeClr val="tx1"/>
                </a:solidFill>
                <a:effectLst/>
                <a:latin typeface="+mn-lt"/>
                <a:ea typeface="+mn-ea"/>
                <a:cs typeface="+mn-cs"/>
              </a:rPr>
              <a:t>. Explain that simple interest is calculated only on the original principal, resulting in a predictable amount of interest over time. Simple interest is commonly used for certain loans and other forms of short-term borrowing.</a:t>
            </a:r>
            <a:endParaRPr lang="en-US" dirty="0"/>
          </a:p>
        </p:txBody>
      </p:sp>
      <p:sp>
        <p:nvSpPr>
          <p:cNvPr id="4" name="Slide Number Placeholder 3"/>
          <p:cNvSpPr>
            <a:spLocks noGrp="1"/>
          </p:cNvSpPr>
          <p:nvPr>
            <p:ph type="sldNum" sz="quarter" idx="5"/>
          </p:nvPr>
        </p:nvSpPr>
        <p:spPr/>
        <p:txBody>
          <a:bodyPr/>
          <a:lstStyle/>
          <a:p>
            <a:fld id="{21B880CB-BA42-422E-8DC2-BC57CE2C34C2}" type="slidenum">
              <a:rPr lang="en-US" smtClean="0"/>
              <a:t>9</a:t>
            </a:fld>
            <a:endParaRPr lang="en-US"/>
          </a:p>
        </p:txBody>
      </p:sp>
    </p:spTree>
    <p:extLst>
      <p:ext uri="{BB962C8B-B14F-4D97-AF65-F5344CB8AC3E}">
        <p14:creationId xmlns:p14="http://schemas.microsoft.com/office/powerpoint/2010/main" val="32395584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Review the example with students. Have students work with a partner to calculate the interest earned and new principal.</a:t>
            </a:r>
            <a:endParaRPr lang="en-US" dirty="0"/>
          </a:p>
        </p:txBody>
      </p:sp>
      <p:sp>
        <p:nvSpPr>
          <p:cNvPr id="4" name="Slide Number Placeholder 3"/>
          <p:cNvSpPr>
            <a:spLocks noGrp="1"/>
          </p:cNvSpPr>
          <p:nvPr>
            <p:ph type="sldNum" sz="quarter" idx="5"/>
          </p:nvPr>
        </p:nvSpPr>
        <p:spPr/>
        <p:txBody>
          <a:bodyPr/>
          <a:lstStyle/>
          <a:p>
            <a:fld id="{21B880CB-BA42-422E-8DC2-BC57CE2C34C2}" type="slidenum">
              <a:rPr lang="en-US" smtClean="0"/>
              <a:t>10</a:t>
            </a:fld>
            <a:endParaRPr lang="en-US"/>
          </a:p>
        </p:txBody>
      </p:sp>
    </p:spTree>
    <p:extLst>
      <p:ext uri="{BB962C8B-B14F-4D97-AF65-F5344CB8AC3E}">
        <p14:creationId xmlns:p14="http://schemas.microsoft.com/office/powerpoint/2010/main" val="9786917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Review the solution as a class. Answer any questions students may have about the calculation.</a:t>
            </a:r>
            <a:endParaRPr lang="en-US" dirty="0"/>
          </a:p>
        </p:txBody>
      </p:sp>
      <p:sp>
        <p:nvSpPr>
          <p:cNvPr id="4" name="Slide Number Placeholder 3"/>
          <p:cNvSpPr>
            <a:spLocks noGrp="1"/>
          </p:cNvSpPr>
          <p:nvPr>
            <p:ph type="sldNum" sz="quarter" idx="5"/>
          </p:nvPr>
        </p:nvSpPr>
        <p:spPr/>
        <p:txBody>
          <a:bodyPr/>
          <a:lstStyle/>
          <a:p>
            <a:fld id="{21B880CB-BA42-422E-8DC2-BC57CE2C34C2}" type="slidenum">
              <a:rPr lang="en-US" smtClean="0"/>
              <a:t>11</a:t>
            </a:fld>
            <a:endParaRPr lang="en-US"/>
          </a:p>
        </p:txBody>
      </p:sp>
    </p:spTree>
    <p:extLst>
      <p:ext uri="{BB962C8B-B14F-4D97-AF65-F5344CB8AC3E}">
        <p14:creationId xmlns:p14="http://schemas.microsoft.com/office/powerpoint/2010/main" val="28246328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Review the definition and formula for </a:t>
            </a:r>
            <a:r>
              <a:rPr lang="en-US" sz="1200" i="1" kern="1200" dirty="0">
                <a:solidFill>
                  <a:schemeClr val="tx1"/>
                </a:solidFill>
                <a:effectLst/>
                <a:latin typeface="+mn-lt"/>
                <a:ea typeface="+mn-ea"/>
                <a:cs typeface="+mn-cs"/>
              </a:rPr>
              <a:t>compound interest</a:t>
            </a:r>
            <a:r>
              <a:rPr lang="en-US" sz="1200" kern="1200" dirty="0">
                <a:solidFill>
                  <a:schemeClr val="tx1"/>
                </a:solidFill>
                <a:effectLst/>
                <a:latin typeface="+mn-lt"/>
                <a:ea typeface="+mn-ea"/>
                <a:cs typeface="+mn-cs"/>
              </a:rPr>
              <a:t>. Explain that compound interest is calculated on both the original principal and previously earned interest. Add that how often interest is added to an account or loan—the </a:t>
            </a:r>
            <a:r>
              <a:rPr lang="en-US" sz="1200" i="1" kern="1200" dirty="0">
                <a:solidFill>
                  <a:schemeClr val="tx1"/>
                </a:solidFill>
                <a:effectLst/>
                <a:latin typeface="+mn-lt"/>
                <a:ea typeface="+mn-ea"/>
                <a:cs typeface="+mn-cs"/>
              </a:rPr>
              <a:t>compounding period</a:t>
            </a:r>
            <a:r>
              <a:rPr lang="en-US" sz="1200" kern="1200" dirty="0">
                <a:solidFill>
                  <a:schemeClr val="tx1"/>
                </a:solidFill>
                <a:effectLst/>
                <a:latin typeface="+mn-lt"/>
                <a:ea typeface="+mn-ea"/>
                <a:cs typeface="+mn-cs"/>
              </a:rPr>
              <a:t>—matters. The more frequently interest is compounded, such as monthly instead of yearly, the faster savings can grow and the faster debt can increase because interest is being earned or charged on previous interest more often.</a:t>
            </a:r>
            <a:endParaRPr lang="en-US" dirty="0"/>
          </a:p>
        </p:txBody>
      </p:sp>
      <p:sp>
        <p:nvSpPr>
          <p:cNvPr id="4" name="Slide Number Placeholder 3"/>
          <p:cNvSpPr>
            <a:spLocks noGrp="1"/>
          </p:cNvSpPr>
          <p:nvPr>
            <p:ph type="sldNum" sz="quarter" idx="5"/>
          </p:nvPr>
        </p:nvSpPr>
        <p:spPr/>
        <p:txBody>
          <a:bodyPr/>
          <a:lstStyle/>
          <a:p>
            <a:fld id="{21B880CB-BA42-422E-8DC2-BC57CE2C34C2}" type="slidenum">
              <a:rPr lang="en-US" smtClean="0"/>
              <a:t>12</a:t>
            </a:fld>
            <a:endParaRPr lang="en-US"/>
          </a:p>
        </p:txBody>
      </p:sp>
    </p:spTree>
    <p:extLst>
      <p:ext uri="{BB962C8B-B14F-4D97-AF65-F5344CB8AC3E}">
        <p14:creationId xmlns:p14="http://schemas.microsoft.com/office/powerpoint/2010/main" val="42507059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Review the example with students. Explain that because compound interest calculations become more complex over time, many people use online calculators to determine compound-interest growth.</a:t>
            </a:r>
          </a:p>
          <a:p>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Open the link to an online interest calculator (see “Preparation” section of the lesson plan).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Walk students through how to use the online calculator to determine the compound-interest results for the example provided on the slide. </a:t>
            </a:r>
          </a:p>
          <a:p>
            <a:endParaRPr lang="en-US" dirty="0"/>
          </a:p>
        </p:txBody>
      </p:sp>
      <p:sp>
        <p:nvSpPr>
          <p:cNvPr id="4" name="Slide Number Placeholder 3"/>
          <p:cNvSpPr>
            <a:spLocks noGrp="1"/>
          </p:cNvSpPr>
          <p:nvPr>
            <p:ph type="sldNum" sz="quarter" idx="5"/>
          </p:nvPr>
        </p:nvSpPr>
        <p:spPr/>
        <p:txBody>
          <a:bodyPr/>
          <a:lstStyle/>
          <a:p>
            <a:fld id="{21B880CB-BA42-422E-8DC2-BC57CE2C34C2}" type="slidenum">
              <a:rPr lang="en-US" smtClean="0"/>
              <a:t>13</a:t>
            </a:fld>
            <a:endParaRPr lang="en-US"/>
          </a:p>
        </p:txBody>
      </p:sp>
    </p:spTree>
    <p:extLst>
      <p:ext uri="{BB962C8B-B14F-4D97-AF65-F5344CB8AC3E}">
        <p14:creationId xmlns:p14="http://schemas.microsoft.com/office/powerpoint/2010/main" val="2318222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Compare the calculator's results with the solution shown on the slide. Note that minor differences may occur because various calculators handle rounding differently.</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Invite students to identify financial products and services they are familiar with that involve earning or paying interest. Record their responses on the writing surface. If students need support generating ideas, offer the following examples:</a:t>
            </a:r>
          </a:p>
          <a:p>
            <a:pPr marL="171450" lvl="0" indent="-171450">
              <a:buFont typeface="Poppins" panose="020B0604020202020204" pitchFamily="34" charset="0"/>
              <a:buChar char="•"/>
            </a:pPr>
            <a:r>
              <a:rPr lang="en-US" sz="1200" i="1" kern="1200" dirty="0">
                <a:solidFill>
                  <a:schemeClr val="tx1"/>
                </a:solidFill>
                <a:effectLst/>
                <a:latin typeface="+mn-lt"/>
                <a:ea typeface="+mn-ea"/>
                <a:cs typeface="+mn-cs"/>
              </a:rPr>
              <a:t>Savings accounts</a:t>
            </a:r>
            <a:endParaRPr lang="en-US" sz="1200" kern="1200">
              <a:solidFill>
                <a:schemeClr val="tx1"/>
              </a:solidFill>
              <a:effectLst/>
              <a:latin typeface="+mn-lt"/>
              <a:ea typeface="+mn-ea"/>
              <a:cs typeface="+mn-cs"/>
            </a:endParaRPr>
          </a:p>
          <a:p>
            <a:pPr marL="171450" lvl="0" indent="-171450">
              <a:buFont typeface="Poppins" panose="020B0604020202020204" pitchFamily="34" charset="0"/>
              <a:buChar char="•"/>
            </a:pPr>
            <a:r>
              <a:rPr lang="en-US" sz="1200" i="1" kern="1200" dirty="0">
                <a:solidFill>
                  <a:schemeClr val="tx1"/>
                </a:solidFill>
                <a:effectLst/>
                <a:latin typeface="+mn-lt"/>
                <a:ea typeface="+mn-ea"/>
                <a:cs typeface="+mn-cs"/>
              </a:rPr>
              <a:t>Certificates of deposit (CDs)</a:t>
            </a:r>
            <a:endParaRPr lang="en-US" sz="1200" kern="1200">
              <a:solidFill>
                <a:schemeClr val="tx1"/>
              </a:solidFill>
              <a:effectLst/>
              <a:latin typeface="+mn-lt"/>
              <a:ea typeface="+mn-ea"/>
              <a:cs typeface="+mn-cs"/>
            </a:endParaRPr>
          </a:p>
          <a:p>
            <a:pPr marL="171450" lvl="0" indent="-171450">
              <a:buFont typeface="Poppins" panose="020B0604020202020204" pitchFamily="34" charset="0"/>
              <a:buChar char="•"/>
            </a:pPr>
            <a:r>
              <a:rPr lang="en-US" sz="1200" i="1" kern="1200" dirty="0">
                <a:solidFill>
                  <a:schemeClr val="tx1"/>
                </a:solidFill>
                <a:effectLst/>
                <a:latin typeface="+mn-lt"/>
                <a:ea typeface="+mn-ea"/>
                <a:cs typeface="+mn-cs"/>
              </a:rPr>
              <a:t>Money market accounts</a:t>
            </a:r>
            <a:endParaRPr lang="en-US" sz="1200" kern="1200">
              <a:solidFill>
                <a:schemeClr val="tx1"/>
              </a:solidFill>
              <a:effectLst/>
              <a:latin typeface="+mn-lt"/>
              <a:ea typeface="+mn-ea"/>
              <a:cs typeface="+mn-cs"/>
            </a:endParaRPr>
          </a:p>
          <a:p>
            <a:pPr marL="171450" lvl="0" indent="-171450">
              <a:buFont typeface="Poppins" panose="020B0604020202020204" pitchFamily="34" charset="0"/>
              <a:buChar char="•"/>
            </a:pPr>
            <a:r>
              <a:rPr lang="en-US" sz="1200" i="1" kern="1200" dirty="0">
                <a:solidFill>
                  <a:schemeClr val="tx1"/>
                </a:solidFill>
                <a:effectLst/>
                <a:latin typeface="+mn-lt"/>
                <a:ea typeface="+mn-ea"/>
                <a:cs typeface="+mn-cs"/>
              </a:rPr>
              <a:t>Auto loans</a:t>
            </a:r>
            <a:endParaRPr lang="en-US" sz="1200" kern="1200">
              <a:solidFill>
                <a:schemeClr val="tx1"/>
              </a:solidFill>
              <a:effectLst/>
              <a:latin typeface="+mn-lt"/>
              <a:ea typeface="+mn-ea"/>
              <a:cs typeface="+mn-cs"/>
            </a:endParaRPr>
          </a:p>
          <a:p>
            <a:pPr marL="171450" lvl="0" indent="-171450">
              <a:buFont typeface="Poppins" panose="020B0604020202020204" pitchFamily="34" charset="0"/>
              <a:buChar char="•"/>
            </a:pPr>
            <a:r>
              <a:rPr lang="en-US" sz="1200" i="1" kern="1200" dirty="0">
                <a:solidFill>
                  <a:schemeClr val="tx1"/>
                </a:solidFill>
                <a:effectLst/>
                <a:latin typeface="+mn-lt"/>
                <a:ea typeface="+mn-ea"/>
                <a:cs typeface="+mn-cs"/>
              </a:rPr>
              <a:t>Student loans</a:t>
            </a:r>
            <a:endParaRPr lang="en-US" sz="1200" kern="1200">
              <a:solidFill>
                <a:schemeClr val="tx1"/>
              </a:solidFill>
              <a:effectLst/>
              <a:latin typeface="+mn-lt"/>
              <a:ea typeface="+mn-ea"/>
              <a:cs typeface="+mn-cs"/>
            </a:endParaRPr>
          </a:p>
          <a:p>
            <a:pPr marL="171450" lvl="0" indent="-171450">
              <a:buFont typeface="Poppins" panose="020B0604020202020204" pitchFamily="34" charset="0"/>
              <a:buChar char="•"/>
            </a:pPr>
            <a:r>
              <a:rPr lang="en-US" sz="1200" i="1" kern="1200" dirty="0">
                <a:solidFill>
                  <a:schemeClr val="tx1"/>
                </a:solidFill>
                <a:effectLst/>
                <a:latin typeface="+mn-lt"/>
                <a:ea typeface="+mn-ea"/>
                <a:cs typeface="+mn-cs"/>
              </a:rPr>
              <a:t>Credit cards</a:t>
            </a:r>
            <a:endParaRPr lang="en-US" sz="1200" kern="1200">
              <a:solidFill>
                <a:schemeClr val="tx1"/>
              </a:solidFill>
              <a:effectLst/>
              <a:latin typeface="+mn-lt"/>
              <a:ea typeface="+mn-ea"/>
              <a:cs typeface="+mn-cs"/>
            </a:endParaRPr>
          </a:p>
          <a:p>
            <a:pPr marL="171450" lvl="0" indent="-171450">
              <a:buFont typeface="Poppins" panose="020B0604020202020204" pitchFamily="34" charset="0"/>
              <a:buChar char="•"/>
            </a:pPr>
            <a:r>
              <a:rPr lang="en-US" sz="1200" i="1" kern="1200" dirty="0">
                <a:solidFill>
                  <a:schemeClr val="tx1"/>
                </a:solidFill>
                <a:effectLst/>
                <a:latin typeface="+mn-lt"/>
                <a:ea typeface="+mn-ea"/>
                <a:cs typeface="+mn-cs"/>
              </a:rPr>
              <a:t>Personal loans</a:t>
            </a:r>
            <a:endParaRPr lang="en-US" sz="1200" kern="1200">
              <a:solidFill>
                <a:schemeClr val="tx1"/>
              </a:solidFill>
              <a:effectLst/>
              <a:latin typeface="+mn-lt"/>
              <a:ea typeface="+mn-ea"/>
              <a:cs typeface="+mn-cs"/>
            </a:endParaRPr>
          </a:p>
          <a:p>
            <a:pPr marL="171450" lvl="0" indent="-171450">
              <a:buFont typeface="Poppins" panose="020B0604020202020204" pitchFamily="34" charset="0"/>
              <a:buChar char="•"/>
            </a:pPr>
            <a:r>
              <a:rPr lang="en-US" sz="1200" i="1" kern="1200" dirty="0">
                <a:solidFill>
                  <a:schemeClr val="tx1"/>
                </a:solidFill>
                <a:effectLst/>
                <a:latin typeface="+mn-lt"/>
                <a:ea typeface="+mn-ea"/>
                <a:cs typeface="+mn-cs"/>
              </a:rPr>
              <a:t>Mortgages or home loans</a:t>
            </a:r>
            <a:endParaRPr lang="en-US" sz="1200" kern="1200">
              <a:solidFill>
                <a:schemeClr val="tx1"/>
              </a:solidFill>
              <a:effectLst/>
              <a:latin typeface="+mn-lt"/>
              <a:ea typeface="+mn-ea"/>
              <a:cs typeface="+mn-cs"/>
            </a:endParaRPr>
          </a:p>
          <a:p>
            <a:pPr marL="171450" lvl="0" indent="-171450">
              <a:buFont typeface="Poppins" panose="020B0604020202020204" pitchFamily="34" charset="0"/>
              <a:buChar char="•"/>
            </a:pPr>
            <a:r>
              <a:rPr lang="en-US" sz="1200" i="1" kern="1200" dirty="0">
                <a:solidFill>
                  <a:schemeClr val="tx1"/>
                </a:solidFill>
                <a:effectLst/>
                <a:latin typeface="+mn-lt"/>
                <a:ea typeface="+mn-ea"/>
                <a:cs typeface="+mn-cs"/>
              </a:rPr>
              <a:t>Retirement and investment accounts that earn returns over time</a:t>
            </a:r>
            <a:endParaRPr lang="en-US" sz="1200" kern="1200">
              <a:solidFill>
                <a:schemeClr val="tx1"/>
              </a:solidFill>
              <a:effectLst/>
              <a:latin typeface="+mn-lt"/>
              <a:ea typeface="+mn-ea"/>
              <a:cs typeface="+mn-cs"/>
            </a:endParaRP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Review the completed list and ask students to identify which products help people earn interest and which require people to pay interest. Circle products that earn interest and underline products that require interest payments.</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Let students know that they will now work in groups to apply what they learned about interest and explore how it affects real-world saving and borrowing decisions.</a:t>
            </a:r>
          </a:p>
          <a:p>
            <a:endParaRPr lang="en-US" dirty="0"/>
          </a:p>
        </p:txBody>
      </p:sp>
      <p:sp>
        <p:nvSpPr>
          <p:cNvPr id="4" name="Slide Number Placeholder 3"/>
          <p:cNvSpPr>
            <a:spLocks noGrp="1"/>
          </p:cNvSpPr>
          <p:nvPr>
            <p:ph type="sldNum" sz="quarter" idx="5"/>
          </p:nvPr>
        </p:nvSpPr>
        <p:spPr/>
        <p:txBody>
          <a:bodyPr/>
          <a:lstStyle/>
          <a:p>
            <a:fld id="{21B880CB-BA42-422E-8DC2-BC57CE2C34C2}" type="slidenum">
              <a:rPr lang="en-US" smtClean="0"/>
              <a:t>14</a:t>
            </a:fld>
            <a:endParaRPr lang="en-US"/>
          </a:p>
        </p:txBody>
      </p:sp>
    </p:spTree>
    <p:extLst>
      <p:ext uri="{BB962C8B-B14F-4D97-AF65-F5344CB8AC3E}">
        <p14:creationId xmlns:p14="http://schemas.microsoft.com/office/powerpoint/2010/main" val="32120413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Optional break.</a:t>
            </a:r>
          </a:p>
        </p:txBody>
      </p:sp>
      <p:sp>
        <p:nvSpPr>
          <p:cNvPr id="4" name="Slide Number Placeholder 3"/>
          <p:cNvSpPr>
            <a:spLocks noGrp="1"/>
          </p:cNvSpPr>
          <p:nvPr>
            <p:ph type="sldNum" sz="quarter" idx="5"/>
          </p:nvPr>
        </p:nvSpPr>
        <p:spPr/>
        <p:txBody>
          <a:bodyPr/>
          <a:lstStyle/>
          <a:p>
            <a:fld id="{21B880CB-BA42-422E-8DC2-BC57CE2C34C2}" type="slidenum">
              <a:rPr lang="en-US" smtClean="0"/>
              <a:t>15</a:t>
            </a:fld>
            <a:endParaRPr lang="en-US"/>
          </a:p>
        </p:txBody>
      </p:sp>
    </p:spTree>
    <p:extLst>
      <p:ext uri="{BB962C8B-B14F-4D97-AF65-F5344CB8AC3E}">
        <p14:creationId xmlns:p14="http://schemas.microsoft.com/office/powerpoint/2010/main" val="9158904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Divide the class into small groups.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Make sure students have access to the interest calculator you demonstrated in the previous activity.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1B880CB-BA42-422E-8DC2-BC57CE2C34C2}" type="slidenum">
              <a:rPr lang="en-US" smtClean="0"/>
              <a:t>16</a:t>
            </a:fld>
            <a:endParaRPr lang="en-US"/>
          </a:p>
        </p:txBody>
      </p:sp>
    </p:spTree>
    <p:extLst>
      <p:ext uri="{BB962C8B-B14F-4D97-AF65-F5344CB8AC3E}">
        <p14:creationId xmlns:p14="http://schemas.microsoft.com/office/powerpoint/2010/main" val="25307266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Point students to the </a:t>
            </a:r>
            <a:r>
              <a:rPr lang="en-US" sz="1200" b="1" i="1" kern="1200" dirty="0">
                <a:solidFill>
                  <a:schemeClr val="tx1"/>
                </a:solidFill>
                <a:effectLst/>
                <a:latin typeface="+mn-lt"/>
                <a:ea typeface="+mn-ea"/>
                <a:cs typeface="+mn-cs"/>
              </a:rPr>
              <a:t>Interest Scenarios handout</a:t>
            </a:r>
            <a:r>
              <a:rPr lang="en-US" sz="1200" kern="1200" dirty="0">
                <a:solidFill>
                  <a:schemeClr val="tx1"/>
                </a:solidFill>
                <a:effectLst/>
                <a:latin typeface="+mn-lt"/>
                <a:ea typeface="+mn-ea"/>
                <a:cs typeface="+mn-cs"/>
              </a:rPr>
              <a:t>. Review the activity instructions as a class. Students will work with their groups to complete each scenario using the online interest calculator. As they work, they should record the interest earned or paid and the final balance for each situation. Encourage students to look for patterns and consider how the type of interest, the compounding period, and the amount of time affect the results. After completing the calculations, students should discuss and answer the discussion questions with their groups and be prepared to share their observations during the class debrief.</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Invite groups to begin working on the activity.</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Circulate among the groups as they work to answer questions and make sure they are staying on task.</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After 12 minutes, or when it looks like groups have completed their work, get their attention and move on to the activity debrief.</a:t>
            </a:r>
          </a:p>
          <a:p>
            <a:endParaRPr lang="en-US" dirty="0"/>
          </a:p>
        </p:txBody>
      </p:sp>
      <p:sp>
        <p:nvSpPr>
          <p:cNvPr id="4" name="Slide Number Placeholder 3"/>
          <p:cNvSpPr>
            <a:spLocks noGrp="1"/>
          </p:cNvSpPr>
          <p:nvPr>
            <p:ph type="sldNum" sz="quarter" idx="5"/>
          </p:nvPr>
        </p:nvSpPr>
        <p:spPr/>
        <p:txBody>
          <a:bodyPr/>
          <a:lstStyle/>
          <a:p>
            <a:fld id="{21B880CB-BA42-422E-8DC2-BC57CE2C34C2}" type="slidenum">
              <a:rPr lang="en-US" smtClean="0"/>
              <a:t>17</a:t>
            </a:fld>
            <a:endParaRPr lang="en-US"/>
          </a:p>
        </p:txBody>
      </p:sp>
    </p:spTree>
    <p:extLst>
      <p:ext uri="{BB962C8B-B14F-4D97-AF65-F5344CB8AC3E}">
        <p14:creationId xmlns:p14="http://schemas.microsoft.com/office/powerpoint/2010/main" val="3011340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Using the </a:t>
            </a:r>
            <a:r>
              <a:rPr lang="en-US" sz="1200" b="1" i="1" kern="1200" dirty="0">
                <a:solidFill>
                  <a:schemeClr val="tx1"/>
                </a:solidFill>
                <a:effectLst/>
                <a:latin typeface="+mn-lt"/>
                <a:ea typeface="+mn-ea"/>
                <a:cs typeface="+mn-cs"/>
              </a:rPr>
              <a:t>Interest scenario answer key </a:t>
            </a:r>
            <a:r>
              <a:rPr lang="en-US" sz="1200" b="1" i="0" kern="1200" dirty="0">
                <a:solidFill>
                  <a:schemeClr val="tx1"/>
                </a:solidFill>
                <a:effectLst/>
                <a:latin typeface="+mn-lt"/>
                <a:ea typeface="+mn-ea"/>
                <a:cs typeface="+mn-cs"/>
              </a:rPr>
              <a:t>slides</a:t>
            </a:r>
            <a:r>
              <a:rPr lang="en-US" sz="1200" b="0" i="0" kern="1200" dirty="0">
                <a:solidFill>
                  <a:schemeClr val="tx1"/>
                </a:solidFill>
                <a:effectLst/>
                <a:latin typeface="+mn-lt"/>
                <a:ea typeface="+mn-ea"/>
                <a:cs typeface="+mn-cs"/>
              </a:rPr>
              <a:t> </a:t>
            </a:r>
            <a:r>
              <a:rPr lang="en-US" sz="1200" b="1" i="1" kern="1200" dirty="0">
                <a:solidFill>
                  <a:schemeClr val="tx1"/>
                </a:solidFill>
                <a:effectLst/>
                <a:latin typeface="+mn-lt"/>
                <a:ea typeface="+mn-ea"/>
                <a:cs typeface="+mn-cs"/>
              </a:rPr>
              <a:t>(Slides 19-22)</a:t>
            </a:r>
            <a:r>
              <a:rPr lang="en-US" sz="1200" kern="1200" dirty="0">
                <a:solidFill>
                  <a:schemeClr val="tx1"/>
                </a:solidFill>
                <a:effectLst/>
                <a:latin typeface="+mn-lt"/>
                <a:ea typeface="+mn-ea"/>
                <a:cs typeface="+mn-cs"/>
              </a:rPr>
              <a:t>, have student groups compare their results with the suggested answers on the slides. If students have questions about or disagree with any of the suggested answers, encourage them to explain their reasoning and support their conclusions using evidence from their calculations and observations. Acknowledge that some responses to the discussion questions may vary. For example, students may identify different advantages of saving early or offer different strategies for reducing borrowing costs.</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As groups share, guide students toward the following key understandings:</a:t>
            </a:r>
          </a:p>
          <a:p>
            <a:pPr marL="171450" lvl="0" indent="-171450">
              <a:buFont typeface="Poppins" panose="020B0604020202020204" pitchFamily="34" charset="0"/>
              <a:buChar char="•"/>
            </a:pPr>
            <a:r>
              <a:rPr lang="en-US" sz="1200" i="1" kern="1200" dirty="0">
                <a:solidFill>
                  <a:schemeClr val="tx1"/>
                </a:solidFill>
                <a:effectLst/>
                <a:latin typeface="+mn-lt"/>
                <a:ea typeface="+mn-ea"/>
                <a:cs typeface="+mn-cs"/>
              </a:rPr>
              <a:t>Compound interest grows savings and debt faster than simple interest.</a:t>
            </a:r>
            <a:endParaRPr lang="en-US" sz="1200" kern="1200">
              <a:solidFill>
                <a:schemeClr val="tx1"/>
              </a:solidFill>
              <a:effectLst/>
              <a:latin typeface="+mn-lt"/>
              <a:ea typeface="+mn-ea"/>
              <a:cs typeface="+mn-cs"/>
            </a:endParaRPr>
          </a:p>
          <a:p>
            <a:pPr marL="171450" lvl="0" indent="-171450">
              <a:buFont typeface="Poppins" panose="020B0604020202020204" pitchFamily="34" charset="0"/>
              <a:buChar char="•"/>
            </a:pPr>
            <a:r>
              <a:rPr lang="en-US" sz="1200" i="1" kern="1200" dirty="0">
                <a:solidFill>
                  <a:schemeClr val="tx1"/>
                </a:solidFill>
                <a:effectLst/>
                <a:latin typeface="+mn-lt"/>
                <a:ea typeface="+mn-ea"/>
                <a:cs typeface="+mn-cs"/>
              </a:rPr>
              <a:t>The more time money has to grow, the more interest it can earn.</a:t>
            </a:r>
            <a:endParaRPr lang="en-US" sz="1200" kern="1200">
              <a:solidFill>
                <a:schemeClr val="tx1"/>
              </a:solidFill>
              <a:effectLst/>
              <a:latin typeface="+mn-lt"/>
              <a:ea typeface="+mn-ea"/>
              <a:cs typeface="+mn-cs"/>
            </a:endParaRPr>
          </a:p>
          <a:p>
            <a:pPr marL="171450" lvl="0" indent="-171450">
              <a:buFont typeface="Poppins" panose="020B0604020202020204" pitchFamily="34" charset="0"/>
              <a:buChar char="•"/>
            </a:pPr>
            <a:r>
              <a:rPr lang="en-US" sz="1200" i="1" kern="1200" dirty="0">
                <a:solidFill>
                  <a:schemeClr val="tx1"/>
                </a:solidFill>
                <a:effectLst/>
                <a:latin typeface="+mn-lt"/>
                <a:ea typeface="+mn-ea"/>
                <a:cs typeface="+mn-cs"/>
              </a:rPr>
              <a:t>The longer debt remains unpaid, the more interest you may owe.</a:t>
            </a:r>
            <a:endParaRPr lang="en-US" sz="1200" kern="1200">
              <a:solidFill>
                <a:schemeClr val="tx1"/>
              </a:solidFill>
              <a:effectLst/>
              <a:latin typeface="+mn-lt"/>
              <a:ea typeface="+mn-ea"/>
              <a:cs typeface="+mn-cs"/>
            </a:endParaRPr>
          </a:p>
          <a:p>
            <a:pPr marL="171450" lvl="0" indent="-171450">
              <a:buFont typeface="Poppins" panose="020B0604020202020204" pitchFamily="34" charset="0"/>
              <a:buChar char="•"/>
            </a:pPr>
            <a:r>
              <a:rPr lang="en-US" sz="1200" i="1" kern="1200" dirty="0">
                <a:solidFill>
                  <a:schemeClr val="tx1"/>
                </a:solidFill>
                <a:effectLst/>
                <a:latin typeface="+mn-lt"/>
                <a:ea typeface="+mn-ea"/>
                <a:cs typeface="+mn-cs"/>
              </a:rPr>
              <a:t>Interest can help you grow money when saving and cost you money when borrowing.</a:t>
            </a:r>
            <a:endParaRPr lang="en-US" sz="1200" kern="120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1B880CB-BA42-422E-8DC2-BC57CE2C34C2}" type="slidenum">
              <a:rPr lang="en-US" smtClean="0"/>
              <a:t>18</a:t>
            </a:fld>
            <a:endParaRPr lang="en-US"/>
          </a:p>
        </p:txBody>
      </p:sp>
    </p:spTree>
    <p:extLst>
      <p:ext uri="{BB962C8B-B14F-4D97-AF65-F5344CB8AC3E}">
        <p14:creationId xmlns:p14="http://schemas.microsoft.com/office/powerpoint/2010/main" val="15620439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Read the quote on the slide. It is often attributed to Albert Einstein, although its true origin is unknown. Regardless of who said it, the message is clear: compound interest can have a powerful effect over time. Like a snowball rolling downhill, compound interest starts small but grows larger as it builds on previous growth. This can help savings grow faster, but it can also increase the cost of borrowing.</a:t>
            </a:r>
          </a:p>
          <a:p>
            <a:endParaRPr lang="en-US" dirty="0"/>
          </a:p>
        </p:txBody>
      </p:sp>
      <p:sp>
        <p:nvSpPr>
          <p:cNvPr id="4" name="Slide Number Placeholder 3"/>
          <p:cNvSpPr>
            <a:spLocks noGrp="1"/>
          </p:cNvSpPr>
          <p:nvPr>
            <p:ph type="sldNum" sz="quarter" idx="5"/>
          </p:nvPr>
        </p:nvSpPr>
        <p:spPr/>
        <p:txBody>
          <a:bodyPr/>
          <a:lstStyle/>
          <a:p>
            <a:fld id="{21B880CB-BA42-422E-8DC2-BC57CE2C34C2}" type="slidenum">
              <a:rPr lang="en-US" smtClean="0"/>
              <a:t>23</a:t>
            </a:fld>
            <a:endParaRPr lang="en-US"/>
          </a:p>
        </p:txBody>
      </p:sp>
    </p:spTree>
    <p:extLst>
      <p:ext uri="{BB962C8B-B14F-4D97-AF65-F5344CB8AC3E}">
        <p14:creationId xmlns:p14="http://schemas.microsoft.com/office/powerpoint/2010/main" val="13048458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Point students to the copy of the prompts on the slide that is provided on the last page of their handout packets. Invite students to write their responses to the prompts in their handouts in the spaces provided.</a:t>
            </a:r>
            <a:endParaRPr lang="en-US" dirty="0"/>
          </a:p>
        </p:txBody>
      </p:sp>
      <p:sp>
        <p:nvSpPr>
          <p:cNvPr id="4" name="Slide Number Placeholder 3"/>
          <p:cNvSpPr>
            <a:spLocks noGrp="1"/>
          </p:cNvSpPr>
          <p:nvPr>
            <p:ph type="sldNum" sz="quarter" idx="5"/>
          </p:nvPr>
        </p:nvSpPr>
        <p:spPr/>
        <p:txBody>
          <a:bodyPr/>
          <a:lstStyle/>
          <a:p>
            <a:fld id="{21B880CB-BA42-422E-8DC2-BC57CE2C34C2}" type="slidenum">
              <a:rPr lang="en-US" smtClean="0"/>
              <a:t>25</a:t>
            </a:fld>
            <a:endParaRPr lang="en-US"/>
          </a:p>
        </p:txBody>
      </p:sp>
    </p:spTree>
    <p:extLst>
      <p:ext uri="{BB962C8B-B14F-4D97-AF65-F5344CB8AC3E}">
        <p14:creationId xmlns:p14="http://schemas.microsoft.com/office/powerpoint/2010/main" val="35379433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Answer any final questions and thank students for their participation.</a:t>
            </a:r>
            <a:endParaRPr lang="en-US" dirty="0"/>
          </a:p>
          <a:p>
            <a:endParaRPr lang="en-US" dirty="0"/>
          </a:p>
        </p:txBody>
      </p:sp>
      <p:sp>
        <p:nvSpPr>
          <p:cNvPr id="4" name="Slide Number Placeholder 3"/>
          <p:cNvSpPr>
            <a:spLocks noGrp="1"/>
          </p:cNvSpPr>
          <p:nvPr>
            <p:ph type="sldNum" sz="quarter" idx="5"/>
          </p:nvPr>
        </p:nvSpPr>
        <p:spPr/>
        <p:txBody>
          <a:bodyPr/>
          <a:lstStyle/>
          <a:p>
            <a:fld id="{4B358717-A8E6-4737-85F6-47BABBAD76B3}" type="slidenum">
              <a:rPr lang="en-US" smtClean="0"/>
              <a:t>26</a:t>
            </a:fld>
            <a:endParaRPr lang="en-US"/>
          </a:p>
        </p:txBody>
      </p:sp>
    </p:spTree>
    <p:extLst>
      <p:ext uri="{BB962C8B-B14F-4D97-AF65-F5344CB8AC3E}">
        <p14:creationId xmlns:p14="http://schemas.microsoft.com/office/powerpoint/2010/main" val="5791742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hoto1)">
    <p:spTree>
      <p:nvGrpSpPr>
        <p:cNvPr id="1" name=""/>
        <p:cNvGrpSpPr/>
        <p:nvPr/>
      </p:nvGrpSpPr>
      <p:grpSpPr>
        <a:xfrm>
          <a:off x="0" y="0"/>
          <a:ext cx="0" cy="0"/>
          <a:chOff x="0" y="0"/>
          <a:chExt cx="0" cy="0"/>
        </a:xfrm>
      </p:grpSpPr>
      <p:pic>
        <p:nvPicPr>
          <p:cNvPr id="5" name="Picture 4" descr="Teacher helping student with assignment">
            <a:extLst>
              <a:ext uri="{FF2B5EF4-FFF2-40B4-BE49-F238E27FC236}">
                <a16:creationId xmlns:a16="http://schemas.microsoft.com/office/drawing/2014/main" id="{706469E0-37DE-6514-9DDD-DDD53CB5D487}"/>
              </a:ext>
            </a:extLst>
          </p:cNvPr>
          <p:cNvPicPr>
            <a:picLocks noChangeAspect="1"/>
          </p:cNvPicPr>
          <p:nvPr userDrawn="1"/>
        </p:nvPicPr>
        <p:blipFill>
          <a:blip r:embed="rId2">
            <a:extLst>
              <a:ext uri="{28A0092B-C50C-407E-A947-70E740481C1C}">
                <a14:useLocalDpi xmlns:a14="http://schemas.microsoft.com/office/drawing/2010/main" val="0"/>
              </a:ext>
            </a:extLst>
          </a:blip>
          <a:srcRect t="7813" b="7813"/>
          <a:stretch/>
        </p:blipFill>
        <p:spPr>
          <a:xfrm>
            <a:off x="0" y="0"/>
            <a:ext cx="12192000" cy="6858000"/>
          </a:xfrm>
          <a:prstGeom prst="rect">
            <a:avLst/>
          </a:prstGeom>
        </p:spPr>
      </p:pic>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0" y="3877056"/>
            <a:ext cx="12188952" cy="2139696"/>
          </a:xfrm>
          <a:solidFill>
            <a:schemeClr val="tx2">
              <a:alpha val="90000"/>
            </a:schemeClr>
          </a:solidFill>
        </p:spPr>
        <p:txBody>
          <a:bodyPr lIns="914400" tIns="457200" rIns="914400" anchor="t">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0" y="3877056"/>
            <a:ext cx="12188952" cy="2139696"/>
          </a:xfrm>
          <a:noFill/>
        </p:spPr>
        <p:txBody>
          <a:bodyPr lIns="914400" tIns="0" rIns="914400" anchor="t">
            <a:normAutofit/>
          </a:bodyPr>
          <a:lstStyle>
            <a:lvl1pPr marL="0" indent="0" algn="ctr">
              <a:buNone/>
              <a:defRPr sz="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518160" y="457200"/>
            <a:ext cx="11155680" cy="5943600"/>
          </a:xfrm>
          <a:prstGeom prst="rect">
            <a:avLst/>
          </a:prstGeom>
          <a:noFill/>
          <a:ln w="190500">
            <a:solidFill>
              <a:schemeClr val="bg1">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55313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photo2)">
    <p:spTree>
      <p:nvGrpSpPr>
        <p:cNvPr id="1" name=""/>
        <p:cNvGrpSpPr/>
        <p:nvPr/>
      </p:nvGrpSpPr>
      <p:grpSpPr>
        <a:xfrm>
          <a:off x="0" y="0"/>
          <a:ext cx="0" cy="0"/>
          <a:chOff x="0" y="0"/>
          <a:chExt cx="0" cy="0"/>
        </a:xfrm>
      </p:grpSpPr>
      <p:pic>
        <p:nvPicPr>
          <p:cNvPr id="5" name="Picture 4" descr="family bonding in living room">
            <a:extLst>
              <a:ext uri="{FF2B5EF4-FFF2-40B4-BE49-F238E27FC236}">
                <a16:creationId xmlns:a16="http://schemas.microsoft.com/office/drawing/2014/main" id="{706469E0-37DE-6514-9DDD-DDD53CB5D487}"/>
              </a:ext>
            </a:extLst>
          </p:cNvPr>
          <p:cNvPicPr>
            <a:picLocks noChangeAspect="1"/>
          </p:cNvPicPr>
          <p:nvPr userDrawn="1"/>
        </p:nvPicPr>
        <p:blipFill>
          <a:blip r:embed="rId2">
            <a:extLst>
              <a:ext uri="{28A0092B-C50C-407E-A947-70E740481C1C}">
                <a14:useLocalDpi xmlns:a14="http://schemas.microsoft.com/office/drawing/2010/main" val="0"/>
              </a:ext>
            </a:extLst>
          </a:blip>
          <a:srcRect t="15624"/>
          <a:stretch/>
        </p:blipFill>
        <p:spPr>
          <a:xfrm>
            <a:off x="0" y="0"/>
            <a:ext cx="12192000" cy="6858000"/>
          </a:xfrm>
          <a:prstGeom prst="rect">
            <a:avLst/>
          </a:prstGeom>
        </p:spPr>
      </p:pic>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0" y="3877056"/>
            <a:ext cx="12188952" cy="2139696"/>
          </a:xfrm>
          <a:solidFill>
            <a:schemeClr val="tx2">
              <a:alpha val="90000"/>
            </a:schemeClr>
          </a:solidFill>
        </p:spPr>
        <p:txBody>
          <a:bodyPr lIns="914400" tIns="457200" rIns="914400" anchor="t">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0" y="3877056"/>
            <a:ext cx="12188952" cy="2139696"/>
          </a:xfrm>
          <a:noFill/>
        </p:spPr>
        <p:txBody>
          <a:bodyPr lIns="914400" tIns="0" rIns="914400" anchor="t">
            <a:normAutofit/>
          </a:bodyPr>
          <a:lstStyle>
            <a:lvl1pPr marL="0" indent="0" algn="ctr">
              <a:buNone/>
              <a:defRPr sz="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518160" y="457200"/>
            <a:ext cx="11155680" cy="5943600"/>
          </a:xfrm>
          <a:prstGeom prst="rect">
            <a:avLst/>
          </a:prstGeom>
          <a:noFill/>
          <a:ln w="190500">
            <a:solidFill>
              <a:schemeClr val="bg1">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96111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photo3)">
    <p:spTree>
      <p:nvGrpSpPr>
        <p:cNvPr id="1" name=""/>
        <p:cNvGrpSpPr/>
        <p:nvPr/>
      </p:nvGrpSpPr>
      <p:grpSpPr>
        <a:xfrm>
          <a:off x="0" y="0"/>
          <a:ext cx="0" cy="0"/>
          <a:chOff x="0" y="0"/>
          <a:chExt cx="0" cy="0"/>
        </a:xfrm>
      </p:grpSpPr>
      <p:pic>
        <p:nvPicPr>
          <p:cNvPr id="5" name="Picture 4" descr="Three girls embracing on bed">
            <a:extLst>
              <a:ext uri="{FF2B5EF4-FFF2-40B4-BE49-F238E27FC236}">
                <a16:creationId xmlns:a16="http://schemas.microsoft.com/office/drawing/2014/main" id="{706469E0-37DE-6514-9DDD-DDD53CB5D487}"/>
              </a:ext>
            </a:extLst>
          </p:cNvPr>
          <p:cNvPicPr>
            <a:picLocks noChangeAspect="1"/>
          </p:cNvPicPr>
          <p:nvPr userDrawn="1"/>
        </p:nvPicPr>
        <p:blipFill>
          <a:blip r:embed="rId2">
            <a:extLst>
              <a:ext uri="{28A0092B-C50C-407E-A947-70E740481C1C}">
                <a14:useLocalDpi xmlns:a14="http://schemas.microsoft.com/office/drawing/2010/main" val="0"/>
              </a:ext>
            </a:extLst>
          </a:blip>
          <a:srcRect t="11628" b="3758"/>
          <a:stretch/>
        </p:blipFill>
        <p:spPr>
          <a:xfrm>
            <a:off x="0" y="0"/>
            <a:ext cx="12192000" cy="6858000"/>
          </a:xfrm>
          <a:prstGeom prst="rect">
            <a:avLst/>
          </a:prstGeom>
        </p:spPr>
      </p:pic>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0" y="3877056"/>
            <a:ext cx="12188952" cy="2139696"/>
          </a:xfrm>
          <a:solidFill>
            <a:schemeClr val="tx2">
              <a:alpha val="90000"/>
            </a:schemeClr>
          </a:solidFill>
        </p:spPr>
        <p:txBody>
          <a:bodyPr lIns="914400" tIns="457200" rIns="914400" anchor="t">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0" y="3877056"/>
            <a:ext cx="12188952" cy="2139696"/>
          </a:xfrm>
          <a:noFill/>
        </p:spPr>
        <p:txBody>
          <a:bodyPr lIns="914400" tIns="0" rIns="914400" anchor="t">
            <a:normAutofit/>
          </a:bodyPr>
          <a:lstStyle>
            <a:lvl1pPr marL="0" indent="0" algn="ctr">
              <a:buNone/>
              <a:defRPr sz="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518160" y="457200"/>
            <a:ext cx="11155680" cy="5943600"/>
          </a:xfrm>
          <a:prstGeom prst="rect">
            <a:avLst/>
          </a:prstGeom>
          <a:noFill/>
          <a:ln w="190500">
            <a:solidFill>
              <a:schemeClr val="bg1">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9005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photo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0" y="3877056"/>
            <a:ext cx="12188952" cy="2139696"/>
          </a:xfrm>
          <a:solidFill>
            <a:schemeClr val="tx2">
              <a:alpha val="90000"/>
            </a:schemeClr>
          </a:solidFill>
        </p:spPr>
        <p:txBody>
          <a:bodyPr lIns="914400" tIns="457200" rIns="914400" anchor="t">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0" y="3877056"/>
            <a:ext cx="12188952" cy="2139696"/>
          </a:xfrm>
          <a:noFill/>
        </p:spPr>
        <p:txBody>
          <a:bodyPr lIns="914400" tIns="0" rIns="914400" anchor="t">
            <a:normAutofit/>
          </a:bodyPr>
          <a:lstStyle>
            <a:lvl1pPr marL="0" indent="0" algn="ctr">
              <a:buNone/>
              <a:defRPr sz="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518160" y="457200"/>
            <a:ext cx="11155680" cy="5943600"/>
          </a:xfrm>
          <a:prstGeom prst="rect">
            <a:avLst/>
          </a:prstGeom>
          <a:noFill/>
          <a:ln w="190500">
            <a:solidFill>
              <a:schemeClr val="bg1">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75874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79D612B3-CBD3-D9CA-B854-2FB7F16691E3}"/>
              </a:ext>
            </a:extLst>
          </p:cNvPr>
          <p:cNvSpPr>
            <a:spLocks noGrp="1"/>
          </p:cNvSpPr>
          <p:nvPr>
            <p:ph type="pic" sz="quarter" idx="10"/>
          </p:nvPr>
        </p:nvSpPr>
        <p:spPr>
          <a:xfrm>
            <a:off x="0" y="0"/>
            <a:ext cx="12192000" cy="6858000"/>
          </a:xfrm>
        </p:spPr>
        <p:txBody>
          <a:bodyPr/>
          <a:lstStyle/>
          <a:p>
            <a:endParaRPr lang="en-US"/>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472440" y="457200"/>
            <a:ext cx="11247120" cy="5943600"/>
          </a:xfrm>
          <a:prstGeom prst="rect">
            <a:avLst/>
          </a:prstGeom>
          <a:noFill/>
          <a:ln w="127000">
            <a:solidFill>
              <a:schemeClr val="bg1">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0" y="3877056"/>
            <a:ext cx="12188952" cy="2139696"/>
          </a:xfrm>
          <a:solidFill>
            <a:schemeClr val="tx2">
              <a:alpha val="90000"/>
            </a:schemeClr>
          </a:solidFill>
        </p:spPr>
        <p:txBody>
          <a:bodyPr lIns="914400" tIns="457200" rIns="914400" anchor="t">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0" y="3877056"/>
            <a:ext cx="12188952" cy="2139696"/>
          </a:xfrm>
          <a:noFill/>
        </p:spPr>
        <p:txBody>
          <a:bodyPr lIns="914400" tIns="0" rIns="914400" anchor="t">
            <a:normAutofit/>
          </a:bodyPr>
          <a:lstStyle>
            <a:lvl1pPr marL="0" indent="0" algn="ctr">
              <a:buNone/>
              <a:defRPr sz="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160298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79D612B3-CBD3-D9CA-B854-2FB7F16691E3}"/>
              </a:ext>
            </a:extLst>
          </p:cNvPr>
          <p:cNvSpPr>
            <a:spLocks noGrp="1"/>
          </p:cNvSpPr>
          <p:nvPr>
            <p:ph type="pic" sz="quarter" idx="10"/>
          </p:nvPr>
        </p:nvSpPr>
        <p:spPr>
          <a:xfrm>
            <a:off x="0" y="0"/>
            <a:ext cx="12192000" cy="6858000"/>
          </a:xfrm>
        </p:spPr>
        <p:txBody>
          <a:bodyPr/>
          <a:lstStyle/>
          <a:p>
            <a:endParaRPr lang="en-US"/>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2327698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photo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787425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photo2)">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778574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photo3)">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574944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photo4)">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75280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photo6)">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8777438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hoto5)">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710573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48E621B6-82D0-1709-56E8-134A38412449}"/>
              </a:ext>
            </a:extLst>
          </p:cNvPr>
          <p:cNvSpPr>
            <a:spLocks noGrp="1"/>
          </p:cNvSpPr>
          <p:nvPr>
            <p:ph type="ftr" sz="quarter" idx="10"/>
          </p:nvPr>
        </p:nvSpPr>
        <p:spPr/>
        <p:txBody>
          <a:bodyPr/>
          <a:lstStyle/>
          <a:p>
            <a:r>
              <a:rPr lang="en-US"/>
              <a:t>Module Name</a:t>
            </a:r>
          </a:p>
        </p:txBody>
      </p:sp>
      <p:sp>
        <p:nvSpPr>
          <p:cNvPr id="4" name="Slide Number Placeholder 3">
            <a:extLst>
              <a:ext uri="{FF2B5EF4-FFF2-40B4-BE49-F238E27FC236}">
                <a16:creationId xmlns:a16="http://schemas.microsoft.com/office/drawing/2014/main" id="{C12E5458-75E4-41E9-23AE-2E8160CA2F58}"/>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6" name="Rectangle 5">
            <a:extLst>
              <a:ext uri="{FF2B5EF4-FFF2-40B4-BE49-F238E27FC236}">
                <a16:creationId xmlns:a16="http://schemas.microsoft.com/office/drawing/2014/main" id="{6EC0413B-3FC4-7EE2-D154-A747ADEFF10B}"/>
              </a:ext>
            </a:extLst>
          </p:cNvPr>
          <p:cNvSpPr/>
          <p:nvPr userDrawn="1"/>
        </p:nvSpPr>
        <p:spPr>
          <a:xfrm>
            <a:off x="0" y="0"/>
            <a:ext cx="12184833" cy="6219825"/>
          </a:xfrm>
          <a:prstGeom prst="rect">
            <a:avLst/>
          </a:prstGeom>
          <a:solidFill>
            <a:schemeClr val="tx2"/>
          </a:solidFill>
          <a:ln w="1270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EB79912-87AC-A739-25CA-A9E0453C059E}"/>
              </a:ext>
            </a:extLst>
          </p:cNvPr>
          <p:cNvSpPr/>
          <p:nvPr userDrawn="1"/>
        </p:nvSpPr>
        <p:spPr>
          <a:xfrm>
            <a:off x="7167" y="68262"/>
            <a:ext cx="12184833" cy="6219825"/>
          </a:xfrm>
          <a:prstGeom prst="rect">
            <a:avLst/>
          </a:prstGeom>
          <a:solidFill>
            <a:schemeClr val="tx2"/>
          </a:solidFill>
          <a:ln w="1270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Connector 8">
            <a:extLst>
              <a:ext uri="{FF2B5EF4-FFF2-40B4-BE49-F238E27FC236}">
                <a16:creationId xmlns:a16="http://schemas.microsoft.com/office/drawing/2014/main" id="{6281B9CE-BFAE-7336-CED9-F4DC1B30BF8E}"/>
              </a:ext>
            </a:extLst>
          </p:cNvPr>
          <p:cNvCxnSpPr/>
          <p:nvPr userDrawn="1"/>
        </p:nvCxnSpPr>
        <p:spPr>
          <a:xfrm>
            <a:off x="838200" y="1371600"/>
            <a:ext cx="10515600" cy="0"/>
          </a:xfrm>
          <a:prstGeom prst="line">
            <a:avLst/>
          </a:prstGeom>
          <a:ln w="76200">
            <a:solidFill>
              <a:schemeClr val="bg1"/>
            </a:solidFill>
          </a:ln>
        </p:spPr>
        <p:style>
          <a:lnRef idx="2">
            <a:schemeClr val="accent1"/>
          </a:lnRef>
          <a:fillRef idx="0">
            <a:schemeClr val="accent1"/>
          </a:fillRef>
          <a:effectRef idx="1">
            <a:schemeClr val="accent1"/>
          </a:effectRef>
          <a:fontRef idx="minor">
            <a:schemeClr val="tx1"/>
          </a:fontRef>
        </p:style>
      </p:cxnSp>
      <p:sp>
        <p:nvSpPr>
          <p:cNvPr id="14" name="Text Placeholder 13">
            <a:extLst>
              <a:ext uri="{FF2B5EF4-FFF2-40B4-BE49-F238E27FC236}">
                <a16:creationId xmlns:a16="http://schemas.microsoft.com/office/drawing/2014/main" id="{8D9F843B-FF67-A394-46C7-3147F71AFB6E}"/>
              </a:ext>
            </a:extLst>
          </p:cNvPr>
          <p:cNvSpPr>
            <a:spLocks noGrp="1"/>
          </p:cNvSpPr>
          <p:nvPr>
            <p:ph type="body" sz="quarter" idx="12" hasCustomPrompt="1"/>
          </p:nvPr>
        </p:nvSpPr>
        <p:spPr>
          <a:xfrm>
            <a:off x="838200" y="758945"/>
            <a:ext cx="7727950" cy="1595438"/>
          </a:xfrm>
        </p:spPr>
        <p:txBody>
          <a:bodyPr/>
          <a:lstStyle>
            <a:lvl1pPr>
              <a:buNone/>
              <a:defRPr sz="2800" b="1"/>
            </a:lvl1pPr>
          </a:lstStyle>
          <a:p>
            <a:r>
              <a:rPr lang="en-US" dirty="0">
                <a:solidFill>
                  <a:schemeClr val="bg1"/>
                </a:solidFill>
              </a:rPr>
              <a:t>Click to edit Master title style</a:t>
            </a:r>
          </a:p>
        </p:txBody>
      </p:sp>
    </p:spTree>
    <p:extLst>
      <p:ext uri="{BB962C8B-B14F-4D97-AF65-F5344CB8AC3E}">
        <p14:creationId xmlns:p14="http://schemas.microsoft.com/office/powerpoint/2010/main" val="15020194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D3A5A-C65F-CE3E-ED5E-2DFC0EFA80F1}"/>
              </a:ext>
            </a:extLst>
          </p:cNvPr>
          <p:cNvSpPr>
            <a:spLocks noGrp="1"/>
          </p:cNvSpPr>
          <p:nvPr>
            <p:ph type="title"/>
          </p:nvPr>
        </p:nvSpPr>
        <p:spPr>
          <a:xfrm>
            <a:off x="841248" y="365760"/>
            <a:ext cx="10515600" cy="1325880"/>
          </a:xfrm>
        </p:spPr>
        <p:txBody>
          <a:bodyPr/>
          <a:lstStyle>
            <a:lvl1pPr>
              <a:defRPr sz="2800"/>
            </a:lvl1pPr>
          </a:lstStyle>
          <a:p>
            <a:r>
              <a:rPr lang="en-US"/>
              <a:t>Click to edit Master title style</a:t>
            </a:r>
          </a:p>
        </p:txBody>
      </p:sp>
      <p:sp>
        <p:nvSpPr>
          <p:cNvPr id="3" name="Footer Placeholder 2">
            <a:extLst>
              <a:ext uri="{FF2B5EF4-FFF2-40B4-BE49-F238E27FC236}">
                <a16:creationId xmlns:a16="http://schemas.microsoft.com/office/drawing/2014/main" id="{48E621B6-82D0-1709-56E8-134A38412449}"/>
              </a:ext>
            </a:extLst>
          </p:cNvPr>
          <p:cNvSpPr>
            <a:spLocks noGrp="1"/>
          </p:cNvSpPr>
          <p:nvPr>
            <p:ph type="ftr" sz="quarter" idx="10"/>
          </p:nvPr>
        </p:nvSpPr>
        <p:spPr/>
        <p:txBody>
          <a:bodyPr/>
          <a:lstStyle/>
          <a:p>
            <a:r>
              <a:rPr lang="en-US"/>
              <a:t>Module Name</a:t>
            </a:r>
          </a:p>
        </p:txBody>
      </p:sp>
      <p:sp>
        <p:nvSpPr>
          <p:cNvPr id="4" name="Slide Number Placeholder 3">
            <a:extLst>
              <a:ext uri="{FF2B5EF4-FFF2-40B4-BE49-F238E27FC236}">
                <a16:creationId xmlns:a16="http://schemas.microsoft.com/office/drawing/2014/main" id="{C12E5458-75E4-41E9-23AE-2E8160CA2F58}"/>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6" name="Rectangle 5">
            <a:extLst>
              <a:ext uri="{FF2B5EF4-FFF2-40B4-BE49-F238E27FC236}">
                <a16:creationId xmlns:a16="http://schemas.microsoft.com/office/drawing/2014/main" id="{6EC0413B-3FC4-7EE2-D154-A747ADEFF10B}"/>
              </a:ext>
            </a:extLst>
          </p:cNvPr>
          <p:cNvSpPr/>
          <p:nvPr userDrawn="1"/>
        </p:nvSpPr>
        <p:spPr>
          <a:xfrm>
            <a:off x="-2" y="0"/>
            <a:ext cx="12184833" cy="6219825"/>
          </a:xfrm>
          <a:prstGeom prst="rect">
            <a:avLst/>
          </a:prstGeom>
          <a:solidFill>
            <a:schemeClr val="tx2"/>
          </a:solidFill>
          <a:ln w="1270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97C28A96-C11C-087E-B6C0-66E288D3D3EF}"/>
              </a:ext>
            </a:extLst>
          </p:cNvPr>
          <p:cNvSpPr txBox="1">
            <a:spLocks/>
          </p:cNvSpPr>
          <p:nvPr userDrawn="1"/>
        </p:nvSpPr>
        <p:spPr>
          <a:xfrm>
            <a:off x="838200" y="312420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tx1"/>
                </a:solidFill>
                <a:latin typeface="Quicksand" panose="020B0604020202020204" pitchFamily="34" charset="0"/>
                <a:ea typeface="+mj-ea"/>
                <a:cs typeface="Quicksand" panose="020B0604020202020204" pitchFamily="34" charset="0"/>
              </a:defRPr>
            </a:lvl1pPr>
          </a:lstStyle>
          <a:p>
            <a:pPr algn="ctr"/>
            <a:endParaRPr lang="en-US">
              <a:solidFill>
                <a:schemeClr val="bg1"/>
              </a:solidFill>
            </a:endParaRPr>
          </a:p>
        </p:txBody>
      </p:sp>
      <p:sp>
        <p:nvSpPr>
          <p:cNvPr id="7" name="Text Placeholder 6">
            <a:extLst>
              <a:ext uri="{FF2B5EF4-FFF2-40B4-BE49-F238E27FC236}">
                <a16:creationId xmlns:a16="http://schemas.microsoft.com/office/drawing/2014/main" id="{38F22C15-5461-49E9-3B45-535D3A1C3CED}"/>
              </a:ext>
            </a:extLst>
          </p:cNvPr>
          <p:cNvSpPr>
            <a:spLocks noGrp="1"/>
          </p:cNvSpPr>
          <p:nvPr>
            <p:ph type="body" sz="quarter" idx="12" hasCustomPrompt="1"/>
          </p:nvPr>
        </p:nvSpPr>
        <p:spPr>
          <a:xfrm>
            <a:off x="2515778" y="3482976"/>
            <a:ext cx="7153275" cy="1546224"/>
          </a:xfrm>
        </p:spPr>
        <p:txBody>
          <a:bodyPr/>
          <a:lstStyle>
            <a:lvl1pPr>
              <a:buNone/>
              <a:defRPr sz="4000"/>
            </a:lvl1pPr>
          </a:lstStyle>
          <a:p>
            <a:pPr algn="ctr"/>
            <a:r>
              <a:rPr lang="en-US">
                <a:solidFill>
                  <a:schemeClr val="bg1"/>
                </a:solidFill>
              </a:rPr>
              <a:t>Click to edit Master title style</a:t>
            </a:r>
          </a:p>
        </p:txBody>
      </p:sp>
      <p:cxnSp>
        <p:nvCxnSpPr>
          <p:cNvPr id="16" name="Straight Connector 15">
            <a:extLst>
              <a:ext uri="{FF2B5EF4-FFF2-40B4-BE49-F238E27FC236}">
                <a16:creationId xmlns:a16="http://schemas.microsoft.com/office/drawing/2014/main" id="{0747A983-0331-AB5B-F3C3-2478EC1543B9}"/>
              </a:ext>
            </a:extLst>
          </p:cNvPr>
          <p:cNvCxnSpPr/>
          <p:nvPr userDrawn="1"/>
        </p:nvCxnSpPr>
        <p:spPr>
          <a:xfrm>
            <a:off x="838200" y="1371600"/>
            <a:ext cx="10515600" cy="0"/>
          </a:xfrm>
          <a:prstGeom prst="line">
            <a:avLst/>
          </a:prstGeom>
          <a:ln w="76200">
            <a:solidFill>
              <a:schemeClr val="bg1"/>
            </a:solidFill>
          </a:ln>
        </p:spPr>
        <p:style>
          <a:lnRef idx="2">
            <a:schemeClr val="accent1"/>
          </a:lnRef>
          <a:fillRef idx="0">
            <a:schemeClr val="accent1"/>
          </a:fillRef>
          <a:effectRef idx="1">
            <a:schemeClr val="accent1"/>
          </a:effectRef>
          <a:fontRef idx="minor">
            <a:schemeClr val="tx1"/>
          </a:fontRef>
        </p:style>
      </p:cxnSp>
      <p:sp>
        <p:nvSpPr>
          <p:cNvPr id="18" name="Text Placeholder 17">
            <a:extLst>
              <a:ext uri="{FF2B5EF4-FFF2-40B4-BE49-F238E27FC236}">
                <a16:creationId xmlns:a16="http://schemas.microsoft.com/office/drawing/2014/main" id="{58C08332-C684-919B-EDDC-9552C1151042}"/>
              </a:ext>
            </a:extLst>
          </p:cNvPr>
          <p:cNvSpPr>
            <a:spLocks noGrp="1"/>
          </p:cNvSpPr>
          <p:nvPr>
            <p:ph type="body" sz="quarter" idx="13" hasCustomPrompt="1"/>
          </p:nvPr>
        </p:nvSpPr>
        <p:spPr>
          <a:xfrm>
            <a:off x="835152" y="752475"/>
            <a:ext cx="8058150" cy="1181100"/>
          </a:xfrm>
        </p:spPr>
        <p:txBody>
          <a:bodyPr/>
          <a:lstStyle>
            <a:lvl1pPr>
              <a:buNone/>
              <a:defRPr sz="2800" b="1"/>
            </a:lvl1pPr>
          </a:lstStyle>
          <a:p>
            <a:r>
              <a:rPr lang="en-US">
                <a:solidFill>
                  <a:schemeClr val="bg1"/>
                </a:solidFill>
              </a:rPr>
              <a:t>Click to edit Master title style</a:t>
            </a:r>
          </a:p>
        </p:txBody>
      </p:sp>
    </p:spTree>
    <p:extLst>
      <p:ext uri="{BB962C8B-B14F-4D97-AF65-F5344CB8AC3E}">
        <p14:creationId xmlns:p14="http://schemas.microsoft.com/office/powerpoint/2010/main" val="883740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6A177C5-279C-A7BC-37DC-5F892EF520AF}"/>
              </a:ext>
            </a:extLst>
          </p:cNvPr>
          <p:cNvSpPr/>
          <p:nvPr userDrawn="1"/>
        </p:nvSpPr>
        <p:spPr>
          <a:xfrm>
            <a:off x="1" y="6219825"/>
            <a:ext cx="12192000" cy="638175"/>
          </a:xfrm>
          <a:prstGeom prst="rect">
            <a:avLst/>
          </a:prstGeom>
          <a:solidFill>
            <a:schemeClr val="tx2">
              <a:alpha val="50000"/>
            </a:schemeClr>
          </a:solidFill>
          <a:ln w="152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2" name="Title 1">
            <a:extLst>
              <a:ext uri="{FF2B5EF4-FFF2-40B4-BE49-F238E27FC236}">
                <a16:creationId xmlns:a16="http://schemas.microsoft.com/office/drawing/2014/main" id="{0C2D3A5A-C65F-CE3E-ED5E-2DFC0EFA80F1}"/>
              </a:ext>
            </a:extLst>
          </p:cNvPr>
          <p:cNvSpPr>
            <a:spLocks noGrp="1"/>
          </p:cNvSpPr>
          <p:nvPr>
            <p:ph type="title"/>
          </p:nvPr>
        </p:nvSpPr>
        <p:spPr>
          <a:xfrm>
            <a:off x="841248" y="365760"/>
            <a:ext cx="10515600" cy="1325880"/>
          </a:xfrm>
        </p:spPr>
        <p:txBody>
          <a:bodyPr/>
          <a:lstStyle>
            <a:lvl1pPr>
              <a:defRPr sz="2800"/>
            </a:lvl1pPr>
          </a:lstStyle>
          <a:p>
            <a:r>
              <a:rPr lang="en-US"/>
              <a:t>Click to edit Master title style</a:t>
            </a:r>
          </a:p>
        </p:txBody>
      </p:sp>
      <p:sp>
        <p:nvSpPr>
          <p:cNvPr id="3" name="Footer Placeholder 2">
            <a:extLst>
              <a:ext uri="{FF2B5EF4-FFF2-40B4-BE49-F238E27FC236}">
                <a16:creationId xmlns:a16="http://schemas.microsoft.com/office/drawing/2014/main" id="{48E621B6-82D0-1709-56E8-134A38412449}"/>
              </a:ext>
            </a:extLst>
          </p:cNvPr>
          <p:cNvSpPr>
            <a:spLocks noGrp="1"/>
          </p:cNvSpPr>
          <p:nvPr>
            <p:ph type="ftr" sz="quarter" idx="10"/>
          </p:nvPr>
        </p:nvSpPr>
        <p:spPr/>
        <p:txBody>
          <a:bodyPr/>
          <a:lstStyle/>
          <a:p>
            <a:r>
              <a:rPr lang="en-US"/>
              <a:t>Module Name</a:t>
            </a:r>
          </a:p>
        </p:txBody>
      </p:sp>
      <p:sp>
        <p:nvSpPr>
          <p:cNvPr id="4" name="Slide Number Placeholder 3">
            <a:extLst>
              <a:ext uri="{FF2B5EF4-FFF2-40B4-BE49-F238E27FC236}">
                <a16:creationId xmlns:a16="http://schemas.microsoft.com/office/drawing/2014/main" id="{C12E5458-75E4-41E9-23AE-2E8160CA2F58}"/>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6" name="Rectangle 5">
            <a:extLst>
              <a:ext uri="{FF2B5EF4-FFF2-40B4-BE49-F238E27FC236}">
                <a16:creationId xmlns:a16="http://schemas.microsoft.com/office/drawing/2014/main" id="{6EC0413B-3FC4-7EE2-D154-A747ADEFF10B}"/>
              </a:ext>
            </a:extLst>
          </p:cNvPr>
          <p:cNvSpPr/>
          <p:nvPr userDrawn="1"/>
        </p:nvSpPr>
        <p:spPr>
          <a:xfrm>
            <a:off x="0" y="0"/>
            <a:ext cx="12184833" cy="6219825"/>
          </a:xfrm>
          <a:prstGeom prst="rect">
            <a:avLst/>
          </a:prstGeom>
          <a:solidFill>
            <a:schemeClr val="tx2"/>
          </a:solidFill>
          <a:ln w="1270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97C28A96-C11C-087E-B6C0-66E288D3D3EF}"/>
              </a:ext>
            </a:extLst>
          </p:cNvPr>
          <p:cNvSpPr txBox="1">
            <a:spLocks/>
          </p:cNvSpPr>
          <p:nvPr userDrawn="1"/>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tx1"/>
                </a:solidFill>
                <a:latin typeface="Poppins" panose="020B0604020202020204" pitchFamily="34" charset="0"/>
                <a:ea typeface="+mj-ea"/>
                <a:cs typeface="Poppins" panose="020B0604020202020204" pitchFamily="34" charset="0"/>
              </a:defRPr>
            </a:lvl1pPr>
          </a:lstStyle>
          <a:p>
            <a:endParaRPr lang="en-US">
              <a:solidFill>
                <a:schemeClr val="bg1"/>
              </a:solidFill>
            </a:endParaRPr>
          </a:p>
        </p:txBody>
      </p:sp>
      <p:cxnSp>
        <p:nvCxnSpPr>
          <p:cNvPr id="12" name="Straight Connector 11">
            <a:extLst>
              <a:ext uri="{FF2B5EF4-FFF2-40B4-BE49-F238E27FC236}">
                <a16:creationId xmlns:a16="http://schemas.microsoft.com/office/drawing/2014/main" id="{C84BDA6C-31D7-977D-ED86-38C8A4C550D0}"/>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D1FB27F8-A24F-94D8-95A1-338E251738A0}"/>
              </a:ext>
            </a:extLst>
          </p:cNvPr>
          <p:cNvCxnSpPr/>
          <p:nvPr userDrawn="1"/>
        </p:nvCxnSpPr>
        <p:spPr>
          <a:xfrm>
            <a:off x="990600" y="1524000"/>
            <a:ext cx="10515600" cy="0"/>
          </a:xfrm>
          <a:prstGeom prst="line">
            <a:avLst/>
          </a:prstGeom>
          <a:ln w="76200">
            <a:solidFill>
              <a:schemeClr val="bg1"/>
            </a:solidFill>
          </a:ln>
        </p:spPr>
        <p:style>
          <a:lnRef idx="2">
            <a:schemeClr val="accent1"/>
          </a:lnRef>
          <a:fillRef idx="0">
            <a:schemeClr val="accent1"/>
          </a:fillRef>
          <a:effectRef idx="1">
            <a:schemeClr val="accent1"/>
          </a:effectRef>
          <a:fontRef idx="minor">
            <a:schemeClr val="tx1"/>
          </a:fontRef>
        </p:style>
      </p:cxnSp>
      <p:sp>
        <p:nvSpPr>
          <p:cNvPr id="17" name="Content Placeholder 16">
            <a:extLst>
              <a:ext uri="{FF2B5EF4-FFF2-40B4-BE49-F238E27FC236}">
                <a16:creationId xmlns:a16="http://schemas.microsoft.com/office/drawing/2014/main" id="{20A95C98-EE7D-B710-7FE5-63F8E6BF6050}"/>
              </a:ext>
            </a:extLst>
          </p:cNvPr>
          <p:cNvSpPr>
            <a:spLocks noGrp="1"/>
          </p:cNvSpPr>
          <p:nvPr>
            <p:ph sz="quarter" idx="12" hasCustomPrompt="1"/>
          </p:nvPr>
        </p:nvSpPr>
        <p:spPr>
          <a:xfrm>
            <a:off x="990600" y="681039"/>
            <a:ext cx="8181975" cy="566737"/>
          </a:xfrm>
        </p:spPr>
        <p:txBody>
          <a:bodyPr/>
          <a:lstStyle>
            <a:lvl1pPr>
              <a:buNone/>
              <a:defRPr sz="2800">
                <a:solidFill>
                  <a:schemeClr val="bg1"/>
                </a:solidFill>
              </a:defRPr>
            </a:lvl1pPr>
          </a:lstStyle>
          <a:p>
            <a:r>
              <a:rPr lang="en-US"/>
              <a:t>Click to edit Master title style</a:t>
            </a:r>
            <a:endParaRPr lang="en-US">
              <a:solidFill>
                <a:schemeClr val="bg1"/>
              </a:solidFill>
            </a:endParaRPr>
          </a:p>
        </p:txBody>
      </p:sp>
    </p:spTree>
    <p:extLst>
      <p:ext uri="{BB962C8B-B14F-4D97-AF65-F5344CB8AC3E}">
        <p14:creationId xmlns:p14="http://schemas.microsoft.com/office/powerpoint/2010/main" val="27413087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6A177C5-279C-A7BC-37DC-5F892EF520AF}"/>
              </a:ext>
            </a:extLst>
          </p:cNvPr>
          <p:cNvSpPr/>
          <p:nvPr userDrawn="1"/>
        </p:nvSpPr>
        <p:spPr>
          <a:xfrm>
            <a:off x="1" y="6219825"/>
            <a:ext cx="12192000" cy="638175"/>
          </a:xfrm>
          <a:prstGeom prst="rect">
            <a:avLst/>
          </a:prstGeom>
          <a:solidFill>
            <a:schemeClr val="tx2">
              <a:alpha val="50000"/>
            </a:schemeClr>
          </a:solidFill>
          <a:ln w="152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2" name="Title 1">
            <a:extLst>
              <a:ext uri="{FF2B5EF4-FFF2-40B4-BE49-F238E27FC236}">
                <a16:creationId xmlns:a16="http://schemas.microsoft.com/office/drawing/2014/main" id="{0C2D3A5A-C65F-CE3E-ED5E-2DFC0EFA80F1}"/>
              </a:ext>
            </a:extLst>
          </p:cNvPr>
          <p:cNvSpPr>
            <a:spLocks noGrp="1"/>
          </p:cNvSpPr>
          <p:nvPr>
            <p:ph type="title"/>
          </p:nvPr>
        </p:nvSpPr>
        <p:spPr>
          <a:xfrm>
            <a:off x="841248" y="365760"/>
            <a:ext cx="10515600" cy="1325880"/>
          </a:xfrm>
        </p:spPr>
        <p:txBody>
          <a:bodyPr/>
          <a:lstStyle>
            <a:lvl1pPr>
              <a:defRPr sz="2800"/>
            </a:lvl1pPr>
          </a:lstStyle>
          <a:p>
            <a:r>
              <a:rPr lang="en-US"/>
              <a:t>Click to edit Master title style</a:t>
            </a:r>
          </a:p>
        </p:txBody>
      </p:sp>
      <p:sp>
        <p:nvSpPr>
          <p:cNvPr id="3" name="Footer Placeholder 2">
            <a:extLst>
              <a:ext uri="{FF2B5EF4-FFF2-40B4-BE49-F238E27FC236}">
                <a16:creationId xmlns:a16="http://schemas.microsoft.com/office/drawing/2014/main" id="{48E621B6-82D0-1709-56E8-134A38412449}"/>
              </a:ext>
            </a:extLst>
          </p:cNvPr>
          <p:cNvSpPr>
            <a:spLocks noGrp="1"/>
          </p:cNvSpPr>
          <p:nvPr>
            <p:ph type="ftr" sz="quarter" idx="10"/>
          </p:nvPr>
        </p:nvSpPr>
        <p:spPr/>
        <p:txBody>
          <a:bodyPr/>
          <a:lstStyle/>
          <a:p>
            <a:r>
              <a:rPr lang="en-US"/>
              <a:t>Module Name</a:t>
            </a:r>
          </a:p>
        </p:txBody>
      </p:sp>
      <p:sp>
        <p:nvSpPr>
          <p:cNvPr id="4" name="Slide Number Placeholder 3">
            <a:extLst>
              <a:ext uri="{FF2B5EF4-FFF2-40B4-BE49-F238E27FC236}">
                <a16:creationId xmlns:a16="http://schemas.microsoft.com/office/drawing/2014/main" id="{C12E5458-75E4-41E9-23AE-2E8160CA2F58}"/>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6" name="Rectangle 5">
            <a:extLst>
              <a:ext uri="{FF2B5EF4-FFF2-40B4-BE49-F238E27FC236}">
                <a16:creationId xmlns:a16="http://schemas.microsoft.com/office/drawing/2014/main" id="{6EC0413B-3FC4-7EE2-D154-A747ADEFF10B}"/>
              </a:ext>
            </a:extLst>
          </p:cNvPr>
          <p:cNvSpPr/>
          <p:nvPr userDrawn="1"/>
        </p:nvSpPr>
        <p:spPr>
          <a:xfrm>
            <a:off x="0" y="0"/>
            <a:ext cx="12184833" cy="6219825"/>
          </a:xfrm>
          <a:prstGeom prst="rect">
            <a:avLst/>
          </a:prstGeom>
          <a:solidFill>
            <a:schemeClr val="tx2"/>
          </a:solidFill>
          <a:ln w="1270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97C28A96-C11C-087E-B6C0-66E288D3D3EF}"/>
              </a:ext>
            </a:extLst>
          </p:cNvPr>
          <p:cNvSpPr txBox="1">
            <a:spLocks/>
          </p:cNvSpPr>
          <p:nvPr userDrawn="1"/>
        </p:nvSpPr>
        <p:spPr>
          <a:xfrm>
            <a:off x="838200" y="312420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tx1"/>
                </a:solidFill>
                <a:latin typeface="Poppins" panose="020B0604020202020204" pitchFamily="34" charset="0"/>
                <a:ea typeface="+mj-ea"/>
                <a:cs typeface="Poppins" panose="020B0604020202020204" pitchFamily="34" charset="0"/>
              </a:defRPr>
            </a:lvl1pPr>
          </a:lstStyle>
          <a:p>
            <a:pPr algn="ctr"/>
            <a:endParaRPr lang="en-US">
              <a:solidFill>
                <a:schemeClr val="bg1"/>
              </a:solidFill>
            </a:endParaRPr>
          </a:p>
        </p:txBody>
      </p:sp>
      <p:cxnSp>
        <p:nvCxnSpPr>
          <p:cNvPr id="12" name="Straight Connector 11">
            <a:extLst>
              <a:ext uri="{FF2B5EF4-FFF2-40B4-BE49-F238E27FC236}">
                <a16:creationId xmlns:a16="http://schemas.microsoft.com/office/drawing/2014/main" id="{C84BDA6C-31D7-977D-ED86-38C8A4C550D0}"/>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
        <p:nvSpPr>
          <p:cNvPr id="7" name="Text Placeholder 6">
            <a:extLst>
              <a:ext uri="{FF2B5EF4-FFF2-40B4-BE49-F238E27FC236}">
                <a16:creationId xmlns:a16="http://schemas.microsoft.com/office/drawing/2014/main" id="{38F22C15-5461-49E9-3B45-535D3A1C3CED}"/>
              </a:ext>
            </a:extLst>
          </p:cNvPr>
          <p:cNvSpPr>
            <a:spLocks noGrp="1"/>
          </p:cNvSpPr>
          <p:nvPr>
            <p:ph type="body" sz="quarter" idx="12" hasCustomPrompt="1"/>
          </p:nvPr>
        </p:nvSpPr>
        <p:spPr>
          <a:xfrm>
            <a:off x="2515778" y="3482976"/>
            <a:ext cx="7153275" cy="857250"/>
          </a:xfrm>
        </p:spPr>
        <p:txBody>
          <a:bodyPr/>
          <a:lstStyle>
            <a:lvl1pPr>
              <a:buNone/>
              <a:defRPr sz="4000"/>
            </a:lvl1pPr>
          </a:lstStyle>
          <a:p>
            <a:pPr algn="ctr"/>
            <a:r>
              <a:rPr lang="en-US">
                <a:solidFill>
                  <a:schemeClr val="bg1"/>
                </a:solidFill>
              </a:rPr>
              <a:t>Click to edit Master title style</a:t>
            </a:r>
          </a:p>
        </p:txBody>
      </p:sp>
    </p:spTree>
    <p:extLst>
      <p:ext uri="{BB962C8B-B14F-4D97-AF65-F5344CB8AC3E}">
        <p14:creationId xmlns:p14="http://schemas.microsoft.com/office/powerpoint/2010/main" val="28914664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Bullet poin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F7560-391E-881A-E114-4F8FA45C3398}"/>
              </a:ext>
            </a:extLst>
          </p:cNvPr>
          <p:cNvSpPr>
            <a:spLocks noGrp="1"/>
          </p:cNvSpPr>
          <p:nvPr>
            <p:ph type="title"/>
          </p:nvPr>
        </p:nvSpPr>
        <p:spPr>
          <a:xfrm>
            <a:off x="841248" y="365760"/>
            <a:ext cx="10515600" cy="1325880"/>
          </a:xfrm>
        </p:spPr>
        <p:txBody>
          <a:bodyPr>
            <a:normAutofit/>
          </a:bodyPr>
          <a:lstStyle>
            <a:lvl1pPr>
              <a:defRPr sz="2800"/>
            </a:lvl1pPr>
          </a:lstStyle>
          <a:p>
            <a:r>
              <a:rPr lang="en-US"/>
              <a:t>Click to edit Master title style</a:t>
            </a:r>
          </a:p>
        </p:txBody>
      </p:sp>
      <p:sp>
        <p:nvSpPr>
          <p:cNvPr id="3" name="Content Placeholder 2">
            <a:extLst>
              <a:ext uri="{FF2B5EF4-FFF2-40B4-BE49-F238E27FC236}">
                <a16:creationId xmlns:a16="http://schemas.microsoft.com/office/drawing/2014/main" id="{7D8D8AF1-F1DE-D27D-8804-3CB693F0461F}"/>
              </a:ext>
            </a:extLst>
          </p:cNvPr>
          <p:cNvSpPr>
            <a:spLocks noGrp="1"/>
          </p:cNvSpPr>
          <p:nvPr>
            <p:ph idx="1"/>
          </p:nvPr>
        </p:nvSpPr>
        <p:spPr/>
        <p:txBody>
          <a:bodyPr/>
          <a:lstStyle>
            <a:lvl1pPr>
              <a:buClrTx/>
              <a:buFont typeface="Poppins" panose="020B0604020202020204" pitchFamily="34" charset="0"/>
              <a:buChar char="•"/>
              <a:defRPr/>
            </a:lvl1pPr>
            <a:lvl2pPr marL="685800" indent="-228600">
              <a:buClrTx/>
              <a:buFont typeface="Poppins" panose="020B0604020202020204" pitchFamily="34" charset="0"/>
              <a:buChar char="•"/>
              <a:defRPr/>
            </a:lvl2pPr>
            <a:lvl3pPr>
              <a:buClrTx/>
              <a:buFont typeface="Poppins" panose="020B0604020202020204" pitchFamily="34" charset="0"/>
              <a:buChar char="•"/>
              <a:defRPr/>
            </a:lvl3pPr>
            <a:lvl4pPr>
              <a:buClrTx/>
              <a:buFont typeface="Poppins" panose="020B0604020202020204" pitchFamily="34" charset="0"/>
              <a:buChar char="•"/>
              <a:defRPr/>
            </a:lvl4pPr>
            <a:lvl5pPr>
              <a:buClrTx/>
              <a:buFont typeface="Poppins"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F35F1629-CECC-EF82-47D0-38AE3DB36B1A}"/>
              </a:ext>
            </a:extLst>
          </p:cNvPr>
          <p:cNvSpPr>
            <a:spLocks noGrp="1"/>
          </p:cNvSpPr>
          <p:nvPr>
            <p:ph type="ftr" sz="quarter" idx="10"/>
          </p:nvPr>
        </p:nvSpPr>
        <p:spPr/>
        <p:txBody>
          <a:bodyPr/>
          <a:lstStyle/>
          <a:p>
            <a:r>
              <a:rPr lang="en-US"/>
              <a:t>Module Name</a:t>
            </a:r>
          </a:p>
        </p:txBody>
      </p:sp>
      <p:sp>
        <p:nvSpPr>
          <p:cNvPr id="8" name="Slide Number Placeholder 7">
            <a:extLst>
              <a:ext uri="{FF2B5EF4-FFF2-40B4-BE49-F238E27FC236}">
                <a16:creationId xmlns:a16="http://schemas.microsoft.com/office/drawing/2014/main" id="{4654CF97-67DF-CCAB-C6D8-2A830DFF777E}"/>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10" name="Straight Connector 9">
            <a:extLst>
              <a:ext uri="{FF2B5EF4-FFF2-40B4-BE49-F238E27FC236}">
                <a16:creationId xmlns:a16="http://schemas.microsoft.com/office/drawing/2014/main" id="{4FF590F9-E979-7D22-9996-C46062018BC6}"/>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13269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Numbered li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F7560-391E-881A-E114-4F8FA45C3398}"/>
              </a:ext>
            </a:extLst>
          </p:cNvPr>
          <p:cNvSpPr>
            <a:spLocks noGrp="1"/>
          </p:cNvSpPr>
          <p:nvPr>
            <p:ph type="title"/>
          </p:nvPr>
        </p:nvSpPr>
        <p:spPr>
          <a:xfrm>
            <a:off x="841248" y="365760"/>
            <a:ext cx="10515600" cy="1325880"/>
          </a:xfrm>
        </p:spPr>
        <p:txBody>
          <a:bodyPr>
            <a:normAutofit/>
          </a:bodyPr>
          <a:lstStyle>
            <a:lvl1pPr>
              <a:defRPr sz="2800"/>
            </a:lvl1pPr>
          </a:lstStyle>
          <a:p>
            <a:r>
              <a:rPr lang="en-US"/>
              <a:t>Click to edit Master title style</a:t>
            </a:r>
          </a:p>
        </p:txBody>
      </p:sp>
      <p:sp>
        <p:nvSpPr>
          <p:cNvPr id="3" name="Content Placeholder 2">
            <a:extLst>
              <a:ext uri="{FF2B5EF4-FFF2-40B4-BE49-F238E27FC236}">
                <a16:creationId xmlns:a16="http://schemas.microsoft.com/office/drawing/2014/main" id="{7D8D8AF1-F1DE-D27D-8804-3CB693F0461F}"/>
              </a:ext>
            </a:extLst>
          </p:cNvPr>
          <p:cNvSpPr>
            <a:spLocks noGrp="1"/>
          </p:cNvSpPr>
          <p:nvPr>
            <p:ph idx="1"/>
          </p:nvPr>
        </p:nvSpPr>
        <p:spPr/>
        <p:txBody>
          <a:bodyPr/>
          <a:lstStyle>
            <a:lvl1pPr marL="411480" indent="-411480">
              <a:buClr>
                <a:schemeClr val="tx1"/>
              </a:buClr>
              <a:buFont typeface="+mj-lt"/>
              <a:buAutoNum type="arabicPeriod"/>
              <a:defRPr/>
            </a:lvl1pPr>
            <a:lvl2pPr marL="868680" indent="-411480">
              <a:buClr>
                <a:schemeClr val="tx1"/>
              </a:buClr>
              <a:buFont typeface="+mj-lt"/>
              <a:buAutoNum type="arabicPeriod"/>
              <a:defRPr/>
            </a:lvl2pPr>
            <a:lvl3pPr marL="1325880" indent="-411480">
              <a:buClr>
                <a:schemeClr val="tx1"/>
              </a:buClr>
              <a:buFont typeface="+mj-lt"/>
              <a:buAutoNum type="arabicPeriod"/>
              <a:defRPr/>
            </a:lvl3pPr>
            <a:lvl4pPr marL="1371600" indent="0">
              <a:buNone/>
              <a:defRPr/>
            </a:lvl4pPr>
          </a:lstStyle>
          <a:p>
            <a:pPr lvl="0"/>
            <a:r>
              <a:rPr lang="en-US"/>
              <a:t>Click to edit Master text styles</a:t>
            </a:r>
          </a:p>
          <a:p>
            <a:pPr lvl="1"/>
            <a:r>
              <a:rPr lang="en-US"/>
              <a:t>Second level</a:t>
            </a:r>
          </a:p>
          <a:p>
            <a:pPr lvl="2"/>
            <a:r>
              <a:rPr lang="en-US"/>
              <a:t>Third level</a:t>
            </a:r>
          </a:p>
        </p:txBody>
      </p:sp>
      <p:sp>
        <p:nvSpPr>
          <p:cNvPr id="7" name="Footer Placeholder 6">
            <a:extLst>
              <a:ext uri="{FF2B5EF4-FFF2-40B4-BE49-F238E27FC236}">
                <a16:creationId xmlns:a16="http://schemas.microsoft.com/office/drawing/2014/main" id="{F35F1629-CECC-EF82-47D0-38AE3DB36B1A}"/>
              </a:ext>
            </a:extLst>
          </p:cNvPr>
          <p:cNvSpPr>
            <a:spLocks noGrp="1"/>
          </p:cNvSpPr>
          <p:nvPr>
            <p:ph type="ftr" sz="quarter" idx="10"/>
          </p:nvPr>
        </p:nvSpPr>
        <p:spPr/>
        <p:txBody>
          <a:bodyPr/>
          <a:lstStyle/>
          <a:p>
            <a:r>
              <a:rPr lang="en-US"/>
              <a:t>Module Name</a:t>
            </a:r>
          </a:p>
        </p:txBody>
      </p:sp>
      <p:sp>
        <p:nvSpPr>
          <p:cNvPr id="8" name="Slide Number Placeholder 7">
            <a:extLst>
              <a:ext uri="{FF2B5EF4-FFF2-40B4-BE49-F238E27FC236}">
                <a16:creationId xmlns:a16="http://schemas.microsoft.com/office/drawing/2014/main" id="{4654CF97-67DF-CCAB-C6D8-2A830DFF777E}"/>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10" name="Straight Connector 9">
            <a:extLst>
              <a:ext uri="{FF2B5EF4-FFF2-40B4-BE49-F238E27FC236}">
                <a16:creationId xmlns:a16="http://schemas.microsoft.com/office/drawing/2014/main" id="{4FF590F9-E979-7D22-9996-C46062018BC6}"/>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069290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Lis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A7EA2-550B-EC17-1D6D-931259B07D10}"/>
              </a:ext>
            </a:extLst>
          </p:cNvPr>
          <p:cNvSpPr>
            <a:spLocks noGrp="1"/>
          </p:cNvSpPr>
          <p:nvPr>
            <p:ph type="title"/>
          </p:nvPr>
        </p:nvSpPr>
        <p:spPr>
          <a:xfrm>
            <a:off x="841248" y="365760"/>
            <a:ext cx="10515600" cy="1325880"/>
          </a:xfrm>
        </p:spPr>
        <p:txBody>
          <a:bodyPr/>
          <a:lstStyle>
            <a:lvl1pPr>
              <a:defRPr sz="2800"/>
            </a:lvl1pPr>
          </a:lstStyle>
          <a:p>
            <a:r>
              <a:rPr lang="en-US"/>
              <a:t>Click to edit Master title style</a:t>
            </a:r>
          </a:p>
        </p:txBody>
      </p:sp>
      <p:sp>
        <p:nvSpPr>
          <p:cNvPr id="3" name="Content Placeholder 2">
            <a:extLst>
              <a:ext uri="{FF2B5EF4-FFF2-40B4-BE49-F238E27FC236}">
                <a16:creationId xmlns:a16="http://schemas.microsoft.com/office/drawing/2014/main" id="{E4D04A77-4E6E-032A-47FB-75DAB73EA8C3}"/>
              </a:ext>
            </a:extLst>
          </p:cNvPr>
          <p:cNvSpPr>
            <a:spLocks noGrp="1"/>
          </p:cNvSpPr>
          <p:nvPr>
            <p:ph sz="half" idx="1"/>
          </p:nvPr>
        </p:nvSpPr>
        <p:spPr>
          <a:xfrm>
            <a:off x="838200" y="1825625"/>
            <a:ext cx="5181600" cy="4351338"/>
          </a:xfrm>
        </p:spPr>
        <p:txBody>
          <a:bodyPr/>
          <a:lstStyle>
            <a:lvl1pPr>
              <a:buClrTx/>
              <a:defRPr/>
            </a:lvl1pPr>
            <a:lvl2pPr>
              <a:buClrTx/>
              <a:defRPr/>
            </a:lvl2pPr>
            <a:lvl3pPr>
              <a:buClrTx/>
              <a:defRPr/>
            </a:lvl3pPr>
            <a:lvl4pPr>
              <a:buClrTx/>
              <a:defRPr/>
            </a:lvl4pPr>
            <a:lvl5pPr>
              <a:buClrTx/>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66BA658-43FB-319A-132F-ACBF703484E1}"/>
              </a:ext>
            </a:extLst>
          </p:cNvPr>
          <p:cNvSpPr>
            <a:spLocks noGrp="1"/>
          </p:cNvSpPr>
          <p:nvPr>
            <p:ph sz="half" idx="2"/>
          </p:nvPr>
        </p:nvSpPr>
        <p:spPr>
          <a:xfrm>
            <a:off x="6172200" y="1825625"/>
            <a:ext cx="5181600" cy="4351338"/>
          </a:xfrm>
        </p:spPr>
        <p:txBody>
          <a:bodyPr/>
          <a:lstStyle>
            <a:lvl1pPr>
              <a:buClrTx/>
              <a:defRPr/>
            </a:lvl1pPr>
            <a:lvl2pPr>
              <a:buClrTx/>
              <a:defRPr/>
            </a:lvl2pPr>
            <a:lvl3pPr>
              <a:buClrTx/>
              <a:defRPr/>
            </a:lvl3pPr>
            <a:lvl4pPr>
              <a:buClrTx/>
              <a:defRPr/>
            </a:lvl4pPr>
            <a:lvl5pPr>
              <a:buClrTx/>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077C159C-14F2-E76F-91A3-DC3885095D56}"/>
              </a:ext>
            </a:extLst>
          </p:cNvPr>
          <p:cNvSpPr>
            <a:spLocks noGrp="1"/>
          </p:cNvSpPr>
          <p:nvPr>
            <p:ph type="ftr" sz="quarter" idx="10"/>
          </p:nvPr>
        </p:nvSpPr>
        <p:spPr/>
        <p:txBody>
          <a:bodyPr/>
          <a:lstStyle/>
          <a:p>
            <a:r>
              <a:rPr lang="en-US"/>
              <a:t>Module Name</a:t>
            </a:r>
          </a:p>
        </p:txBody>
      </p:sp>
      <p:sp>
        <p:nvSpPr>
          <p:cNvPr id="9" name="Slide Number Placeholder 8">
            <a:extLst>
              <a:ext uri="{FF2B5EF4-FFF2-40B4-BE49-F238E27FC236}">
                <a16:creationId xmlns:a16="http://schemas.microsoft.com/office/drawing/2014/main" id="{0FD474AD-1705-6BC9-81F4-B0C0A0800257}"/>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10" name="Straight Connector 9">
            <a:extLst>
              <a:ext uri="{FF2B5EF4-FFF2-40B4-BE49-F238E27FC236}">
                <a16:creationId xmlns:a16="http://schemas.microsoft.com/office/drawing/2014/main" id="{AAC0E238-6E15-94C0-4F0D-13047D7A9BD1}"/>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903383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CB41C-876C-268D-D5AF-50E42AD34EB0}"/>
              </a:ext>
            </a:extLst>
          </p:cNvPr>
          <p:cNvSpPr>
            <a:spLocks noGrp="1"/>
          </p:cNvSpPr>
          <p:nvPr>
            <p:ph type="title"/>
          </p:nvPr>
        </p:nvSpPr>
        <p:spPr>
          <a:xfrm>
            <a:off x="841248" y="365760"/>
            <a:ext cx="10515600" cy="1325880"/>
          </a:xfrm>
        </p:spPr>
        <p:txBody>
          <a:bodyPr/>
          <a:lstStyle>
            <a:lvl1pPr>
              <a:defRPr sz="2800"/>
            </a:lvl1pPr>
          </a:lstStyle>
          <a:p>
            <a:r>
              <a:rPr lang="en-US"/>
              <a:t>Click to edit Master title style</a:t>
            </a:r>
          </a:p>
        </p:txBody>
      </p:sp>
      <p:sp>
        <p:nvSpPr>
          <p:cNvPr id="3" name="Text Placeholder 2">
            <a:extLst>
              <a:ext uri="{FF2B5EF4-FFF2-40B4-BE49-F238E27FC236}">
                <a16:creationId xmlns:a16="http://schemas.microsoft.com/office/drawing/2014/main" id="{1C49A570-7110-1AA9-E69C-2273EC5DBB26}"/>
              </a:ext>
            </a:extLst>
          </p:cNvPr>
          <p:cNvSpPr>
            <a:spLocks noGrp="1"/>
          </p:cNvSpPr>
          <p:nvPr>
            <p:ph type="body" idx="1"/>
          </p:nvPr>
        </p:nvSpPr>
        <p:spPr>
          <a:xfrm>
            <a:off x="839788" y="1681163"/>
            <a:ext cx="5157787" cy="823912"/>
          </a:xfrm>
        </p:spPr>
        <p:txBody>
          <a:bodyPr anchor="ctr"/>
          <a:lstStyle>
            <a:lvl1pPr marL="0" indent="0">
              <a:buNone/>
              <a:defRPr sz="24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BF8B3B-B409-1E79-B46D-8F23CBDF451B}"/>
              </a:ext>
            </a:extLst>
          </p:cNvPr>
          <p:cNvSpPr>
            <a:spLocks noGrp="1"/>
          </p:cNvSpPr>
          <p:nvPr>
            <p:ph sz="half" idx="2"/>
          </p:nvPr>
        </p:nvSpPr>
        <p:spPr>
          <a:xfrm>
            <a:off x="839788" y="2505075"/>
            <a:ext cx="5157787" cy="3684588"/>
          </a:xfrm>
        </p:spPr>
        <p:txBody>
          <a:bodyPr/>
          <a:lstStyle>
            <a:lvl1pPr>
              <a:buClr>
                <a:schemeClr val="tx1"/>
              </a:buClr>
              <a:defRPr sz="2000">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443B7C9-7CB9-A6FC-C21C-B140351FC4AF}"/>
              </a:ext>
            </a:extLst>
          </p:cNvPr>
          <p:cNvSpPr>
            <a:spLocks noGrp="1"/>
          </p:cNvSpPr>
          <p:nvPr>
            <p:ph type="body" sz="quarter" idx="3"/>
          </p:nvPr>
        </p:nvSpPr>
        <p:spPr>
          <a:xfrm>
            <a:off x="6172200" y="1681163"/>
            <a:ext cx="5183188" cy="823912"/>
          </a:xfrm>
        </p:spPr>
        <p:txBody>
          <a:bodyPr anchor="ctr"/>
          <a:lstStyle>
            <a:lvl1pPr marL="0" indent="0">
              <a:buNone/>
              <a:defRPr sz="24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6822D1C-EF86-4D5E-1F8B-C8334C650FCC}"/>
              </a:ext>
            </a:extLst>
          </p:cNvPr>
          <p:cNvSpPr>
            <a:spLocks noGrp="1"/>
          </p:cNvSpPr>
          <p:nvPr>
            <p:ph sz="quarter" idx="4"/>
          </p:nvPr>
        </p:nvSpPr>
        <p:spPr>
          <a:xfrm>
            <a:off x="6172200" y="2505075"/>
            <a:ext cx="5183188" cy="3684588"/>
          </a:xfrm>
        </p:spPr>
        <p:txBody>
          <a:bodyPr/>
          <a:lstStyle>
            <a:lvl1pPr>
              <a:buClr>
                <a:schemeClr val="tx1"/>
              </a:buClr>
              <a:defRPr sz="2000"/>
            </a:lvl1pPr>
            <a:lvl2pPr>
              <a:buClr>
                <a:schemeClr val="tx1"/>
              </a:buClr>
              <a:defRPr/>
            </a:lvl2pPr>
            <a:lvl3pPr>
              <a:buClr>
                <a:schemeClr val="tx1"/>
              </a:buClr>
              <a:defRPr/>
            </a:lvl3pPr>
            <a:lvl4pPr>
              <a:buClr>
                <a:schemeClr val="tx1"/>
              </a:buClr>
              <a:defRPr/>
            </a:lvl4pPr>
            <a:lvl5pPr>
              <a:buClr>
                <a:schemeClr val="tx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9">
            <a:extLst>
              <a:ext uri="{FF2B5EF4-FFF2-40B4-BE49-F238E27FC236}">
                <a16:creationId xmlns:a16="http://schemas.microsoft.com/office/drawing/2014/main" id="{8763E82C-7C54-22C6-4FB7-C4F6130621A2}"/>
              </a:ext>
            </a:extLst>
          </p:cNvPr>
          <p:cNvSpPr>
            <a:spLocks noGrp="1"/>
          </p:cNvSpPr>
          <p:nvPr>
            <p:ph type="ftr" sz="quarter" idx="10"/>
          </p:nvPr>
        </p:nvSpPr>
        <p:spPr/>
        <p:txBody>
          <a:bodyPr/>
          <a:lstStyle/>
          <a:p>
            <a:r>
              <a:rPr lang="en-US"/>
              <a:t>Module Name</a:t>
            </a:r>
          </a:p>
        </p:txBody>
      </p:sp>
      <p:sp>
        <p:nvSpPr>
          <p:cNvPr id="11" name="Slide Number Placeholder 10">
            <a:extLst>
              <a:ext uri="{FF2B5EF4-FFF2-40B4-BE49-F238E27FC236}">
                <a16:creationId xmlns:a16="http://schemas.microsoft.com/office/drawing/2014/main" id="{ACA9A1EA-AE82-58AC-19C1-13B70F91B5C5}"/>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12" name="Straight Connector 11">
            <a:extLst>
              <a:ext uri="{FF2B5EF4-FFF2-40B4-BE49-F238E27FC236}">
                <a16:creationId xmlns:a16="http://schemas.microsoft.com/office/drawing/2014/main" id="{0E5B9B52-ACA4-6F37-B4EE-ACA9FA9E5D18}"/>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6804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1D2E992-B48F-2C9A-430D-201B93969EB0}"/>
              </a:ext>
            </a:extLst>
          </p:cNvPr>
          <p:cNvSpPr>
            <a:spLocks noGrp="1"/>
          </p:cNvSpPr>
          <p:nvPr>
            <p:ph type="ftr" sz="quarter" idx="10"/>
          </p:nvPr>
        </p:nvSpPr>
        <p:spPr/>
        <p:txBody>
          <a:bodyPr/>
          <a:lstStyle/>
          <a:p>
            <a:r>
              <a:rPr lang="en-US"/>
              <a:t>Module Name</a:t>
            </a:r>
          </a:p>
        </p:txBody>
      </p:sp>
      <p:sp>
        <p:nvSpPr>
          <p:cNvPr id="6" name="Slide Number Placeholder 5">
            <a:extLst>
              <a:ext uri="{FF2B5EF4-FFF2-40B4-BE49-F238E27FC236}">
                <a16:creationId xmlns:a16="http://schemas.microsoft.com/office/drawing/2014/main" id="{A741BF64-7172-F81E-8387-0DD4EBA04DE3}"/>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9" name="Rectangle 8">
            <a:extLst>
              <a:ext uri="{FF2B5EF4-FFF2-40B4-BE49-F238E27FC236}">
                <a16:creationId xmlns:a16="http://schemas.microsoft.com/office/drawing/2014/main" id="{A9A92E12-44FC-1DD7-6B6C-0D67B3004ACF}"/>
              </a:ext>
            </a:extLst>
          </p:cNvPr>
          <p:cNvSpPr/>
          <p:nvPr userDrawn="1"/>
        </p:nvSpPr>
        <p:spPr>
          <a:xfrm>
            <a:off x="0" y="-12854"/>
            <a:ext cx="12192000" cy="147604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z="4400" b="1" i="0">
              <a:latin typeface="Poppins" panose="020B0604020202020204" pitchFamily="34" charset="0"/>
              <a:cs typeface="Poppins" panose="020B0604020202020204" pitchFamily="34" charset="0"/>
            </a:endParaRPr>
          </a:p>
        </p:txBody>
      </p:sp>
      <p:cxnSp>
        <p:nvCxnSpPr>
          <p:cNvPr id="10" name="Straight Connector 9">
            <a:extLst>
              <a:ext uri="{FF2B5EF4-FFF2-40B4-BE49-F238E27FC236}">
                <a16:creationId xmlns:a16="http://schemas.microsoft.com/office/drawing/2014/main" id="{CF788E7B-4867-38C2-2E2F-7B44D90C2EEB}"/>
              </a:ext>
            </a:extLst>
          </p:cNvPr>
          <p:cNvCxnSpPr>
            <a:cxnSpLocks/>
          </p:cNvCxnSpPr>
          <p:nvPr userDrawn="1"/>
        </p:nvCxnSpPr>
        <p:spPr>
          <a:xfrm>
            <a:off x="-6824" y="1484604"/>
            <a:ext cx="12192000" cy="0"/>
          </a:xfrm>
          <a:prstGeom prst="line">
            <a:avLst/>
          </a:prstGeom>
          <a:ln w="1270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95BDA497-1E38-56EB-D129-AD71DB737E73}"/>
              </a:ext>
            </a:extLst>
          </p:cNvPr>
          <p:cNvSpPr/>
          <p:nvPr userDrawn="1"/>
        </p:nvSpPr>
        <p:spPr>
          <a:xfrm>
            <a:off x="0" y="1545885"/>
            <a:ext cx="12192000" cy="4489518"/>
          </a:xfrm>
          <a:prstGeom prst="rect">
            <a:avLst/>
          </a:pr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20000"/>
                  <a:lumOff val="80000"/>
                </a:schemeClr>
              </a:solidFill>
            </a:endParaRPr>
          </a:p>
        </p:txBody>
      </p:sp>
      <p:sp>
        <p:nvSpPr>
          <p:cNvPr id="19" name="Content Placeholder 16">
            <a:extLst>
              <a:ext uri="{FF2B5EF4-FFF2-40B4-BE49-F238E27FC236}">
                <a16:creationId xmlns:a16="http://schemas.microsoft.com/office/drawing/2014/main" id="{ACAD2674-6B23-7818-8601-CC8A6B01C331}"/>
              </a:ext>
            </a:extLst>
          </p:cNvPr>
          <p:cNvSpPr>
            <a:spLocks noGrp="1"/>
          </p:cNvSpPr>
          <p:nvPr>
            <p:ph sz="quarter" idx="13" hasCustomPrompt="1"/>
          </p:nvPr>
        </p:nvSpPr>
        <p:spPr>
          <a:xfrm>
            <a:off x="743473" y="444346"/>
            <a:ext cx="8181975" cy="566737"/>
          </a:xfrm>
        </p:spPr>
        <p:txBody>
          <a:bodyPr/>
          <a:lstStyle>
            <a:lvl1pPr>
              <a:buNone/>
              <a:defRPr sz="2800">
                <a:solidFill>
                  <a:schemeClr val="bg1"/>
                </a:solidFill>
              </a:defRPr>
            </a:lvl1pPr>
          </a:lstStyle>
          <a:p>
            <a:r>
              <a:rPr lang="en-US"/>
              <a:t>Click to edit Master title style</a:t>
            </a:r>
            <a:endParaRPr lang="en-US">
              <a:solidFill>
                <a:schemeClr val="bg1"/>
              </a:solidFill>
            </a:endParaRPr>
          </a:p>
        </p:txBody>
      </p:sp>
    </p:spTree>
    <p:extLst>
      <p:ext uri="{BB962C8B-B14F-4D97-AF65-F5344CB8AC3E}">
        <p14:creationId xmlns:p14="http://schemas.microsoft.com/office/powerpoint/2010/main" val="2518574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1D2E992-B48F-2C9A-430D-201B93969EB0}"/>
              </a:ext>
            </a:extLst>
          </p:cNvPr>
          <p:cNvSpPr>
            <a:spLocks noGrp="1"/>
          </p:cNvSpPr>
          <p:nvPr>
            <p:ph type="ftr" sz="quarter" idx="10"/>
          </p:nvPr>
        </p:nvSpPr>
        <p:spPr/>
        <p:txBody>
          <a:bodyPr/>
          <a:lstStyle/>
          <a:p>
            <a:r>
              <a:rPr lang="en-US"/>
              <a:t>Module Name</a:t>
            </a:r>
          </a:p>
        </p:txBody>
      </p:sp>
      <p:sp>
        <p:nvSpPr>
          <p:cNvPr id="6" name="Slide Number Placeholder 5">
            <a:extLst>
              <a:ext uri="{FF2B5EF4-FFF2-40B4-BE49-F238E27FC236}">
                <a16:creationId xmlns:a16="http://schemas.microsoft.com/office/drawing/2014/main" id="{A741BF64-7172-F81E-8387-0DD4EBA04DE3}"/>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9" name="Rectangle 8">
            <a:extLst>
              <a:ext uri="{FF2B5EF4-FFF2-40B4-BE49-F238E27FC236}">
                <a16:creationId xmlns:a16="http://schemas.microsoft.com/office/drawing/2014/main" id="{A9A92E12-44FC-1DD7-6B6C-0D67B3004ACF}"/>
              </a:ext>
            </a:extLst>
          </p:cNvPr>
          <p:cNvSpPr/>
          <p:nvPr userDrawn="1"/>
        </p:nvSpPr>
        <p:spPr>
          <a:xfrm>
            <a:off x="0" y="-12854"/>
            <a:ext cx="12192000" cy="147604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z="4400" b="1" i="0">
              <a:latin typeface="Poppins" panose="020B0604020202020204" pitchFamily="34" charset="0"/>
              <a:cs typeface="Poppins" panose="020B0604020202020204" pitchFamily="34" charset="0"/>
            </a:endParaRPr>
          </a:p>
        </p:txBody>
      </p:sp>
      <p:cxnSp>
        <p:nvCxnSpPr>
          <p:cNvPr id="10" name="Straight Connector 9">
            <a:extLst>
              <a:ext uri="{FF2B5EF4-FFF2-40B4-BE49-F238E27FC236}">
                <a16:creationId xmlns:a16="http://schemas.microsoft.com/office/drawing/2014/main" id="{CF788E7B-4867-38C2-2E2F-7B44D90C2EEB}"/>
              </a:ext>
            </a:extLst>
          </p:cNvPr>
          <p:cNvCxnSpPr>
            <a:cxnSpLocks/>
          </p:cNvCxnSpPr>
          <p:nvPr userDrawn="1"/>
        </p:nvCxnSpPr>
        <p:spPr>
          <a:xfrm>
            <a:off x="-6824" y="1484604"/>
            <a:ext cx="12192000" cy="0"/>
          </a:xfrm>
          <a:prstGeom prst="line">
            <a:avLst/>
          </a:prstGeom>
          <a:ln w="1270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95BDA497-1E38-56EB-D129-AD71DB737E73}"/>
              </a:ext>
            </a:extLst>
          </p:cNvPr>
          <p:cNvSpPr/>
          <p:nvPr userDrawn="1"/>
        </p:nvSpPr>
        <p:spPr>
          <a:xfrm>
            <a:off x="0" y="1545885"/>
            <a:ext cx="12192000" cy="4489518"/>
          </a:xfrm>
          <a:prstGeom prst="rect">
            <a:avLst/>
          </a:pr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20000"/>
                  <a:lumOff val="80000"/>
                </a:schemeClr>
              </a:solidFill>
            </a:endParaRPr>
          </a:p>
        </p:txBody>
      </p:sp>
      <p:sp>
        <p:nvSpPr>
          <p:cNvPr id="19" name="Content Placeholder 16">
            <a:extLst>
              <a:ext uri="{FF2B5EF4-FFF2-40B4-BE49-F238E27FC236}">
                <a16:creationId xmlns:a16="http://schemas.microsoft.com/office/drawing/2014/main" id="{ACAD2674-6B23-7818-8601-CC8A6B01C331}"/>
              </a:ext>
            </a:extLst>
          </p:cNvPr>
          <p:cNvSpPr>
            <a:spLocks noGrp="1"/>
          </p:cNvSpPr>
          <p:nvPr>
            <p:ph sz="quarter" idx="13" hasCustomPrompt="1"/>
          </p:nvPr>
        </p:nvSpPr>
        <p:spPr>
          <a:xfrm>
            <a:off x="743473" y="444346"/>
            <a:ext cx="8181975" cy="566737"/>
          </a:xfrm>
        </p:spPr>
        <p:txBody>
          <a:bodyPr/>
          <a:lstStyle>
            <a:lvl1pPr>
              <a:buNone/>
              <a:defRPr sz="2800">
                <a:solidFill>
                  <a:schemeClr val="bg1"/>
                </a:solidFill>
              </a:defRPr>
            </a:lvl1pPr>
          </a:lstStyle>
          <a:p>
            <a:r>
              <a:rPr lang="en-US"/>
              <a:t>Click to edit Master title style</a:t>
            </a:r>
            <a:endParaRPr lang="en-US">
              <a:solidFill>
                <a:schemeClr val="bg1"/>
              </a:solidFill>
            </a:endParaRPr>
          </a:p>
        </p:txBody>
      </p:sp>
      <p:sp>
        <p:nvSpPr>
          <p:cNvPr id="4" name="Picture Placeholder 3">
            <a:extLst>
              <a:ext uri="{FF2B5EF4-FFF2-40B4-BE49-F238E27FC236}">
                <a16:creationId xmlns:a16="http://schemas.microsoft.com/office/drawing/2014/main" id="{DFA2F99A-FEF6-5467-35F7-BC18A76552C8}"/>
              </a:ext>
            </a:extLst>
          </p:cNvPr>
          <p:cNvSpPr>
            <a:spLocks noGrp="1"/>
          </p:cNvSpPr>
          <p:nvPr>
            <p:ph type="pic" sz="quarter" idx="14"/>
          </p:nvPr>
        </p:nvSpPr>
        <p:spPr>
          <a:xfrm>
            <a:off x="1506893" y="2353033"/>
            <a:ext cx="1685925" cy="1508125"/>
          </a:xfrm>
        </p:spPr>
        <p:txBody>
          <a:bodyPr/>
          <a:lstStyle/>
          <a:p>
            <a:endParaRPr lang="en-US"/>
          </a:p>
        </p:txBody>
      </p:sp>
      <p:sp>
        <p:nvSpPr>
          <p:cNvPr id="7" name="Picture Placeholder 3">
            <a:extLst>
              <a:ext uri="{FF2B5EF4-FFF2-40B4-BE49-F238E27FC236}">
                <a16:creationId xmlns:a16="http://schemas.microsoft.com/office/drawing/2014/main" id="{387E829C-2A42-0E52-5AEB-44086D0EAE61}"/>
              </a:ext>
            </a:extLst>
          </p:cNvPr>
          <p:cNvSpPr>
            <a:spLocks noGrp="1"/>
          </p:cNvSpPr>
          <p:nvPr>
            <p:ph type="pic" sz="quarter" idx="15"/>
          </p:nvPr>
        </p:nvSpPr>
        <p:spPr>
          <a:xfrm>
            <a:off x="5253037" y="2353033"/>
            <a:ext cx="1685925" cy="1508125"/>
          </a:xfrm>
        </p:spPr>
        <p:txBody>
          <a:bodyPr/>
          <a:lstStyle/>
          <a:p>
            <a:endParaRPr lang="en-US"/>
          </a:p>
        </p:txBody>
      </p:sp>
      <p:sp>
        <p:nvSpPr>
          <p:cNvPr id="8" name="Picture Placeholder 3">
            <a:extLst>
              <a:ext uri="{FF2B5EF4-FFF2-40B4-BE49-F238E27FC236}">
                <a16:creationId xmlns:a16="http://schemas.microsoft.com/office/drawing/2014/main" id="{0E749075-BAEC-859D-9D7B-68E60271982D}"/>
              </a:ext>
            </a:extLst>
          </p:cNvPr>
          <p:cNvSpPr>
            <a:spLocks noGrp="1"/>
          </p:cNvSpPr>
          <p:nvPr>
            <p:ph type="pic" sz="quarter" idx="16"/>
          </p:nvPr>
        </p:nvSpPr>
        <p:spPr>
          <a:xfrm>
            <a:off x="8998827" y="2353033"/>
            <a:ext cx="1685925" cy="1508125"/>
          </a:xfrm>
        </p:spPr>
        <p:txBody>
          <a:bodyPr/>
          <a:lstStyle/>
          <a:p>
            <a:endParaRPr lang="en-US"/>
          </a:p>
        </p:txBody>
      </p:sp>
      <p:sp>
        <p:nvSpPr>
          <p:cNvPr id="12" name="Text Placeholder 11">
            <a:extLst>
              <a:ext uri="{FF2B5EF4-FFF2-40B4-BE49-F238E27FC236}">
                <a16:creationId xmlns:a16="http://schemas.microsoft.com/office/drawing/2014/main" id="{994982B7-37EF-10F1-FE6C-1950167D0679}"/>
              </a:ext>
            </a:extLst>
          </p:cNvPr>
          <p:cNvSpPr>
            <a:spLocks noGrp="1"/>
          </p:cNvSpPr>
          <p:nvPr>
            <p:ph type="body" sz="quarter" idx="17"/>
          </p:nvPr>
        </p:nvSpPr>
        <p:spPr>
          <a:xfrm>
            <a:off x="1506893" y="4108450"/>
            <a:ext cx="1685925" cy="907102"/>
          </a:xfrm>
        </p:spPr>
        <p:txBody>
          <a:bodyPr/>
          <a:lstStyle>
            <a:lvl1pPr algn="ctr">
              <a:buNone/>
              <a:defRPr sz="1400"/>
            </a:lvl1pPr>
            <a:lvl2pPr>
              <a:defRPr sz="1400"/>
            </a:lvl2pPr>
            <a:lvl3pPr>
              <a:defRPr sz="1400"/>
            </a:lvl3pPr>
            <a:lvl4pPr>
              <a:defRPr sz="1400"/>
            </a:lvl4pPr>
            <a:lvl5pPr>
              <a:defRPr sz="1400"/>
            </a:lvl5pPr>
          </a:lstStyle>
          <a:p>
            <a:pPr lvl="0"/>
            <a:r>
              <a:rPr lang="en-US"/>
              <a:t>Click to edit</a:t>
            </a:r>
          </a:p>
        </p:txBody>
      </p:sp>
      <p:sp>
        <p:nvSpPr>
          <p:cNvPr id="13" name="Text Placeholder 11">
            <a:extLst>
              <a:ext uri="{FF2B5EF4-FFF2-40B4-BE49-F238E27FC236}">
                <a16:creationId xmlns:a16="http://schemas.microsoft.com/office/drawing/2014/main" id="{3979F4FD-0B60-7CEC-005F-47A69BC0FFD8}"/>
              </a:ext>
            </a:extLst>
          </p:cNvPr>
          <p:cNvSpPr>
            <a:spLocks noGrp="1"/>
          </p:cNvSpPr>
          <p:nvPr>
            <p:ph type="body" sz="quarter" idx="18"/>
          </p:nvPr>
        </p:nvSpPr>
        <p:spPr>
          <a:xfrm>
            <a:off x="5246213" y="4108450"/>
            <a:ext cx="1685925" cy="907102"/>
          </a:xfrm>
        </p:spPr>
        <p:txBody>
          <a:bodyPr/>
          <a:lstStyle>
            <a:lvl1pPr algn="ctr">
              <a:buNone/>
              <a:defRPr sz="1400"/>
            </a:lvl1pPr>
            <a:lvl2pPr>
              <a:defRPr sz="1400"/>
            </a:lvl2pPr>
            <a:lvl3pPr>
              <a:defRPr sz="1400"/>
            </a:lvl3pPr>
            <a:lvl4pPr>
              <a:defRPr sz="1400"/>
            </a:lvl4pPr>
            <a:lvl5pPr>
              <a:defRPr sz="1400"/>
            </a:lvl5pPr>
          </a:lstStyle>
          <a:p>
            <a:pPr lvl="0"/>
            <a:r>
              <a:rPr lang="en-US"/>
              <a:t>Click to edit</a:t>
            </a:r>
          </a:p>
        </p:txBody>
      </p:sp>
      <p:sp>
        <p:nvSpPr>
          <p:cNvPr id="14" name="Text Placeholder 11">
            <a:extLst>
              <a:ext uri="{FF2B5EF4-FFF2-40B4-BE49-F238E27FC236}">
                <a16:creationId xmlns:a16="http://schemas.microsoft.com/office/drawing/2014/main" id="{C370DB38-87C7-86A4-B904-BE635F1E574E}"/>
              </a:ext>
            </a:extLst>
          </p:cNvPr>
          <p:cNvSpPr>
            <a:spLocks noGrp="1"/>
          </p:cNvSpPr>
          <p:nvPr>
            <p:ph type="body" sz="quarter" idx="19"/>
          </p:nvPr>
        </p:nvSpPr>
        <p:spPr>
          <a:xfrm>
            <a:off x="8998827" y="4108450"/>
            <a:ext cx="1685925" cy="907102"/>
          </a:xfrm>
        </p:spPr>
        <p:txBody>
          <a:bodyPr/>
          <a:lstStyle>
            <a:lvl1pPr algn="ctr">
              <a:buNone/>
              <a:defRPr sz="1400"/>
            </a:lvl1pPr>
            <a:lvl2pPr>
              <a:defRPr sz="1400"/>
            </a:lvl2pPr>
            <a:lvl3pPr>
              <a:defRPr sz="1400"/>
            </a:lvl3pPr>
            <a:lvl4pPr>
              <a:defRPr sz="1400"/>
            </a:lvl4pPr>
            <a:lvl5pPr>
              <a:defRPr sz="1400"/>
            </a:lvl5pPr>
          </a:lstStyle>
          <a:p>
            <a:pPr lvl="0"/>
            <a:r>
              <a:rPr lang="en-US"/>
              <a:t>Click to edit</a:t>
            </a:r>
          </a:p>
        </p:txBody>
      </p:sp>
    </p:spTree>
    <p:extLst>
      <p:ext uri="{BB962C8B-B14F-4D97-AF65-F5344CB8AC3E}">
        <p14:creationId xmlns:p14="http://schemas.microsoft.com/office/powerpoint/2010/main" val="39147460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1D2E992-B48F-2C9A-430D-201B93969EB0}"/>
              </a:ext>
            </a:extLst>
          </p:cNvPr>
          <p:cNvSpPr>
            <a:spLocks noGrp="1"/>
          </p:cNvSpPr>
          <p:nvPr>
            <p:ph type="ftr" sz="quarter" idx="10"/>
          </p:nvPr>
        </p:nvSpPr>
        <p:spPr/>
        <p:txBody>
          <a:bodyPr/>
          <a:lstStyle/>
          <a:p>
            <a:r>
              <a:rPr lang="en-US"/>
              <a:t>Module Name</a:t>
            </a:r>
          </a:p>
        </p:txBody>
      </p:sp>
      <p:sp>
        <p:nvSpPr>
          <p:cNvPr id="6" name="Slide Number Placeholder 5">
            <a:extLst>
              <a:ext uri="{FF2B5EF4-FFF2-40B4-BE49-F238E27FC236}">
                <a16:creationId xmlns:a16="http://schemas.microsoft.com/office/drawing/2014/main" id="{A741BF64-7172-F81E-8387-0DD4EBA04DE3}"/>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9" name="Rectangle 8">
            <a:extLst>
              <a:ext uri="{FF2B5EF4-FFF2-40B4-BE49-F238E27FC236}">
                <a16:creationId xmlns:a16="http://schemas.microsoft.com/office/drawing/2014/main" id="{A9A92E12-44FC-1DD7-6B6C-0D67B3004ACF}"/>
              </a:ext>
            </a:extLst>
          </p:cNvPr>
          <p:cNvSpPr/>
          <p:nvPr userDrawn="1"/>
        </p:nvSpPr>
        <p:spPr>
          <a:xfrm>
            <a:off x="156949" y="-300735"/>
            <a:ext cx="12192000" cy="147604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z="4400" b="1" i="0">
              <a:latin typeface="Poppins" panose="020B0604020202020204" pitchFamily="34" charset="0"/>
              <a:cs typeface="Poppins" panose="020B0604020202020204" pitchFamily="34" charset="0"/>
            </a:endParaRPr>
          </a:p>
        </p:txBody>
      </p:sp>
      <p:cxnSp>
        <p:nvCxnSpPr>
          <p:cNvPr id="10" name="Straight Connector 9">
            <a:extLst>
              <a:ext uri="{FF2B5EF4-FFF2-40B4-BE49-F238E27FC236}">
                <a16:creationId xmlns:a16="http://schemas.microsoft.com/office/drawing/2014/main" id="{CF788E7B-4867-38C2-2E2F-7B44D90C2EEB}"/>
              </a:ext>
            </a:extLst>
          </p:cNvPr>
          <p:cNvCxnSpPr>
            <a:cxnSpLocks/>
          </p:cNvCxnSpPr>
          <p:nvPr userDrawn="1"/>
        </p:nvCxnSpPr>
        <p:spPr>
          <a:xfrm>
            <a:off x="0" y="1464133"/>
            <a:ext cx="12192000" cy="0"/>
          </a:xfrm>
          <a:prstGeom prst="line">
            <a:avLst/>
          </a:prstGeom>
          <a:ln w="1270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95BDA497-1E38-56EB-D129-AD71DB737E73}"/>
              </a:ext>
            </a:extLst>
          </p:cNvPr>
          <p:cNvSpPr/>
          <p:nvPr userDrawn="1"/>
        </p:nvSpPr>
        <p:spPr>
          <a:xfrm>
            <a:off x="-22934" y="1527469"/>
            <a:ext cx="12252512" cy="4489518"/>
          </a:xfrm>
          <a:prstGeom prst="rect">
            <a:avLst/>
          </a:pr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20000"/>
                  <a:lumOff val="80000"/>
                </a:schemeClr>
              </a:solidFill>
            </a:endParaRPr>
          </a:p>
        </p:txBody>
      </p:sp>
      <p:cxnSp>
        <p:nvCxnSpPr>
          <p:cNvPr id="12" name="Straight Connector 11">
            <a:extLst>
              <a:ext uri="{FF2B5EF4-FFF2-40B4-BE49-F238E27FC236}">
                <a16:creationId xmlns:a16="http://schemas.microsoft.com/office/drawing/2014/main" id="{641E2224-2A26-BEA3-6BCC-5C170FEE8206}"/>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pic>
        <p:nvPicPr>
          <p:cNvPr id="4" name="Picture 3">
            <a:extLst>
              <a:ext uri="{FF2B5EF4-FFF2-40B4-BE49-F238E27FC236}">
                <a16:creationId xmlns:a16="http://schemas.microsoft.com/office/drawing/2014/main" id="{EDBB38F6-1152-38C3-1629-AA7EC487780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6619" y="2580752"/>
            <a:ext cx="1325563" cy="1325563"/>
          </a:xfrm>
          <a:prstGeom prst="rect">
            <a:avLst/>
          </a:prstGeom>
        </p:spPr>
      </p:pic>
      <p:pic>
        <p:nvPicPr>
          <p:cNvPr id="8" name="Picture 7">
            <a:extLst>
              <a:ext uri="{FF2B5EF4-FFF2-40B4-BE49-F238E27FC236}">
                <a16:creationId xmlns:a16="http://schemas.microsoft.com/office/drawing/2014/main" id="{A83C1FC3-444A-7A10-C42F-845F380F55E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40540" y="2580752"/>
            <a:ext cx="1325563" cy="1325563"/>
          </a:xfrm>
          <a:prstGeom prst="rect">
            <a:avLst/>
          </a:prstGeom>
        </p:spPr>
      </p:pic>
      <p:pic>
        <p:nvPicPr>
          <p:cNvPr id="14" name="Picture 13">
            <a:extLst>
              <a:ext uri="{FF2B5EF4-FFF2-40B4-BE49-F238E27FC236}">
                <a16:creationId xmlns:a16="http://schemas.microsoft.com/office/drawing/2014/main" id="{B7DEA3A8-E959-CBF7-E448-BBCA6888251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665657" y="2580752"/>
            <a:ext cx="1325563" cy="1325563"/>
          </a:xfrm>
          <a:prstGeom prst="rect">
            <a:avLst/>
          </a:prstGeom>
        </p:spPr>
      </p:pic>
      <p:sp>
        <p:nvSpPr>
          <p:cNvPr id="16" name="TextBox 15">
            <a:extLst>
              <a:ext uri="{FF2B5EF4-FFF2-40B4-BE49-F238E27FC236}">
                <a16:creationId xmlns:a16="http://schemas.microsoft.com/office/drawing/2014/main" id="{88D7531E-0FBD-BB6C-BAFC-CD3A86BFB90F}"/>
              </a:ext>
            </a:extLst>
          </p:cNvPr>
          <p:cNvSpPr txBox="1"/>
          <p:nvPr userDrawn="1"/>
        </p:nvSpPr>
        <p:spPr>
          <a:xfrm>
            <a:off x="1328283" y="4102602"/>
            <a:ext cx="2422235" cy="646331"/>
          </a:xfrm>
          <a:prstGeom prst="rect">
            <a:avLst/>
          </a:prstGeom>
          <a:noFill/>
        </p:spPr>
        <p:txBody>
          <a:bodyPr wrap="square">
            <a:spAutoFit/>
          </a:bodyPr>
          <a:lstStyle/>
          <a:p>
            <a:pPr lvl="0" algn="ctr"/>
            <a:r>
              <a:rPr lang="en-US" sz="1800"/>
              <a:t>Click to edit Master text styles</a:t>
            </a:r>
          </a:p>
        </p:txBody>
      </p:sp>
      <p:sp>
        <p:nvSpPr>
          <p:cNvPr id="20" name="TextBox 19">
            <a:extLst>
              <a:ext uri="{FF2B5EF4-FFF2-40B4-BE49-F238E27FC236}">
                <a16:creationId xmlns:a16="http://schemas.microsoft.com/office/drawing/2014/main" id="{C417E363-89F0-0BFC-846D-3B60BCF30F79}"/>
              </a:ext>
            </a:extLst>
          </p:cNvPr>
          <p:cNvSpPr txBox="1"/>
          <p:nvPr userDrawn="1"/>
        </p:nvSpPr>
        <p:spPr>
          <a:xfrm>
            <a:off x="4884882" y="4102602"/>
            <a:ext cx="2422235" cy="646331"/>
          </a:xfrm>
          <a:prstGeom prst="rect">
            <a:avLst/>
          </a:prstGeom>
          <a:noFill/>
        </p:spPr>
        <p:txBody>
          <a:bodyPr wrap="square">
            <a:spAutoFit/>
          </a:bodyPr>
          <a:lstStyle/>
          <a:p>
            <a:pPr lvl="0" algn="ctr"/>
            <a:r>
              <a:rPr lang="en-US" sz="1800"/>
              <a:t>Click to edit Master text styles</a:t>
            </a:r>
          </a:p>
        </p:txBody>
      </p:sp>
      <p:sp>
        <p:nvSpPr>
          <p:cNvPr id="24" name="TextBox 23">
            <a:extLst>
              <a:ext uri="{FF2B5EF4-FFF2-40B4-BE49-F238E27FC236}">
                <a16:creationId xmlns:a16="http://schemas.microsoft.com/office/drawing/2014/main" id="{D753F1B5-6489-2607-14E5-1954C729F975}"/>
              </a:ext>
            </a:extLst>
          </p:cNvPr>
          <p:cNvSpPr txBox="1"/>
          <p:nvPr userDrawn="1"/>
        </p:nvSpPr>
        <p:spPr>
          <a:xfrm>
            <a:off x="8117320" y="4102602"/>
            <a:ext cx="2422235" cy="646331"/>
          </a:xfrm>
          <a:prstGeom prst="rect">
            <a:avLst/>
          </a:prstGeom>
          <a:noFill/>
        </p:spPr>
        <p:txBody>
          <a:bodyPr wrap="square">
            <a:spAutoFit/>
          </a:bodyPr>
          <a:lstStyle/>
          <a:p>
            <a:pPr lvl="0" algn="ctr"/>
            <a:r>
              <a:rPr lang="en-US" sz="1800"/>
              <a:t>Click to edit Master text styles</a:t>
            </a:r>
          </a:p>
        </p:txBody>
      </p:sp>
    </p:spTree>
    <p:extLst>
      <p:ext uri="{BB962C8B-B14F-4D97-AF65-F5344CB8AC3E}">
        <p14:creationId xmlns:p14="http://schemas.microsoft.com/office/powerpoint/2010/main" val="17308693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A1C7F-2F14-8172-314A-83D67F0F2114}"/>
              </a:ext>
            </a:extLst>
          </p:cNvPr>
          <p:cNvSpPr>
            <a:spLocks noGrp="1"/>
          </p:cNvSpPr>
          <p:nvPr>
            <p:ph type="title"/>
          </p:nvPr>
        </p:nvSpPr>
        <p:spPr>
          <a:xfrm>
            <a:off x="841248" y="365760"/>
            <a:ext cx="10515600" cy="1325880"/>
          </a:xfrm>
        </p:spPr>
        <p:txBody>
          <a:bodyPr/>
          <a:lstStyle>
            <a:lvl1pPr>
              <a:defRPr sz="2800"/>
            </a:lvl1pPr>
          </a:lstStyle>
          <a:p>
            <a:r>
              <a:rPr lang="en-US"/>
              <a:t>Click to edit Master title style</a:t>
            </a:r>
          </a:p>
        </p:txBody>
      </p:sp>
      <p:sp>
        <p:nvSpPr>
          <p:cNvPr id="6" name="Footer Placeholder 5">
            <a:extLst>
              <a:ext uri="{FF2B5EF4-FFF2-40B4-BE49-F238E27FC236}">
                <a16:creationId xmlns:a16="http://schemas.microsoft.com/office/drawing/2014/main" id="{F34BF6E5-80F4-94F7-61CF-D7C9351B6079}"/>
              </a:ext>
            </a:extLst>
          </p:cNvPr>
          <p:cNvSpPr>
            <a:spLocks noGrp="1"/>
          </p:cNvSpPr>
          <p:nvPr>
            <p:ph type="ftr" sz="quarter" idx="10"/>
          </p:nvPr>
        </p:nvSpPr>
        <p:spPr/>
        <p:txBody>
          <a:bodyPr/>
          <a:lstStyle/>
          <a:p>
            <a:r>
              <a:rPr lang="en-US"/>
              <a:t>Module Name</a:t>
            </a:r>
          </a:p>
        </p:txBody>
      </p:sp>
      <p:sp>
        <p:nvSpPr>
          <p:cNvPr id="7" name="Slide Number Placeholder 6">
            <a:extLst>
              <a:ext uri="{FF2B5EF4-FFF2-40B4-BE49-F238E27FC236}">
                <a16:creationId xmlns:a16="http://schemas.microsoft.com/office/drawing/2014/main" id="{EA54A82E-8CAD-0F11-6CA5-082300E9D0B2}"/>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8" name="Straight Connector 7">
            <a:extLst>
              <a:ext uri="{FF2B5EF4-FFF2-40B4-BE49-F238E27FC236}">
                <a16:creationId xmlns:a16="http://schemas.microsoft.com/office/drawing/2014/main" id="{DBB9CD08-C0F8-3EA8-885F-4BB31CC95F83}"/>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DAEBB055-ADFB-EDF6-8FA5-47FC5E620E32}"/>
              </a:ext>
            </a:extLst>
          </p:cNvPr>
          <p:cNvSpPr txBox="1"/>
          <p:nvPr userDrawn="1"/>
        </p:nvSpPr>
        <p:spPr>
          <a:xfrm>
            <a:off x="4028536" y="1880558"/>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21359561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D29288-D98D-33BD-2A25-451DF4D96559}"/>
              </a:ext>
            </a:extLst>
          </p:cNvPr>
          <p:cNvSpPr>
            <a:spLocks noGrp="1"/>
          </p:cNvSpPr>
          <p:nvPr>
            <p:ph type="title"/>
          </p:nvPr>
        </p:nvSpPr>
        <p:spPr>
          <a:xfrm>
            <a:off x="841248" y="365760"/>
            <a:ext cx="10515600" cy="1325880"/>
          </a:xfrm>
          <a:prstGeom prst="rect">
            <a:avLst/>
          </a:prstGeom>
        </p:spPr>
        <p:txBody>
          <a:bodyPr vert="horz" lIns="91440" tIns="45720" rIns="91440" bIns="45720" rtlCol="0" anchor="ctr">
            <a:normAutofit/>
          </a:bodyPr>
          <a:lstStyle>
            <a:lvl1pPr>
              <a:defRPr sz="2800"/>
            </a:lvl1pPr>
          </a:lstStyle>
          <a:p>
            <a:r>
              <a:rPr lang="en-US"/>
              <a:t>Click to edit Master title style</a:t>
            </a:r>
          </a:p>
        </p:txBody>
      </p:sp>
      <p:sp>
        <p:nvSpPr>
          <p:cNvPr id="3" name="Text Placeholder 2">
            <a:extLst>
              <a:ext uri="{FF2B5EF4-FFF2-40B4-BE49-F238E27FC236}">
                <a16:creationId xmlns:a16="http://schemas.microsoft.com/office/drawing/2014/main" id="{630A0D9F-A893-32C4-9F34-E119F113F4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356D3AA2-58E0-9F77-3209-8E02CEE03B66}"/>
              </a:ext>
            </a:extLst>
          </p:cNvPr>
          <p:cNvSpPr>
            <a:spLocks noGrp="1"/>
          </p:cNvSpPr>
          <p:nvPr>
            <p:ph type="ftr" sz="quarter" idx="3"/>
          </p:nvPr>
        </p:nvSpPr>
        <p:spPr>
          <a:xfrm>
            <a:off x="6868048" y="6356350"/>
            <a:ext cx="4114800" cy="365125"/>
          </a:xfrm>
          <a:prstGeom prst="rect">
            <a:avLst/>
          </a:prstGeom>
        </p:spPr>
        <p:txBody>
          <a:bodyPr vert="horz" lIns="91440" tIns="45720" rIns="91440" bIns="45720" rtlCol="0" anchor="ctr"/>
          <a:lstStyle>
            <a:lvl1pPr algn="r">
              <a:defRPr sz="1200">
                <a:solidFill>
                  <a:schemeClr val="tx1">
                    <a:lumMod val="75000"/>
                    <a:lumOff val="25000"/>
                  </a:schemeClr>
                </a:solidFill>
              </a:defRPr>
            </a:lvl1pPr>
          </a:lstStyle>
          <a:p>
            <a:r>
              <a:rPr lang="en-US"/>
              <a:t>Module Name</a:t>
            </a:r>
          </a:p>
        </p:txBody>
      </p:sp>
      <p:sp>
        <p:nvSpPr>
          <p:cNvPr id="8" name="Slide Number Placeholder 7">
            <a:extLst>
              <a:ext uri="{FF2B5EF4-FFF2-40B4-BE49-F238E27FC236}">
                <a16:creationId xmlns:a16="http://schemas.microsoft.com/office/drawing/2014/main" id="{46246C19-B881-56F3-A769-8709E3AE8DE2}"/>
              </a:ext>
            </a:extLst>
          </p:cNvPr>
          <p:cNvSpPr>
            <a:spLocks noGrp="1"/>
          </p:cNvSpPr>
          <p:nvPr>
            <p:ph type="sldNum" sz="quarter" idx="4"/>
          </p:nvPr>
        </p:nvSpPr>
        <p:spPr>
          <a:xfrm>
            <a:off x="10982848" y="6356350"/>
            <a:ext cx="370952" cy="365125"/>
          </a:xfrm>
          <a:prstGeom prst="rect">
            <a:avLst/>
          </a:prstGeom>
          <a:solidFill>
            <a:schemeClr val="accent5"/>
          </a:solidFill>
        </p:spPr>
        <p:txBody>
          <a:bodyPr vert="horz" lIns="91440" tIns="45720" rIns="91440" bIns="45720" rtlCol="0" anchor="ctr"/>
          <a:lstStyle>
            <a:lvl1pPr algn="ctr">
              <a:defRPr sz="1200">
                <a:solidFill>
                  <a:schemeClr val="tx1">
                    <a:lumMod val="75000"/>
                    <a:lumOff val="25000"/>
                  </a:schemeClr>
                </a:solidFill>
                <a:latin typeface="Poppins" panose="020B0604020202020204" pitchFamily="34" charset="0"/>
                <a:cs typeface="Poppins" panose="020B0604020202020204" pitchFamily="34" charset="0"/>
              </a:defRPr>
            </a:lvl1pPr>
          </a:lstStyle>
          <a:p>
            <a:fld id="{1B6BCD38-10FB-4154-A4CD-08746A6DCB55}" type="slidenum">
              <a:rPr lang="en-US" smtClean="0"/>
              <a:pPr/>
              <a:t>‹#›</a:t>
            </a:fld>
            <a:endParaRPr lang="en-US"/>
          </a:p>
        </p:txBody>
      </p:sp>
    </p:spTree>
    <p:extLst>
      <p:ext uri="{BB962C8B-B14F-4D97-AF65-F5344CB8AC3E}">
        <p14:creationId xmlns:p14="http://schemas.microsoft.com/office/powerpoint/2010/main" val="334824899"/>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2" r:id="rId11"/>
    <p:sldLayoutId id="2147483681" r:id="rId12"/>
    <p:sldLayoutId id="2147483694" r:id="rId13"/>
    <p:sldLayoutId id="2147483695" r:id="rId14"/>
    <p:sldLayoutId id="2147483684" r:id="rId15"/>
    <p:sldLayoutId id="2147483685" r:id="rId16"/>
    <p:sldLayoutId id="2147483683" r:id="rId17"/>
    <p:sldLayoutId id="2147483686" r:id="rId18"/>
    <p:sldLayoutId id="2147483687" r:id="rId19"/>
    <p:sldLayoutId id="2147483688" r:id="rId20"/>
    <p:sldLayoutId id="2147483690" r:id="rId21"/>
    <p:sldLayoutId id="2147483691" r:id="rId22"/>
    <p:sldLayoutId id="2147483692" r:id="rId23"/>
    <p:sldLayoutId id="2147483689" r:id="rId24"/>
  </p:sldLayoutIdLst>
  <p:hf hdr="0" dt="0"/>
  <p:txStyles>
    <p:titleStyle>
      <a:lvl1pPr algn="l" defTabSz="914400" rtl="0" eaLnBrk="1" latinLnBrk="0" hangingPunct="1">
        <a:lnSpc>
          <a:spcPct val="90000"/>
        </a:lnSpc>
        <a:spcBef>
          <a:spcPct val="0"/>
        </a:spcBef>
        <a:buNone/>
        <a:defRPr sz="2800" b="1" kern="1200">
          <a:solidFill>
            <a:schemeClr val="tx1"/>
          </a:solidFill>
          <a:latin typeface="Poppins" panose="020B0604020202020204" pitchFamily="34" charset="0"/>
          <a:ea typeface="+mj-ea"/>
          <a:cs typeface="Poppins" panose="020B0604020202020204" pitchFamily="34" charset="0"/>
        </a:defRPr>
      </a:lvl1pPr>
    </p:titleStyle>
    <p:bodyStyle>
      <a:lvl1pPr marL="228600" indent="-228600" algn="l" defTabSz="914400" rtl="0" eaLnBrk="1" latinLnBrk="0" hangingPunct="1">
        <a:lnSpc>
          <a:spcPct val="100000"/>
        </a:lnSpc>
        <a:spcBef>
          <a:spcPts val="1000"/>
        </a:spcBef>
        <a:spcAft>
          <a:spcPts val="1200"/>
        </a:spcAft>
        <a:buFont typeface="Poppins" panose="020B0604020202020204" pitchFamily="34" charset="0"/>
        <a:buChar char="•"/>
        <a:defRPr sz="2200" kern="1200">
          <a:solidFill>
            <a:schemeClr val="tx1"/>
          </a:solidFill>
          <a:latin typeface="Poppins" panose="020B0604020202020204" pitchFamily="34" charset="0"/>
          <a:ea typeface="+mn-ea"/>
          <a:cs typeface="Poppins" panose="020B0604020202020204" pitchFamily="34" charset="0"/>
        </a:defRPr>
      </a:lvl1pPr>
      <a:lvl2pPr marL="685800" indent="-228600" algn="l" defTabSz="914400" rtl="0" eaLnBrk="1" latinLnBrk="0" hangingPunct="1">
        <a:lnSpc>
          <a:spcPct val="100000"/>
        </a:lnSpc>
        <a:spcBef>
          <a:spcPts val="500"/>
        </a:spcBef>
        <a:spcAft>
          <a:spcPts val="1200"/>
        </a:spcAft>
        <a:buFont typeface="Poppins" panose="020B0604020202020204" pitchFamily="34" charset="0"/>
        <a:buChar char="•"/>
        <a:defRPr sz="2000" kern="1200">
          <a:solidFill>
            <a:schemeClr val="tx1"/>
          </a:solidFill>
          <a:latin typeface="Poppins" panose="020B0604020202020204" pitchFamily="34" charset="0"/>
          <a:ea typeface="+mn-ea"/>
          <a:cs typeface="Poppins" panose="020B0604020202020204" pitchFamily="34" charset="0"/>
        </a:defRPr>
      </a:lvl2pPr>
      <a:lvl3pPr marL="1143000" indent="-228600" algn="l" defTabSz="914400" rtl="0" eaLnBrk="1" latinLnBrk="0" hangingPunct="1">
        <a:lnSpc>
          <a:spcPct val="100000"/>
        </a:lnSpc>
        <a:spcBef>
          <a:spcPts val="500"/>
        </a:spcBef>
        <a:spcAft>
          <a:spcPts val="1200"/>
        </a:spcAft>
        <a:buFont typeface="Poppins" panose="020B0604020202020204" pitchFamily="34" charset="0"/>
        <a:buChar char="•"/>
        <a:defRPr sz="2000" kern="1200">
          <a:solidFill>
            <a:schemeClr val="tx1"/>
          </a:solidFill>
          <a:latin typeface="Poppins" panose="020B0604020202020204" pitchFamily="34" charset="0"/>
          <a:ea typeface="+mn-ea"/>
          <a:cs typeface="Poppins" panose="020B0604020202020204" pitchFamily="34" charset="0"/>
        </a:defRPr>
      </a:lvl3pPr>
      <a:lvl4pPr marL="16002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4pPr>
      <a:lvl5pPr marL="20574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5pPr>
      <a:lvl6pPr marL="25146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5.xml"/><Relationship Id="rId1" Type="http://schemas.openxmlformats.org/officeDocument/2006/relationships/slideLayout" Target="../slideLayouts/slideLayout17.xml"/><Relationship Id="rId5" Type="http://schemas.openxmlformats.org/officeDocument/2006/relationships/image" Target="../media/image10.svg"/><Relationship Id="rId4" Type="http://schemas.openxmlformats.org/officeDocument/2006/relationships/image" Target="../media/image9.svg"/></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59BCD0F-7EE7-A1FC-7B4D-A00D31DD1347}"/>
              </a:ext>
            </a:extLst>
          </p:cNvPr>
          <p:cNvPicPr>
            <a:picLocks noChangeAspect="1"/>
          </p:cNvPicPr>
          <p:nvPr/>
        </p:nvPicPr>
        <p:blipFill>
          <a:blip r:embed="rId3">
            <a:extLst>
              <a:ext uri="{28A0092B-C50C-407E-A947-70E740481C1C}">
                <a14:useLocalDpi xmlns:a14="http://schemas.microsoft.com/office/drawing/2010/main" val="0"/>
              </a:ext>
            </a:extLst>
          </a:blip>
          <a:srcRect t="9474" b="6146"/>
          <a:stretch>
            <a:fillRect/>
          </a:stretch>
        </p:blipFill>
        <p:spPr>
          <a:xfrm>
            <a:off x="0" y="0"/>
            <a:ext cx="12188952" cy="6858000"/>
          </a:xfrm>
          <a:prstGeom prst="rect">
            <a:avLst/>
          </a:prstGeom>
        </p:spPr>
      </p:pic>
      <p:sp>
        <p:nvSpPr>
          <p:cNvPr id="2" name="Title 1">
            <a:extLst>
              <a:ext uri="{FF2B5EF4-FFF2-40B4-BE49-F238E27FC236}">
                <a16:creationId xmlns:a16="http://schemas.microsoft.com/office/drawing/2014/main" id="{7A9713A3-1DB8-6EF0-A630-FE5D90E5D4EB}"/>
              </a:ext>
            </a:extLst>
          </p:cNvPr>
          <p:cNvSpPr>
            <a:spLocks noGrp="1"/>
          </p:cNvSpPr>
          <p:nvPr>
            <p:ph type="ctrTitle"/>
          </p:nvPr>
        </p:nvSpPr>
        <p:spPr/>
        <p:txBody>
          <a:bodyPr/>
          <a:lstStyle/>
          <a:p>
            <a:br>
              <a:rPr lang="en-US" dirty="0"/>
            </a:br>
            <a:r>
              <a:rPr lang="en-US" dirty="0"/>
              <a:t>OnPoint Financial Literacy Education</a:t>
            </a:r>
            <a:endParaRPr lang="en-US"/>
          </a:p>
        </p:txBody>
      </p:sp>
      <p:sp>
        <p:nvSpPr>
          <p:cNvPr id="3" name="Subtitle 2">
            <a:extLst>
              <a:ext uri="{FF2B5EF4-FFF2-40B4-BE49-F238E27FC236}">
                <a16:creationId xmlns:a16="http://schemas.microsoft.com/office/drawing/2014/main" id="{5A89F674-9BE2-D0F9-CDF3-5AD8A607BCFA}"/>
              </a:ext>
            </a:extLst>
          </p:cNvPr>
          <p:cNvSpPr>
            <a:spLocks noGrp="1"/>
          </p:cNvSpPr>
          <p:nvPr>
            <p:ph type="subTitle" idx="1"/>
          </p:nvPr>
        </p:nvSpPr>
        <p:spPr>
          <a:xfrm>
            <a:off x="0" y="4101152"/>
            <a:ext cx="12188952" cy="1915600"/>
          </a:xfrm>
        </p:spPr>
        <p:txBody>
          <a:bodyPr/>
          <a:lstStyle/>
          <a:p>
            <a:r>
              <a:rPr lang="en-US" dirty="0"/>
              <a:t>Lesson 4: The Power of Interest</a:t>
            </a:r>
          </a:p>
        </p:txBody>
      </p:sp>
    </p:spTree>
    <p:extLst>
      <p:ext uri="{BB962C8B-B14F-4D97-AF65-F5344CB8AC3E}">
        <p14:creationId xmlns:p14="http://schemas.microsoft.com/office/powerpoint/2010/main" val="1822611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DBC60FC-F1E8-3AEE-34EE-9A2D77A016AC}"/>
              </a:ext>
            </a:extLst>
          </p:cNvPr>
          <p:cNvSpPr>
            <a:spLocks noGrp="1"/>
          </p:cNvSpPr>
          <p:nvPr>
            <p:ph type="ftr" sz="quarter" idx="10"/>
          </p:nvPr>
        </p:nvSpPr>
        <p:spPr/>
        <p:txBody>
          <a:bodyPr/>
          <a:lstStyle/>
          <a:p>
            <a:r>
              <a:rPr lang="en-US" dirty="0"/>
              <a:t>The Power of Interest</a:t>
            </a:r>
          </a:p>
        </p:txBody>
      </p:sp>
      <p:sp>
        <p:nvSpPr>
          <p:cNvPr id="4" name="Slide Number Placeholder 3">
            <a:extLst>
              <a:ext uri="{FF2B5EF4-FFF2-40B4-BE49-F238E27FC236}">
                <a16:creationId xmlns:a16="http://schemas.microsoft.com/office/drawing/2014/main" id="{66155CA8-8B6F-78B8-2048-35C23F1FE50F}"/>
              </a:ext>
            </a:extLst>
          </p:cNvPr>
          <p:cNvSpPr>
            <a:spLocks noGrp="1"/>
          </p:cNvSpPr>
          <p:nvPr>
            <p:ph type="sldNum" sz="quarter" idx="11"/>
          </p:nvPr>
        </p:nvSpPr>
        <p:spPr/>
        <p:txBody>
          <a:bodyPr/>
          <a:lstStyle/>
          <a:p>
            <a:fld id="{1B6BCD38-10FB-4154-A4CD-08746A6DCB55}" type="slidenum">
              <a:rPr lang="en-US" smtClean="0"/>
              <a:pPr/>
              <a:t>2</a:t>
            </a:fld>
            <a:endParaRPr lang="en-US"/>
          </a:p>
        </p:txBody>
      </p:sp>
      <p:sp>
        <p:nvSpPr>
          <p:cNvPr id="5" name="Text Placeholder 4">
            <a:extLst>
              <a:ext uri="{FF2B5EF4-FFF2-40B4-BE49-F238E27FC236}">
                <a16:creationId xmlns:a16="http://schemas.microsoft.com/office/drawing/2014/main" id="{9C8D0DEE-A8C8-4C61-E1F5-57C2BDBEECAB}"/>
              </a:ext>
            </a:extLst>
          </p:cNvPr>
          <p:cNvSpPr>
            <a:spLocks noGrp="1"/>
          </p:cNvSpPr>
          <p:nvPr>
            <p:ph type="body" sz="quarter" idx="12"/>
          </p:nvPr>
        </p:nvSpPr>
        <p:spPr/>
        <p:txBody>
          <a:bodyPr>
            <a:normAutofit fontScale="62500" lnSpcReduction="20000"/>
          </a:bodyPr>
          <a:lstStyle/>
          <a:p>
            <a:pPr marL="0" indent="0"/>
            <a:r>
              <a:rPr lang="en-US" b="1" dirty="0">
                <a:solidFill>
                  <a:schemeClr val="bg1"/>
                </a:solidFill>
                <a:latin typeface="Poppins"/>
                <a:cs typeface="Poppins"/>
              </a:rPr>
              <a:t>What do you know about interest?</a:t>
            </a:r>
          </a:p>
          <a:p>
            <a:pPr marL="0" indent="0"/>
            <a:r>
              <a:rPr lang="en-US" b="1" dirty="0">
                <a:solidFill>
                  <a:schemeClr val="bg1"/>
                </a:solidFill>
                <a:latin typeface="Poppins"/>
                <a:cs typeface="Poppins"/>
              </a:rPr>
              <a:t>Where have you heard the term before?</a:t>
            </a:r>
          </a:p>
          <a:p>
            <a:endParaRPr lang="en-US" dirty="0"/>
          </a:p>
        </p:txBody>
      </p:sp>
      <p:sp>
        <p:nvSpPr>
          <p:cNvPr id="6" name="Text Placeholder 5">
            <a:extLst>
              <a:ext uri="{FF2B5EF4-FFF2-40B4-BE49-F238E27FC236}">
                <a16:creationId xmlns:a16="http://schemas.microsoft.com/office/drawing/2014/main" id="{3E224015-9C78-EABF-A268-B18880E08DD8}"/>
              </a:ext>
            </a:extLst>
          </p:cNvPr>
          <p:cNvSpPr>
            <a:spLocks noGrp="1"/>
          </p:cNvSpPr>
          <p:nvPr>
            <p:ph type="body" sz="quarter" idx="13"/>
          </p:nvPr>
        </p:nvSpPr>
        <p:spPr/>
        <p:txBody>
          <a:bodyPr/>
          <a:lstStyle/>
          <a:p>
            <a:r>
              <a:rPr lang="en-US" dirty="0">
                <a:solidFill>
                  <a:schemeClr val="bg1"/>
                </a:solidFill>
              </a:rPr>
              <a:t>Warm-up</a:t>
            </a:r>
          </a:p>
        </p:txBody>
      </p:sp>
    </p:spTree>
    <p:extLst>
      <p:ext uri="{BB962C8B-B14F-4D97-AF65-F5344CB8AC3E}">
        <p14:creationId xmlns:p14="http://schemas.microsoft.com/office/powerpoint/2010/main" val="6202903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66DD9DF8-421F-3ADC-A4E8-9C23C8DB2AC6}"/>
              </a:ext>
            </a:extLst>
          </p:cNvPr>
          <p:cNvSpPr>
            <a:spLocks noGrp="1"/>
          </p:cNvSpPr>
          <p:nvPr>
            <p:ph type="ftr" sz="quarter" idx="10"/>
          </p:nvPr>
        </p:nvSpPr>
        <p:spPr/>
        <p:txBody>
          <a:bodyPr/>
          <a:lstStyle/>
          <a:p>
            <a:r>
              <a:rPr lang="en-US" dirty="0"/>
              <a:t>The Power of Interest</a:t>
            </a:r>
          </a:p>
        </p:txBody>
      </p:sp>
      <p:sp>
        <p:nvSpPr>
          <p:cNvPr id="4" name="Slide Number Placeholder 3">
            <a:extLst>
              <a:ext uri="{FF2B5EF4-FFF2-40B4-BE49-F238E27FC236}">
                <a16:creationId xmlns:a16="http://schemas.microsoft.com/office/drawing/2014/main" id="{07F33113-E7A4-7B57-7893-D6FF7EF12D28}"/>
              </a:ext>
            </a:extLst>
          </p:cNvPr>
          <p:cNvSpPr>
            <a:spLocks noGrp="1"/>
          </p:cNvSpPr>
          <p:nvPr>
            <p:ph type="sldNum" sz="quarter" idx="11"/>
          </p:nvPr>
        </p:nvSpPr>
        <p:spPr/>
        <p:txBody>
          <a:bodyPr/>
          <a:lstStyle/>
          <a:p>
            <a:fld id="{1B6BCD38-10FB-4154-A4CD-08746A6DCB55}" type="slidenum">
              <a:rPr lang="en-US" smtClean="0"/>
              <a:pPr/>
              <a:t>3</a:t>
            </a:fld>
            <a:endParaRPr lang="en-US"/>
          </a:p>
        </p:txBody>
      </p:sp>
      <p:sp>
        <p:nvSpPr>
          <p:cNvPr id="5" name="Text Placeholder 4">
            <a:extLst>
              <a:ext uri="{FF2B5EF4-FFF2-40B4-BE49-F238E27FC236}">
                <a16:creationId xmlns:a16="http://schemas.microsoft.com/office/drawing/2014/main" id="{B5656ED8-4279-B48B-2543-EAF76556976F}"/>
              </a:ext>
            </a:extLst>
          </p:cNvPr>
          <p:cNvSpPr>
            <a:spLocks noGrp="1"/>
          </p:cNvSpPr>
          <p:nvPr>
            <p:ph type="body" sz="quarter" idx="12"/>
          </p:nvPr>
        </p:nvSpPr>
        <p:spPr/>
        <p:txBody>
          <a:bodyPr>
            <a:normAutofit fontScale="70000" lnSpcReduction="20000"/>
          </a:bodyPr>
          <a:lstStyle/>
          <a:p>
            <a:pPr algn="ctr"/>
            <a:r>
              <a:rPr lang="en-US" dirty="0">
                <a:solidFill>
                  <a:schemeClr val="bg1"/>
                </a:solidFill>
                <a:latin typeface="Poppins"/>
                <a:cs typeface="Poppins"/>
              </a:rPr>
              <a:t>Would you rather have a penny that doubles every day for 30 days or one million dollars right now?</a:t>
            </a:r>
          </a:p>
          <a:p>
            <a:endParaRPr lang="en-US" dirty="0"/>
          </a:p>
        </p:txBody>
      </p:sp>
      <p:sp>
        <p:nvSpPr>
          <p:cNvPr id="6" name="Text Placeholder 5">
            <a:extLst>
              <a:ext uri="{FF2B5EF4-FFF2-40B4-BE49-F238E27FC236}">
                <a16:creationId xmlns:a16="http://schemas.microsoft.com/office/drawing/2014/main" id="{25256D59-C15C-7C4C-0A31-B8BC6025F8A0}"/>
              </a:ext>
            </a:extLst>
          </p:cNvPr>
          <p:cNvSpPr>
            <a:spLocks noGrp="1"/>
          </p:cNvSpPr>
          <p:nvPr>
            <p:ph type="body" sz="quarter" idx="13"/>
          </p:nvPr>
        </p:nvSpPr>
        <p:spPr/>
        <p:txBody>
          <a:bodyPr/>
          <a:lstStyle/>
          <a:p>
            <a:r>
              <a:rPr lang="en-US" dirty="0">
                <a:solidFill>
                  <a:schemeClr val="bg1"/>
                </a:solidFill>
              </a:rPr>
              <a:t>Which would you choose?</a:t>
            </a:r>
          </a:p>
        </p:txBody>
      </p:sp>
    </p:spTree>
    <p:extLst>
      <p:ext uri="{BB962C8B-B14F-4D97-AF65-F5344CB8AC3E}">
        <p14:creationId xmlns:p14="http://schemas.microsoft.com/office/powerpoint/2010/main" val="33806378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5E5DC-4F39-1F2B-C8F0-736EBF0E05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878F15-5545-9092-8EF1-0CF2B0C79140}"/>
              </a:ext>
            </a:extLst>
          </p:cNvPr>
          <p:cNvSpPr>
            <a:spLocks noGrp="1"/>
          </p:cNvSpPr>
          <p:nvPr>
            <p:ph type="title"/>
          </p:nvPr>
        </p:nvSpPr>
        <p:spPr/>
        <p:txBody>
          <a:bodyPr/>
          <a:lstStyle/>
          <a:p>
            <a:r>
              <a:rPr lang="en-US">
                <a:latin typeface="Poppins"/>
                <a:cs typeface="Poppins"/>
              </a:rPr>
              <a:t>Penny versus $1M</a:t>
            </a:r>
            <a:endParaRPr lang="en-US"/>
          </a:p>
        </p:txBody>
      </p:sp>
      <p:sp>
        <p:nvSpPr>
          <p:cNvPr id="3" name="Content Placeholder 2">
            <a:extLst>
              <a:ext uri="{FF2B5EF4-FFF2-40B4-BE49-F238E27FC236}">
                <a16:creationId xmlns:a16="http://schemas.microsoft.com/office/drawing/2014/main" id="{5DC3A65A-99A0-3682-6A53-8E69E25FBDAF}"/>
              </a:ext>
            </a:extLst>
          </p:cNvPr>
          <p:cNvSpPr>
            <a:spLocks noGrp="1"/>
          </p:cNvSpPr>
          <p:nvPr>
            <p:ph idx="1"/>
          </p:nvPr>
        </p:nvSpPr>
        <p:spPr>
          <a:xfrm>
            <a:off x="828553" y="2178680"/>
            <a:ext cx="5009147" cy="3313447"/>
          </a:xfrm>
        </p:spPr>
        <p:txBody>
          <a:bodyPr vert="horz" lIns="91440" tIns="45720" rIns="91440" bIns="45720" rtlCol="0" anchor="t">
            <a:normAutofit fontScale="92500" lnSpcReduction="20000"/>
          </a:bodyPr>
          <a:lstStyle/>
          <a:p>
            <a:pPr marL="0" indent="0">
              <a:buNone/>
            </a:pPr>
            <a:r>
              <a:rPr lang="en-US" sz="2400" b="1" dirty="0">
                <a:latin typeface="Poppins"/>
                <a:cs typeface="Poppins"/>
              </a:rPr>
              <a:t>Choosing a penny that doubles in value every day for 30 days is better than taking $1 million today. </a:t>
            </a:r>
          </a:p>
          <a:p>
            <a:pPr marL="0" indent="0">
              <a:buNone/>
            </a:pPr>
            <a:r>
              <a:rPr lang="en-US" sz="2400" dirty="0">
                <a:latin typeface="Poppins"/>
                <a:cs typeface="Poppins"/>
              </a:rPr>
              <a:t>Thanks to the power of interest, that penny grows to more than $5.3 million by Day 30. The example shows how small amounts of money can grow significantly over time.</a:t>
            </a:r>
            <a:endParaRPr lang="en-US" sz="2400" dirty="0"/>
          </a:p>
        </p:txBody>
      </p:sp>
      <p:sp>
        <p:nvSpPr>
          <p:cNvPr id="5" name="Slide Number Placeholder 4">
            <a:extLst>
              <a:ext uri="{FF2B5EF4-FFF2-40B4-BE49-F238E27FC236}">
                <a16:creationId xmlns:a16="http://schemas.microsoft.com/office/drawing/2014/main" id="{EDD6F330-40E9-7C9E-1FC1-9C5A47CAB38C}"/>
              </a:ext>
            </a:extLst>
          </p:cNvPr>
          <p:cNvSpPr>
            <a:spLocks noGrp="1"/>
          </p:cNvSpPr>
          <p:nvPr>
            <p:ph type="sldNum" sz="quarter" idx="11"/>
          </p:nvPr>
        </p:nvSpPr>
        <p:spPr/>
        <p:txBody>
          <a:bodyPr/>
          <a:lstStyle/>
          <a:p>
            <a:r>
              <a:rPr lang="en-US"/>
              <a:t>4</a:t>
            </a:r>
          </a:p>
        </p:txBody>
      </p:sp>
      <p:sp>
        <p:nvSpPr>
          <p:cNvPr id="8" name="Footer Placeholder 7">
            <a:extLst>
              <a:ext uri="{FF2B5EF4-FFF2-40B4-BE49-F238E27FC236}">
                <a16:creationId xmlns:a16="http://schemas.microsoft.com/office/drawing/2014/main" id="{29700703-154D-2981-0EEA-A20BDFCDEBBF}"/>
              </a:ext>
            </a:extLst>
          </p:cNvPr>
          <p:cNvSpPr>
            <a:spLocks noGrp="1"/>
          </p:cNvSpPr>
          <p:nvPr>
            <p:ph type="ftr" sz="quarter" idx="10"/>
          </p:nvPr>
        </p:nvSpPr>
        <p:spPr/>
        <p:txBody>
          <a:bodyPr/>
          <a:lstStyle/>
          <a:p>
            <a:r>
              <a:rPr lang="en-US"/>
              <a:t>The Power of Interest</a:t>
            </a:r>
          </a:p>
        </p:txBody>
      </p:sp>
      <p:graphicFrame>
        <p:nvGraphicFramePr>
          <p:cNvPr id="4" name="Table 3">
            <a:extLst>
              <a:ext uri="{FF2B5EF4-FFF2-40B4-BE49-F238E27FC236}">
                <a16:creationId xmlns:a16="http://schemas.microsoft.com/office/drawing/2014/main" id="{CB78B0BB-312E-74E1-938F-95FF672BF170}"/>
              </a:ext>
            </a:extLst>
          </p:cNvPr>
          <p:cNvGraphicFramePr>
            <a:graphicFrameLocks noGrp="1"/>
          </p:cNvGraphicFramePr>
          <p:nvPr>
            <p:extLst>
              <p:ext uri="{D42A27DB-BD31-4B8C-83A1-F6EECF244321}">
                <p14:modId xmlns:p14="http://schemas.microsoft.com/office/powerpoint/2010/main" val="3522917967"/>
              </p:ext>
            </p:extLst>
          </p:nvPr>
        </p:nvGraphicFramePr>
        <p:xfrm>
          <a:off x="6714087" y="1734633"/>
          <a:ext cx="3383280" cy="4201540"/>
        </p:xfrm>
        <a:graphic>
          <a:graphicData uri="http://schemas.openxmlformats.org/drawingml/2006/table">
            <a:tbl>
              <a:tblPr firstRow="1" bandRow="1">
                <a:tableStyleId>{5C22544A-7EE6-4342-B048-85BDC9FD1C3A}</a:tableStyleId>
              </a:tblPr>
              <a:tblGrid>
                <a:gridCol w="914400">
                  <a:extLst>
                    <a:ext uri="{9D8B030D-6E8A-4147-A177-3AD203B41FA5}">
                      <a16:colId xmlns:a16="http://schemas.microsoft.com/office/drawing/2014/main" val="3581486588"/>
                    </a:ext>
                  </a:extLst>
                </a:gridCol>
                <a:gridCol w="2468880">
                  <a:extLst>
                    <a:ext uri="{9D8B030D-6E8A-4147-A177-3AD203B41FA5}">
                      <a16:colId xmlns:a16="http://schemas.microsoft.com/office/drawing/2014/main" val="1429639542"/>
                    </a:ext>
                  </a:extLst>
                </a:gridCol>
              </a:tblGrid>
              <a:tr h="420154">
                <a:tc>
                  <a:txBody>
                    <a:bodyPr/>
                    <a:lstStyle/>
                    <a:p>
                      <a:pPr algn="ctr"/>
                      <a:r>
                        <a:rPr lang="en-US" sz="2000" dirty="0"/>
                        <a:t>Day</a:t>
                      </a:r>
                    </a:p>
                  </a:txBody>
                  <a:tcPr>
                    <a:solidFill>
                      <a:srgbClr val="0D5257"/>
                    </a:solidFill>
                  </a:tcPr>
                </a:tc>
                <a:tc>
                  <a:txBody>
                    <a:bodyPr/>
                    <a:lstStyle/>
                    <a:p>
                      <a:pPr algn="ctr"/>
                      <a:r>
                        <a:rPr lang="en-US" sz="2000" dirty="0"/>
                        <a:t>Amount</a:t>
                      </a:r>
                    </a:p>
                  </a:txBody>
                  <a:tcPr>
                    <a:solidFill>
                      <a:srgbClr val="0D5257"/>
                    </a:solidFill>
                  </a:tcPr>
                </a:tc>
                <a:extLst>
                  <a:ext uri="{0D108BD9-81ED-4DB2-BD59-A6C34878D82A}">
                    <a16:rowId xmlns:a16="http://schemas.microsoft.com/office/drawing/2014/main" val="3433686692"/>
                  </a:ext>
                </a:extLst>
              </a:tr>
              <a:tr h="420154">
                <a:tc>
                  <a:txBody>
                    <a:bodyPr/>
                    <a:lstStyle/>
                    <a:p>
                      <a:pPr algn="r"/>
                      <a:r>
                        <a:rPr lang="en-US" sz="2000" dirty="0"/>
                        <a:t>1</a:t>
                      </a:r>
                    </a:p>
                  </a:txBody>
                  <a:tcPr marR="274320"/>
                </a:tc>
                <a:tc>
                  <a:txBody>
                    <a:bodyPr/>
                    <a:lstStyle/>
                    <a:p>
                      <a:pPr algn="r"/>
                      <a:r>
                        <a:rPr lang="en-US" sz="2000" dirty="0"/>
                        <a:t>0.01</a:t>
                      </a:r>
                    </a:p>
                  </a:txBody>
                  <a:tcPr marR="274320"/>
                </a:tc>
                <a:extLst>
                  <a:ext uri="{0D108BD9-81ED-4DB2-BD59-A6C34878D82A}">
                    <a16:rowId xmlns:a16="http://schemas.microsoft.com/office/drawing/2014/main" val="636206980"/>
                  </a:ext>
                </a:extLst>
              </a:tr>
              <a:tr h="420154">
                <a:tc>
                  <a:txBody>
                    <a:bodyPr/>
                    <a:lstStyle/>
                    <a:p>
                      <a:pPr algn="r"/>
                      <a:r>
                        <a:rPr lang="en-US" sz="2000" dirty="0"/>
                        <a:t>5</a:t>
                      </a:r>
                    </a:p>
                  </a:txBody>
                  <a:tcPr marR="274320"/>
                </a:tc>
                <a:tc>
                  <a:txBody>
                    <a:bodyPr/>
                    <a:lstStyle/>
                    <a:p>
                      <a:pPr algn="r"/>
                      <a:r>
                        <a:rPr lang="en-US" sz="2000" dirty="0"/>
                        <a:t>0.16</a:t>
                      </a:r>
                    </a:p>
                  </a:txBody>
                  <a:tcPr marR="274320"/>
                </a:tc>
                <a:extLst>
                  <a:ext uri="{0D108BD9-81ED-4DB2-BD59-A6C34878D82A}">
                    <a16:rowId xmlns:a16="http://schemas.microsoft.com/office/drawing/2014/main" val="2328256907"/>
                  </a:ext>
                </a:extLst>
              </a:tr>
              <a:tr h="420154">
                <a:tc>
                  <a:txBody>
                    <a:bodyPr/>
                    <a:lstStyle/>
                    <a:p>
                      <a:pPr algn="r"/>
                      <a:r>
                        <a:rPr lang="en-US" sz="2000" dirty="0"/>
                        <a:t>10</a:t>
                      </a:r>
                    </a:p>
                  </a:txBody>
                  <a:tcPr marR="274320"/>
                </a:tc>
                <a:tc>
                  <a:txBody>
                    <a:bodyPr/>
                    <a:lstStyle/>
                    <a:p>
                      <a:pPr algn="r"/>
                      <a:r>
                        <a:rPr lang="en-US" sz="2000" dirty="0"/>
                        <a:t>5.12</a:t>
                      </a:r>
                    </a:p>
                  </a:txBody>
                  <a:tcPr marR="274320"/>
                </a:tc>
                <a:extLst>
                  <a:ext uri="{0D108BD9-81ED-4DB2-BD59-A6C34878D82A}">
                    <a16:rowId xmlns:a16="http://schemas.microsoft.com/office/drawing/2014/main" val="3026775261"/>
                  </a:ext>
                </a:extLst>
              </a:tr>
              <a:tr h="420154">
                <a:tc>
                  <a:txBody>
                    <a:bodyPr/>
                    <a:lstStyle/>
                    <a:p>
                      <a:pPr algn="r"/>
                      <a:r>
                        <a:rPr lang="en-US" sz="2000" dirty="0"/>
                        <a:t>15</a:t>
                      </a:r>
                    </a:p>
                  </a:txBody>
                  <a:tcPr marR="274320"/>
                </a:tc>
                <a:tc>
                  <a:txBody>
                    <a:bodyPr/>
                    <a:lstStyle/>
                    <a:p>
                      <a:pPr algn="r"/>
                      <a:r>
                        <a:rPr lang="en-US" sz="2000" dirty="0"/>
                        <a:t>163.84</a:t>
                      </a:r>
                    </a:p>
                  </a:txBody>
                  <a:tcPr marR="274320"/>
                </a:tc>
                <a:extLst>
                  <a:ext uri="{0D108BD9-81ED-4DB2-BD59-A6C34878D82A}">
                    <a16:rowId xmlns:a16="http://schemas.microsoft.com/office/drawing/2014/main" val="2749431696"/>
                  </a:ext>
                </a:extLst>
              </a:tr>
              <a:tr h="420154">
                <a:tc>
                  <a:txBody>
                    <a:bodyPr/>
                    <a:lstStyle/>
                    <a:p>
                      <a:pPr algn="r"/>
                      <a:r>
                        <a:rPr lang="en-US" sz="2000" dirty="0"/>
                        <a:t>20</a:t>
                      </a:r>
                    </a:p>
                  </a:txBody>
                  <a:tcPr marR="274320"/>
                </a:tc>
                <a:tc>
                  <a:txBody>
                    <a:bodyPr/>
                    <a:lstStyle/>
                    <a:p>
                      <a:pPr algn="r"/>
                      <a:r>
                        <a:rPr lang="en-US" sz="2000" dirty="0"/>
                        <a:t>5,242.88</a:t>
                      </a:r>
                    </a:p>
                  </a:txBody>
                  <a:tcPr marR="274320"/>
                </a:tc>
                <a:extLst>
                  <a:ext uri="{0D108BD9-81ED-4DB2-BD59-A6C34878D82A}">
                    <a16:rowId xmlns:a16="http://schemas.microsoft.com/office/drawing/2014/main" val="2460494968"/>
                  </a:ext>
                </a:extLst>
              </a:tr>
              <a:tr h="420154">
                <a:tc>
                  <a:txBody>
                    <a:bodyPr/>
                    <a:lstStyle/>
                    <a:p>
                      <a:pPr algn="r"/>
                      <a:r>
                        <a:rPr lang="en-US" sz="2000" dirty="0"/>
                        <a:t>25</a:t>
                      </a:r>
                    </a:p>
                  </a:txBody>
                  <a:tcPr marR="274320"/>
                </a:tc>
                <a:tc>
                  <a:txBody>
                    <a:bodyPr/>
                    <a:lstStyle/>
                    <a:p>
                      <a:pPr algn="r"/>
                      <a:r>
                        <a:rPr lang="en-US" sz="2000" dirty="0"/>
                        <a:t>167,772.16</a:t>
                      </a:r>
                    </a:p>
                  </a:txBody>
                  <a:tcPr marR="274320"/>
                </a:tc>
                <a:extLst>
                  <a:ext uri="{0D108BD9-81ED-4DB2-BD59-A6C34878D82A}">
                    <a16:rowId xmlns:a16="http://schemas.microsoft.com/office/drawing/2014/main" val="3890332508"/>
                  </a:ext>
                </a:extLst>
              </a:tr>
              <a:tr h="420154">
                <a:tc>
                  <a:txBody>
                    <a:bodyPr/>
                    <a:lstStyle/>
                    <a:p>
                      <a:pPr algn="r"/>
                      <a:r>
                        <a:rPr lang="en-US" sz="2000" dirty="0"/>
                        <a:t>28</a:t>
                      </a:r>
                    </a:p>
                  </a:txBody>
                  <a:tcPr marR="274320"/>
                </a:tc>
                <a:tc>
                  <a:txBody>
                    <a:bodyPr/>
                    <a:lstStyle/>
                    <a:p>
                      <a:pPr algn="r"/>
                      <a:r>
                        <a:rPr lang="en-US" sz="2000" dirty="0"/>
                        <a:t>1,342,177.28</a:t>
                      </a:r>
                    </a:p>
                  </a:txBody>
                  <a:tcPr marR="274320"/>
                </a:tc>
                <a:extLst>
                  <a:ext uri="{0D108BD9-81ED-4DB2-BD59-A6C34878D82A}">
                    <a16:rowId xmlns:a16="http://schemas.microsoft.com/office/drawing/2014/main" val="1368915571"/>
                  </a:ext>
                </a:extLst>
              </a:tr>
              <a:tr h="420154">
                <a:tc>
                  <a:txBody>
                    <a:bodyPr/>
                    <a:lstStyle/>
                    <a:p>
                      <a:pPr lvl="0" algn="r">
                        <a:buNone/>
                      </a:pPr>
                      <a:r>
                        <a:rPr lang="en-US" sz="2000" dirty="0"/>
                        <a:t>29</a:t>
                      </a:r>
                    </a:p>
                  </a:txBody>
                  <a:tcPr marR="274320"/>
                </a:tc>
                <a:tc>
                  <a:txBody>
                    <a:bodyPr/>
                    <a:lstStyle/>
                    <a:p>
                      <a:pPr lvl="0" algn="r">
                        <a:buNone/>
                      </a:pPr>
                      <a:r>
                        <a:rPr lang="en-US" sz="2000" dirty="0"/>
                        <a:t>2,684,354.56</a:t>
                      </a:r>
                    </a:p>
                  </a:txBody>
                  <a:tcPr marR="274320"/>
                </a:tc>
                <a:extLst>
                  <a:ext uri="{0D108BD9-81ED-4DB2-BD59-A6C34878D82A}">
                    <a16:rowId xmlns:a16="http://schemas.microsoft.com/office/drawing/2014/main" val="2412984434"/>
                  </a:ext>
                </a:extLst>
              </a:tr>
              <a:tr h="420154">
                <a:tc>
                  <a:txBody>
                    <a:bodyPr/>
                    <a:lstStyle/>
                    <a:p>
                      <a:pPr lvl="0" algn="r">
                        <a:buNone/>
                      </a:pPr>
                      <a:r>
                        <a:rPr lang="en-US" sz="2000" dirty="0"/>
                        <a:t>30</a:t>
                      </a:r>
                    </a:p>
                  </a:txBody>
                  <a:tcPr marR="274320"/>
                </a:tc>
                <a:tc>
                  <a:txBody>
                    <a:bodyPr/>
                    <a:lstStyle/>
                    <a:p>
                      <a:pPr lvl="0" algn="r">
                        <a:buNone/>
                      </a:pPr>
                      <a:r>
                        <a:rPr lang="en-US" sz="2000" dirty="0"/>
                        <a:t>5,368,709.12</a:t>
                      </a:r>
                    </a:p>
                  </a:txBody>
                  <a:tcPr marR="274320"/>
                </a:tc>
                <a:extLst>
                  <a:ext uri="{0D108BD9-81ED-4DB2-BD59-A6C34878D82A}">
                    <a16:rowId xmlns:a16="http://schemas.microsoft.com/office/drawing/2014/main" val="1060675138"/>
                  </a:ext>
                </a:extLst>
              </a:tr>
            </a:tbl>
          </a:graphicData>
        </a:graphic>
      </p:graphicFrame>
    </p:spTree>
    <p:extLst>
      <p:ext uri="{BB962C8B-B14F-4D97-AF65-F5344CB8AC3E}">
        <p14:creationId xmlns:p14="http://schemas.microsoft.com/office/powerpoint/2010/main" val="30231706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E154B7-1CB8-415C-ACAD-D869734F3F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3B8A51-BCA3-F52D-7074-B5F926811101}"/>
              </a:ext>
            </a:extLst>
          </p:cNvPr>
          <p:cNvSpPr>
            <a:spLocks noGrp="1"/>
          </p:cNvSpPr>
          <p:nvPr>
            <p:ph type="title"/>
          </p:nvPr>
        </p:nvSpPr>
        <p:spPr/>
        <p:txBody>
          <a:bodyPr/>
          <a:lstStyle/>
          <a:p>
            <a:r>
              <a:rPr lang="en-US"/>
              <a:t>Learning targets</a:t>
            </a:r>
          </a:p>
        </p:txBody>
      </p:sp>
      <p:sp>
        <p:nvSpPr>
          <p:cNvPr id="3" name="Content Placeholder 2">
            <a:extLst>
              <a:ext uri="{FF2B5EF4-FFF2-40B4-BE49-F238E27FC236}">
                <a16:creationId xmlns:a16="http://schemas.microsoft.com/office/drawing/2014/main" id="{079BCC89-55B6-9D37-A795-17EB3789398E}"/>
              </a:ext>
            </a:extLst>
          </p:cNvPr>
          <p:cNvSpPr>
            <a:spLocks noGrp="1"/>
          </p:cNvSpPr>
          <p:nvPr>
            <p:ph idx="1"/>
          </p:nvPr>
        </p:nvSpPr>
        <p:spPr>
          <a:xfrm>
            <a:off x="841248" y="1773936"/>
            <a:ext cx="10515600" cy="438912"/>
          </a:xfrm>
        </p:spPr>
        <p:txBody>
          <a:bodyPr>
            <a:normAutofit/>
          </a:bodyPr>
          <a:lstStyle/>
          <a:p>
            <a:pPr marL="0" indent="0">
              <a:buNone/>
            </a:pPr>
            <a:r>
              <a:rPr lang="en-US" dirty="0"/>
              <a:t>I can:</a:t>
            </a:r>
          </a:p>
        </p:txBody>
      </p:sp>
      <p:sp>
        <p:nvSpPr>
          <p:cNvPr id="4" name="Footer Placeholder 3">
            <a:extLst>
              <a:ext uri="{FF2B5EF4-FFF2-40B4-BE49-F238E27FC236}">
                <a16:creationId xmlns:a16="http://schemas.microsoft.com/office/drawing/2014/main" id="{88ADCE6B-A860-45D5-91DE-53CB50CFD9B9}"/>
              </a:ext>
            </a:extLst>
          </p:cNvPr>
          <p:cNvSpPr>
            <a:spLocks noGrp="1"/>
          </p:cNvSpPr>
          <p:nvPr>
            <p:ph type="ftr" sz="quarter" idx="10"/>
          </p:nvPr>
        </p:nvSpPr>
        <p:spPr/>
        <p:txBody>
          <a:bodyPr/>
          <a:lstStyle/>
          <a:p>
            <a:r>
              <a:rPr lang="en-US" dirty="0"/>
              <a:t>The Power of Interest</a:t>
            </a:r>
          </a:p>
        </p:txBody>
      </p:sp>
      <p:sp>
        <p:nvSpPr>
          <p:cNvPr id="5" name="Slide Number Placeholder 4">
            <a:extLst>
              <a:ext uri="{FF2B5EF4-FFF2-40B4-BE49-F238E27FC236}">
                <a16:creationId xmlns:a16="http://schemas.microsoft.com/office/drawing/2014/main" id="{C606ABE0-976F-4B44-A8E7-0777BEA57DD1}"/>
              </a:ext>
            </a:extLst>
          </p:cNvPr>
          <p:cNvSpPr>
            <a:spLocks noGrp="1"/>
          </p:cNvSpPr>
          <p:nvPr>
            <p:ph type="sldNum" sz="quarter" idx="11"/>
          </p:nvPr>
        </p:nvSpPr>
        <p:spPr/>
        <p:txBody>
          <a:bodyPr/>
          <a:lstStyle/>
          <a:p>
            <a:r>
              <a:rPr lang="en-US"/>
              <a:t>5</a:t>
            </a:r>
          </a:p>
        </p:txBody>
      </p:sp>
      <p:pic>
        <p:nvPicPr>
          <p:cNvPr id="9" name="Graphic 8">
            <a:extLst>
              <a:ext uri="{FF2B5EF4-FFF2-40B4-BE49-F238E27FC236}">
                <a16:creationId xmlns:a16="http://schemas.microsoft.com/office/drawing/2014/main" id="{82607ECD-FDE8-BD91-20CF-A928B7C6D58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367528" y="2423160"/>
            <a:ext cx="1371600" cy="1371600"/>
          </a:xfrm>
          <a:prstGeom prst="rect">
            <a:avLst/>
          </a:prstGeom>
        </p:spPr>
      </p:pic>
      <p:pic>
        <p:nvPicPr>
          <p:cNvPr id="11" name="Graphic 10">
            <a:extLst>
              <a:ext uri="{FF2B5EF4-FFF2-40B4-BE49-F238E27FC236}">
                <a16:creationId xmlns:a16="http://schemas.microsoft.com/office/drawing/2014/main" id="{E655F931-236A-4302-07BE-C2DCEDB0F89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755648" y="2423160"/>
            <a:ext cx="1371600" cy="1371600"/>
          </a:xfrm>
          <a:prstGeom prst="rect">
            <a:avLst/>
          </a:prstGeom>
        </p:spPr>
      </p:pic>
      <p:pic>
        <p:nvPicPr>
          <p:cNvPr id="13" name="Graphic 12">
            <a:extLst>
              <a:ext uri="{FF2B5EF4-FFF2-40B4-BE49-F238E27FC236}">
                <a16:creationId xmlns:a16="http://schemas.microsoft.com/office/drawing/2014/main" id="{6E8086F8-5B71-8A9C-587D-63918656C36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979408" y="2423160"/>
            <a:ext cx="1371600" cy="1371600"/>
          </a:xfrm>
          <a:prstGeom prst="rect">
            <a:avLst/>
          </a:prstGeom>
        </p:spPr>
      </p:pic>
      <p:sp>
        <p:nvSpPr>
          <p:cNvPr id="14" name="TextBox 13"/>
          <p:cNvSpPr txBox="1"/>
          <p:nvPr/>
        </p:nvSpPr>
        <p:spPr>
          <a:xfrm>
            <a:off x="841248" y="4069080"/>
            <a:ext cx="3200400" cy="1874519"/>
          </a:xfrm>
          <a:prstGeom prst="rect">
            <a:avLst/>
          </a:prstGeom>
          <a:noFill/>
        </p:spPr>
        <p:txBody>
          <a:bodyPr wrap="square" lIns="0" tIns="0" rIns="0" bIns="0" anchor="t">
            <a:spAutoFit/>
          </a:bodyPr>
          <a:lstStyle/>
          <a:p>
            <a:pPr marL="0" indent="0" algn="ctr">
              <a:spcBef>
                <a:spcPts val="0"/>
              </a:spcBef>
              <a:spcAft>
                <a:spcPts val="0"/>
              </a:spcAft>
              <a:buNone/>
            </a:pPr>
            <a:r>
              <a:rPr lang="en-US" sz="2400" dirty="0">
                <a:latin typeface="Quicksand"/>
              </a:rPr>
              <a:t>Explain what interest is</a:t>
            </a:r>
          </a:p>
        </p:txBody>
      </p:sp>
      <p:sp>
        <p:nvSpPr>
          <p:cNvPr id="15" name="TextBox 14"/>
          <p:cNvSpPr txBox="1"/>
          <p:nvPr/>
        </p:nvSpPr>
        <p:spPr>
          <a:xfrm>
            <a:off x="4453128" y="4069080"/>
            <a:ext cx="3200400" cy="1874519"/>
          </a:xfrm>
          <a:prstGeom prst="rect">
            <a:avLst/>
          </a:prstGeom>
          <a:noFill/>
        </p:spPr>
        <p:txBody>
          <a:bodyPr wrap="square" lIns="0" tIns="0" rIns="0" bIns="0" anchor="t">
            <a:spAutoFit/>
          </a:bodyPr>
          <a:lstStyle/>
          <a:p>
            <a:pPr marL="0" indent="0" algn="ctr">
              <a:spcBef>
                <a:spcPts val="0"/>
              </a:spcBef>
              <a:spcAft>
                <a:spcPts val="0"/>
              </a:spcAft>
              <a:buNone/>
            </a:pPr>
            <a:r>
              <a:rPr lang="en-US" sz="2400">
                <a:latin typeface="Quicksand"/>
              </a:rPr>
              <a:t>Compare how simple and compound interests affect savings and loans over time</a:t>
            </a:r>
          </a:p>
        </p:txBody>
      </p:sp>
      <p:sp>
        <p:nvSpPr>
          <p:cNvPr id="16" name="TextBox 15"/>
          <p:cNvSpPr txBox="1"/>
          <p:nvPr/>
        </p:nvSpPr>
        <p:spPr>
          <a:xfrm>
            <a:off x="8065008" y="4069080"/>
            <a:ext cx="3200400" cy="1874519"/>
          </a:xfrm>
          <a:prstGeom prst="rect">
            <a:avLst/>
          </a:prstGeom>
          <a:noFill/>
        </p:spPr>
        <p:txBody>
          <a:bodyPr wrap="square" lIns="0" tIns="0" rIns="0" bIns="0" anchor="t">
            <a:spAutoFit/>
          </a:bodyPr>
          <a:lstStyle/>
          <a:p>
            <a:pPr marL="0" indent="0" algn="ctr">
              <a:spcBef>
                <a:spcPts val="0"/>
              </a:spcBef>
              <a:spcAft>
                <a:spcPts val="0"/>
              </a:spcAft>
              <a:buNone/>
            </a:pPr>
            <a:r>
              <a:rPr lang="en-US" sz="2400">
                <a:latin typeface="Quicksand"/>
              </a:rPr>
              <a:t>Use interest information to make informed saving and borrowing decisions</a:t>
            </a:r>
          </a:p>
        </p:txBody>
      </p:sp>
    </p:spTree>
    <p:extLst>
      <p:ext uri="{BB962C8B-B14F-4D97-AF65-F5344CB8AC3E}">
        <p14:creationId xmlns:p14="http://schemas.microsoft.com/office/powerpoint/2010/main" val="1620526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3105389-FF16-01CF-F6E3-78B90EB477D3}"/>
              </a:ext>
            </a:extLst>
          </p:cNvPr>
          <p:cNvPicPr>
            <a:picLocks noChangeAspect="1"/>
          </p:cNvPicPr>
          <p:nvPr/>
        </p:nvPicPr>
        <p:blipFill>
          <a:blip r:embed="rId2">
            <a:extLst>
              <a:ext uri="{28A0092B-C50C-407E-A947-70E740481C1C}">
                <a14:useLocalDpi xmlns:a14="http://schemas.microsoft.com/office/drawing/2010/main" val="0"/>
              </a:ext>
            </a:extLst>
          </a:blip>
          <a:srcRect t="6923" r="33333" b="36827"/>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53CBA16D-FEAB-420C-4592-3B29323C618A}"/>
              </a:ext>
            </a:extLst>
          </p:cNvPr>
          <p:cNvSpPr>
            <a:spLocks/>
          </p:cNvSpPr>
          <p:nvPr/>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88FC50-C74F-A9F9-7BD4-5F3E6BF441CC}"/>
              </a:ext>
            </a:extLst>
          </p:cNvPr>
          <p:cNvSpPr>
            <a:spLocks noGrp="1"/>
          </p:cNvSpPr>
          <p:nvPr>
            <p:ph type="ctrTitle"/>
          </p:nvPr>
        </p:nvSpPr>
        <p:spPr/>
        <p:txBody>
          <a:bodyPr/>
          <a:lstStyle/>
          <a:p>
            <a:r>
              <a:rPr lang="en-US"/>
              <a:t>Presentation</a:t>
            </a:r>
          </a:p>
        </p:txBody>
      </p:sp>
    </p:spTree>
    <p:extLst>
      <p:ext uri="{BB962C8B-B14F-4D97-AF65-F5344CB8AC3E}">
        <p14:creationId xmlns:p14="http://schemas.microsoft.com/office/powerpoint/2010/main" val="37494905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20C49-1048-3F2B-6AAB-70C0CC73B9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69F862-7227-E571-6C1B-0A3EE4DBFC58}"/>
              </a:ext>
            </a:extLst>
          </p:cNvPr>
          <p:cNvSpPr>
            <a:spLocks noGrp="1"/>
          </p:cNvSpPr>
          <p:nvPr>
            <p:ph type="title"/>
          </p:nvPr>
        </p:nvSpPr>
        <p:spPr/>
        <p:txBody>
          <a:bodyPr/>
          <a:lstStyle/>
          <a:p>
            <a:r>
              <a:rPr lang="en-US" dirty="0"/>
              <a:t>Key terms</a:t>
            </a:r>
          </a:p>
        </p:txBody>
      </p:sp>
      <p:sp>
        <p:nvSpPr>
          <p:cNvPr id="3" name="Content Placeholder 2">
            <a:extLst>
              <a:ext uri="{FF2B5EF4-FFF2-40B4-BE49-F238E27FC236}">
                <a16:creationId xmlns:a16="http://schemas.microsoft.com/office/drawing/2014/main" id="{29DB5F0F-8ACE-1187-7276-A53D749B54F5}"/>
              </a:ext>
            </a:extLst>
          </p:cNvPr>
          <p:cNvSpPr>
            <a:spLocks noGrp="1"/>
          </p:cNvSpPr>
          <p:nvPr>
            <p:ph idx="1"/>
          </p:nvPr>
        </p:nvSpPr>
        <p:spPr>
          <a:xfrm>
            <a:off x="841248" y="2148840"/>
            <a:ext cx="3291840" cy="3474720"/>
          </a:xfrm>
        </p:spPr>
        <p:txBody>
          <a:bodyPr vert="horz" wrap="square" lIns="0" tIns="45720" rIns="0" bIns="45720" rtlCol="0" anchor="t">
            <a:normAutofit/>
          </a:bodyPr>
          <a:lstStyle/>
          <a:p>
            <a:pPr marL="0" indent="0" algn="l">
              <a:spcBef>
                <a:spcPts val="0"/>
              </a:spcBef>
              <a:spcAft>
                <a:spcPts val="1200"/>
              </a:spcAft>
              <a:buNone/>
            </a:pPr>
            <a:r>
              <a:rPr lang="en-US" b="1" dirty="0">
                <a:solidFill>
                  <a:schemeClr val="accent1"/>
                </a:solidFill>
                <a:latin typeface="Poppins"/>
                <a:cs typeface="Poppins"/>
              </a:rPr>
              <a:t>Interest: </a:t>
            </a:r>
          </a:p>
          <a:p>
            <a:pPr marL="0" indent="0" algn="l">
              <a:spcBef>
                <a:spcPts val="0"/>
              </a:spcBef>
              <a:spcAft>
                <a:spcPts val="0"/>
              </a:spcAft>
              <a:buNone/>
            </a:pPr>
            <a:r>
              <a:rPr lang="en-US" dirty="0">
                <a:latin typeface="Poppins"/>
                <a:cs typeface="Poppins"/>
              </a:rPr>
              <a:t>Extra money you either earn or pay when dealing with financial institutions</a:t>
            </a:r>
          </a:p>
        </p:txBody>
      </p:sp>
      <p:sp>
        <p:nvSpPr>
          <p:cNvPr id="5" name="Slide Number Placeholder 4">
            <a:extLst>
              <a:ext uri="{FF2B5EF4-FFF2-40B4-BE49-F238E27FC236}">
                <a16:creationId xmlns:a16="http://schemas.microsoft.com/office/drawing/2014/main" id="{2B5C5506-A163-C18D-FA09-DC5BD32C0DA9}"/>
              </a:ext>
            </a:extLst>
          </p:cNvPr>
          <p:cNvSpPr>
            <a:spLocks noGrp="1"/>
          </p:cNvSpPr>
          <p:nvPr>
            <p:ph type="sldNum" sz="quarter" idx="11"/>
          </p:nvPr>
        </p:nvSpPr>
        <p:spPr/>
        <p:txBody>
          <a:bodyPr/>
          <a:lstStyle/>
          <a:p>
            <a:r>
              <a:rPr lang="en-US"/>
              <a:t>7</a:t>
            </a:r>
          </a:p>
        </p:txBody>
      </p:sp>
      <p:sp>
        <p:nvSpPr>
          <p:cNvPr id="7" name="Footer Placeholder 6">
            <a:extLst>
              <a:ext uri="{FF2B5EF4-FFF2-40B4-BE49-F238E27FC236}">
                <a16:creationId xmlns:a16="http://schemas.microsoft.com/office/drawing/2014/main" id="{43352907-3539-B095-8AEA-6D4C0329667C}"/>
              </a:ext>
            </a:extLst>
          </p:cNvPr>
          <p:cNvSpPr>
            <a:spLocks noGrp="1"/>
          </p:cNvSpPr>
          <p:nvPr>
            <p:ph type="ftr" sz="quarter" idx="10"/>
          </p:nvPr>
        </p:nvSpPr>
        <p:spPr/>
        <p:txBody>
          <a:bodyPr/>
          <a:lstStyle/>
          <a:p>
            <a:r>
              <a:rPr lang="en-US"/>
              <a:t>The Power of Interest</a:t>
            </a:r>
            <a:endParaRPr lang="en-US" dirty="0"/>
          </a:p>
        </p:txBody>
      </p:sp>
      <p:sp>
        <p:nvSpPr>
          <p:cNvPr id="8" name="Key term column 2">
            <a:extLst>
              <a:ext uri="{FF2B5EF4-FFF2-40B4-BE49-F238E27FC236}">
                <a16:creationId xmlns:a16="http://schemas.microsoft.com/office/drawing/2014/main" id="{29DB5F0F-8ACE-1187-7276-A53D749B54F5}"/>
              </a:ext>
            </a:extLst>
          </p:cNvPr>
          <p:cNvSpPr>
            <a:spLocks noGrp="1"/>
          </p:cNvSpPr>
          <p:nvPr>
            <p:ph idx="1"/>
          </p:nvPr>
        </p:nvSpPr>
        <p:spPr>
          <a:xfrm>
            <a:off x="4453128" y="2148840"/>
            <a:ext cx="3291840" cy="3474720"/>
          </a:xfrm>
        </p:spPr>
        <p:txBody>
          <a:bodyPr vert="horz" wrap="square" lIns="0" tIns="45720" rIns="0" bIns="45720" rtlCol="0" anchor="t">
            <a:normAutofit/>
          </a:bodyPr>
          <a:lstStyle/>
          <a:p>
            <a:pPr marL="0" indent="0" algn="l">
              <a:spcBef>
                <a:spcPts val="0"/>
              </a:spcBef>
              <a:spcAft>
                <a:spcPts val="1200"/>
              </a:spcAft>
              <a:buNone/>
            </a:pPr>
            <a:r>
              <a:rPr lang="en-US" b="1" dirty="0">
                <a:solidFill>
                  <a:schemeClr val="accent1"/>
                </a:solidFill>
                <a:latin typeface="Poppins"/>
                <a:cs typeface="Poppins"/>
              </a:rPr>
              <a:t>Principal: </a:t>
            </a:r>
          </a:p>
          <a:p>
            <a:pPr marL="0" indent="0" algn="l">
              <a:spcBef>
                <a:spcPts val="0"/>
              </a:spcBef>
              <a:spcAft>
                <a:spcPts val="0"/>
              </a:spcAft>
              <a:buNone/>
            </a:pPr>
            <a:r>
              <a:rPr lang="en-US" dirty="0">
                <a:latin typeface="Poppins"/>
                <a:cs typeface="Poppins"/>
              </a:rPr>
              <a:t>A sum of money you borrow or set aside to save</a:t>
            </a:r>
          </a:p>
        </p:txBody>
      </p:sp>
      <p:sp>
        <p:nvSpPr>
          <p:cNvPr id="9" name="Key term column 3">
            <a:extLst>
              <a:ext uri="{FF2B5EF4-FFF2-40B4-BE49-F238E27FC236}">
                <a16:creationId xmlns:a16="http://schemas.microsoft.com/office/drawing/2014/main" id="{29DB5F0F-8ACE-1187-7276-A53D749B54F5}"/>
              </a:ext>
            </a:extLst>
          </p:cNvPr>
          <p:cNvSpPr>
            <a:spLocks noGrp="1"/>
          </p:cNvSpPr>
          <p:nvPr>
            <p:ph idx="1"/>
          </p:nvPr>
        </p:nvSpPr>
        <p:spPr>
          <a:xfrm>
            <a:off x="8065008" y="2148840"/>
            <a:ext cx="3291840" cy="3474720"/>
          </a:xfrm>
        </p:spPr>
        <p:txBody>
          <a:bodyPr vert="horz" wrap="square" lIns="0" tIns="45720" rIns="0" bIns="45720" rtlCol="0" anchor="t">
            <a:normAutofit/>
          </a:bodyPr>
          <a:lstStyle/>
          <a:p>
            <a:pPr marL="0" indent="0" algn="l">
              <a:spcBef>
                <a:spcPts val="0"/>
              </a:spcBef>
              <a:spcAft>
                <a:spcPts val="1200"/>
              </a:spcAft>
              <a:buNone/>
            </a:pPr>
            <a:r>
              <a:rPr lang="en-US" b="1">
                <a:solidFill>
                  <a:schemeClr val="accent1"/>
                </a:solidFill>
                <a:latin typeface="Poppins"/>
                <a:cs typeface="Poppins"/>
              </a:rPr>
              <a:t>Interest rate: </a:t>
            </a:r>
          </a:p>
          <a:p>
            <a:pPr marL="0" indent="0" algn="l">
              <a:spcBef>
                <a:spcPts val="0"/>
              </a:spcBef>
              <a:spcAft>
                <a:spcPts val="0"/>
              </a:spcAft>
              <a:buNone/>
            </a:pPr>
            <a:r>
              <a:rPr lang="en-US">
                <a:latin typeface="Poppins"/>
                <a:cs typeface="Poppins"/>
              </a:rPr>
              <a:t>The extra money earned or paid for the use of money over time expressed as a percentage</a:t>
            </a:r>
          </a:p>
        </p:txBody>
      </p:sp>
    </p:spTree>
    <p:extLst>
      <p:ext uri="{BB962C8B-B14F-4D97-AF65-F5344CB8AC3E}">
        <p14:creationId xmlns:p14="http://schemas.microsoft.com/office/powerpoint/2010/main" val="5348155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060283-BBD9-0B7E-0060-C18DAC8DC9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F95BF2-8977-C14C-2FF6-0704A3A8810B}"/>
              </a:ext>
            </a:extLst>
          </p:cNvPr>
          <p:cNvSpPr>
            <a:spLocks noGrp="1"/>
          </p:cNvSpPr>
          <p:nvPr>
            <p:ph type="title"/>
          </p:nvPr>
        </p:nvSpPr>
        <p:spPr>
          <a:xfrm>
            <a:off x="839788" y="365125"/>
            <a:ext cx="10515600" cy="1325563"/>
          </a:xfrm>
        </p:spPr>
        <p:txBody>
          <a:bodyPr vert="horz" lIns="91440" tIns="45720" rIns="91440" bIns="45720" rtlCol="0" anchor="ctr">
            <a:normAutofit/>
          </a:bodyPr>
          <a:lstStyle/>
          <a:p>
            <a:r>
              <a:rPr lang="en-US" b="1" kern="1200">
                <a:latin typeface="Poppins"/>
                <a:cs typeface="Poppins"/>
              </a:rPr>
              <a:t>Power of time</a:t>
            </a:r>
            <a:endParaRPr lang="en-US" b="1" kern="1200">
              <a:latin typeface="Poppins" panose="020B0604020202020204" pitchFamily="34" charset="0"/>
              <a:ea typeface="+mj-ea"/>
              <a:cs typeface="Poppins" panose="020B0604020202020204" pitchFamily="34" charset="0"/>
            </a:endParaRPr>
          </a:p>
        </p:txBody>
      </p:sp>
      <p:sp>
        <p:nvSpPr>
          <p:cNvPr id="3" name="Content Placeholder 2">
            <a:extLst>
              <a:ext uri="{FF2B5EF4-FFF2-40B4-BE49-F238E27FC236}">
                <a16:creationId xmlns:a16="http://schemas.microsoft.com/office/drawing/2014/main" id="{E4DE5505-B095-6979-633D-412CAE399623}"/>
              </a:ext>
            </a:extLst>
          </p:cNvPr>
          <p:cNvSpPr>
            <a:spLocks noGrp="1"/>
          </p:cNvSpPr>
          <p:nvPr>
            <p:ph sz="quarter" idx="4"/>
          </p:nvPr>
        </p:nvSpPr>
        <p:spPr>
          <a:xfrm>
            <a:off x="938940" y="2115217"/>
            <a:ext cx="4492376" cy="3816604"/>
          </a:xfrm>
        </p:spPr>
        <p:txBody>
          <a:bodyPr vert="horz" lIns="91440" tIns="45720" rIns="91440" bIns="45720" rtlCol="0" anchor="t">
            <a:normAutofit/>
          </a:bodyPr>
          <a:lstStyle/>
          <a:p>
            <a:pPr marL="0" indent="0">
              <a:buNone/>
            </a:pPr>
            <a:r>
              <a:rPr lang="en-US" sz="2200" b="1" dirty="0">
                <a:solidFill>
                  <a:schemeClr val="accent1"/>
                </a:solidFill>
                <a:latin typeface="Poppins"/>
                <a:cs typeface="Poppins"/>
              </a:rPr>
              <a:t>When saving:</a:t>
            </a:r>
          </a:p>
          <a:p>
            <a:r>
              <a:rPr lang="en-US" sz="2200" dirty="0">
                <a:latin typeface="Poppins"/>
                <a:cs typeface="Poppins"/>
              </a:rPr>
              <a:t>More time means more interest earned</a:t>
            </a:r>
          </a:p>
          <a:p>
            <a:r>
              <a:rPr lang="en-US" sz="2200" dirty="0">
                <a:latin typeface="Poppins"/>
                <a:cs typeface="Poppins"/>
              </a:rPr>
              <a:t>Starting early gives your money more time to grow</a:t>
            </a:r>
          </a:p>
        </p:txBody>
      </p:sp>
      <p:sp>
        <p:nvSpPr>
          <p:cNvPr id="7" name="Footer Placeholder 6">
            <a:extLst>
              <a:ext uri="{FF2B5EF4-FFF2-40B4-BE49-F238E27FC236}">
                <a16:creationId xmlns:a16="http://schemas.microsoft.com/office/drawing/2014/main" id="{34C2EB71-0427-90BC-B97C-4AC37F1C7378}"/>
              </a:ext>
            </a:extLst>
          </p:cNvPr>
          <p:cNvSpPr>
            <a:spLocks noGrp="1"/>
          </p:cNvSpPr>
          <p:nvPr>
            <p:ph type="ftr" sz="quarter" idx="10"/>
          </p:nvPr>
        </p:nvSpPr>
        <p:spPr>
          <a:xfrm>
            <a:off x="6868048" y="6356350"/>
            <a:ext cx="4114800" cy="365125"/>
          </a:xfrm>
        </p:spPr>
        <p:txBody>
          <a:bodyPr vert="horz" lIns="91440" tIns="45720" rIns="91440" bIns="45720" rtlCol="0" anchor="ctr">
            <a:normAutofit/>
          </a:bodyPr>
          <a:lstStyle/>
          <a:p>
            <a:pPr>
              <a:spcAft>
                <a:spcPts val="600"/>
              </a:spcAft>
            </a:pPr>
            <a:r>
              <a:rPr lang="en-US"/>
              <a:t>The Power of Interest</a:t>
            </a:r>
            <a:endParaRPr lang="en-US" kern="1200">
              <a:latin typeface="+mn-lt"/>
            </a:endParaRPr>
          </a:p>
        </p:txBody>
      </p:sp>
      <p:sp>
        <p:nvSpPr>
          <p:cNvPr id="5" name="Slide Number Placeholder 4">
            <a:extLst>
              <a:ext uri="{FF2B5EF4-FFF2-40B4-BE49-F238E27FC236}">
                <a16:creationId xmlns:a16="http://schemas.microsoft.com/office/drawing/2014/main" id="{D9694BE5-9889-2C22-9939-11CA976C7B18}"/>
              </a:ext>
            </a:extLst>
          </p:cNvPr>
          <p:cNvSpPr>
            <a:spLocks noGrp="1"/>
          </p:cNvSpPr>
          <p:nvPr>
            <p:ph type="sldNum" sz="quarter" idx="11"/>
          </p:nvPr>
        </p:nvSpPr>
        <p:spPr>
          <a:xfrm>
            <a:off x="10982848" y="6356350"/>
            <a:ext cx="370952" cy="365125"/>
          </a:xfrm>
        </p:spPr>
        <p:txBody>
          <a:bodyPr vert="horz" lIns="91440" tIns="45720" rIns="91440" bIns="45720" rtlCol="0" anchor="ctr">
            <a:normAutofit/>
          </a:bodyPr>
          <a:lstStyle/>
          <a:p>
            <a:pPr>
              <a:spcAft>
                <a:spcPts val="600"/>
              </a:spcAft>
            </a:pPr>
            <a:r>
              <a:rPr lang="en-US"/>
              <a:t>8</a:t>
            </a:r>
          </a:p>
        </p:txBody>
      </p:sp>
      <p:sp>
        <p:nvSpPr>
          <p:cNvPr id="10" name="Content Placeholder 2">
            <a:extLst>
              <a:ext uri="{FF2B5EF4-FFF2-40B4-BE49-F238E27FC236}">
                <a16:creationId xmlns:a16="http://schemas.microsoft.com/office/drawing/2014/main" id="{142F695D-A6A1-F220-C2EC-DE89EB1E4BE8}"/>
              </a:ext>
            </a:extLst>
          </p:cNvPr>
          <p:cNvSpPr txBox="1">
            <a:spLocks/>
          </p:cNvSpPr>
          <p:nvPr/>
        </p:nvSpPr>
        <p:spPr>
          <a:xfrm>
            <a:off x="6137664" y="2115217"/>
            <a:ext cx="4492376" cy="3816604"/>
          </a:xfrm>
          <a:prstGeom prst="rect">
            <a:avLst/>
          </a:prstGeom>
        </p:spPr>
        <p:txBody>
          <a:bodyPr vert="horz" lIns="91440" tIns="45720" rIns="91440" bIns="45720" rtlCol="0" anchor="t">
            <a:normAutofit/>
          </a:bodyPr>
          <a:lstStyle>
            <a:lvl1pPr marL="228600" indent="-228600" algn="l" defTabSz="914400" rtl="0" eaLnBrk="1" latinLnBrk="0" hangingPunct="1">
              <a:lnSpc>
                <a:spcPct val="100000"/>
              </a:lnSpc>
              <a:spcBef>
                <a:spcPts val="1000"/>
              </a:spcBef>
              <a:spcAft>
                <a:spcPts val="1200"/>
              </a:spcAft>
              <a:buClr>
                <a:schemeClr val="tx1"/>
              </a:buClr>
              <a:buFont typeface="Poppins" panose="020B0604020202020204" pitchFamily="34" charset="0"/>
              <a:buChar char="•"/>
              <a:defRPr sz="2000" kern="1200">
                <a:solidFill>
                  <a:schemeClr val="tx1"/>
                </a:solidFill>
                <a:latin typeface="Poppins" panose="020B0604020202020204" pitchFamily="34" charset="0"/>
                <a:ea typeface="+mn-ea"/>
                <a:cs typeface="Poppins" panose="020B0604020202020204" pitchFamily="34" charset="0"/>
              </a:defRPr>
            </a:lvl1pPr>
            <a:lvl2pPr marL="685800" indent="-228600" algn="l" defTabSz="914400" rtl="0" eaLnBrk="1" latinLnBrk="0" hangingPunct="1">
              <a:lnSpc>
                <a:spcPct val="100000"/>
              </a:lnSpc>
              <a:spcBef>
                <a:spcPts val="500"/>
              </a:spcBef>
              <a:spcAft>
                <a:spcPts val="1200"/>
              </a:spcAft>
              <a:buClr>
                <a:schemeClr val="tx1"/>
              </a:buClr>
              <a:buFont typeface="Poppins" panose="020B0604020202020204" pitchFamily="34" charset="0"/>
              <a:buChar char="•"/>
              <a:defRPr sz="2000" kern="1200">
                <a:solidFill>
                  <a:schemeClr val="tx1"/>
                </a:solidFill>
                <a:latin typeface="Poppins" panose="020B0604020202020204" pitchFamily="34" charset="0"/>
                <a:ea typeface="+mn-ea"/>
                <a:cs typeface="Poppins" panose="020B0604020202020204" pitchFamily="34" charset="0"/>
              </a:defRPr>
            </a:lvl2pPr>
            <a:lvl3pPr marL="1143000" indent="-228600" algn="l" defTabSz="914400" rtl="0" eaLnBrk="1" latinLnBrk="0" hangingPunct="1">
              <a:lnSpc>
                <a:spcPct val="100000"/>
              </a:lnSpc>
              <a:spcBef>
                <a:spcPts val="500"/>
              </a:spcBef>
              <a:spcAft>
                <a:spcPts val="1200"/>
              </a:spcAft>
              <a:buClr>
                <a:schemeClr val="tx1"/>
              </a:buClr>
              <a:buFont typeface="Poppins" panose="020B0604020202020204" pitchFamily="34" charset="0"/>
              <a:buChar char="•"/>
              <a:defRPr sz="2000" kern="1200">
                <a:solidFill>
                  <a:schemeClr val="tx1"/>
                </a:solidFill>
                <a:latin typeface="Poppins" panose="020B0604020202020204" pitchFamily="34" charset="0"/>
                <a:ea typeface="+mn-ea"/>
                <a:cs typeface="Poppins" panose="020B0604020202020204" pitchFamily="34" charset="0"/>
              </a:defRPr>
            </a:lvl3pPr>
            <a:lvl4pPr marL="1600200" indent="-228600" algn="l" defTabSz="914400" rtl="0" eaLnBrk="1" latinLnBrk="0" hangingPunct="1">
              <a:lnSpc>
                <a:spcPct val="100000"/>
              </a:lnSpc>
              <a:spcBef>
                <a:spcPts val="500"/>
              </a:spcBef>
              <a:spcAft>
                <a:spcPts val="1200"/>
              </a:spcAft>
              <a:buClr>
                <a:schemeClr val="tx1"/>
              </a:buClr>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4pPr>
            <a:lvl5pPr marL="2057400" indent="-228600" algn="l" defTabSz="914400" rtl="0" eaLnBrk="1" latinLnBrk="0" hangingPunct="1">
              <a:lnSpc>
                <a:spcPct val="100000"/>
              </a:lnSpc>
              <a:spcBef>
                <a:spcPts val="500"/>
              </a:spcBef>
              <a:spcAft>
                <a:spcPts val="1200"/>
              </a:spcAft>
              <a:buClr>
                <a:schemeClr val="tx1"/>
              </a:buClr>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5pPr>
            <a:lvl6pPr marL="25146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9pPr>
          </a:lstStyle>
          <a:p>
            <a:pPr marL="0" indent="0">
              <a:buFont typeface="Poppins" panose="020B0604020202020204" pitchFamily="34" charset="0"/>
              <a:buNone/>
            </a:pPr>
            <a:r>
              <a:rPr lang="en-US" sz="2200" b="1" dirty="0">
                <a:solidFill>
                  <a:schemeClr val="accent1"/>
                </a:solidFill>
                <a:latin typeface="Poppins"/>
                <a:cs typeface="Poppins"/>
              </a:rPr>
              <a:t>When borrowing:</a:t>
            </a:r>
          </a:p>
          <a:p>
            <a:r>
              <a:rPr lang="en-US" sz="2200" dirty="0">
                <a:latin typeface="Poppins"/>
                <a:cs typeface="Poppins"/>
              </a:rPr>
              <a:t>More time means more interest paid</a:t>
            </a:r>
          </a:p>
          <a:p>
            <a:r>
              <a:rPr lang="en-US" sz="2200" dirty="0">
                <a:latin typeface="Poppins"/>
                <a:cs typeface="Poppins"/>
              </a:rPr>
              <a:t>Paying off loans sooner can save money</a:t>
            </a:r>
          </a:p>
        </p:txBody>
      </p:sp>
    </p:spTree>
    <p:extLst>
      <p:ext uri="{BB962C8B-B14F-4D97-AF65-F5344CB8AC3E}">
        <p14:creationId xmlns:p14="http://schemas.microsoft.com/office/powerpoint/2010/main" val="13625634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3238C1-8D32-40BF-754A-BA51E434C6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EF2D1E-B017-8242-027D-0D67B3BC7A00}"/>
              </a:ext>
            </a:extLst>
          </p:cNvPr>
          <p:cNvSpPr>
            <a:spLocks noGrp="1"/>
          </p:cNvSpPr>
          <p:nvPr>
            <p:ph type="title"/>
          </p:nvPr>
        </p:nvSpPr>
        <p:spPr/>
        <p:txBody>
          <a:bodyPr/>
          <a:lstStyle/>
          <a:p>
            <a:r>
              <a:rPr lang="en-US">
                <a:latin typeface="Poppins"/>
                <a:cs typeface="Poppins"/>
              </a:rPr>
              <a:t>Simple interest</a:t>
            </a:r>
            <a:endParaRPr lang="en-US"/>
          </a:p>
        </p:txBody>
      </p:sp>
      <p:sp>
        <p:nvSpPr>
          <p:cNvPr id="3" name="Content Placeholder 2">
            <a:extLst>
              <a:ext uri="{FF2B5EF4-FFF2-40B4-BE49-F238E27FC236}">
                <a16:creationId xmlns:a16="http://schemas.microsoft.com/office/drawing/2014/main" id="{A3E4FF83-2B03-4245-847B-AC788D4372F4}"/>
              </a:ext>
            </a:extLst>
          </p:cNvPr>
          <p:cNvSpPr>
            <a:spLocks noGrp="1"/>
          </p:cNvSpPr>
          <p:nvPr>
            <p:ph idx="1"/>
          </p:nvPr>
        </p:nvSpPr>
        <p:spPr>
          <a:xfrm>
            <a:off x="838200" y="2625874"/>
            <a:ext cx="4449896" cy="3638116"/>
          </a:xfrm>
        </p:spPr>
        <p:txBody>
          <a:bodyPr vert="horz" lIns="91440" tIns="45720" rIns="91440" bIns="45720" rtlCol="0" anchor="t">
            <a:noAutofit/>
          </a:bodyPr>
          <a:lstStyle/>
          <a:p>
            <a:pPr marL="0" indent="0">
              <a:buNone/>
            </a:pPr>
            <a:r>
              <a:rPr lang="en-US" sz="2400">
                <a:latin typeface="Poppins"/>
                <a:cs typeface="Poppins"/>
              </a:rPr>
              <a:t>The amount of interest calculated only on the original principal, not on any interest earned or added over time</a:t>
            </a:r>
          </a:p>
        </p:txBody>
      </p:sp>
      <p:sp>
        <p:nvSpPr>
          <p:cNvPr id="5" name="Slide Number Placeholder 4">
            <a:extLst>
              <a:ext uri="{FF2B5EF4-FFF2-40B4-BE49-F238E27FC236}">
                <a16:creationId xmlns:a16="http://schemas.microsoft.com/office/drawing/2014/main" id="{2D889F89-1189-2C52-DDCF-CF42CC2FA5D7}"/>
              </a:ext>
            </a:extLst>
          </p:cNvPr>
          <p:cNvSpPr>
            <a:spLocks noGrp="1"/>
          </p:cNvSpPr>
          <p:nvPr>
            <p:ph type="sldNum" sz="quarter" idx="11"/>
          </p:nvPr>
        </p:nvSpPr>
        <p:spPr/>
        <p:txBody>
          <a:bodyPr/>
          <a:lstStyle/>
          <a:p>
            <a:r>
              <a:rPr lang="en-US"/>
              <a:t>9</a:t>
            </a:r>
          </a:p>
        </p:txBody>
      </p:sp>
      <p:sp>
        <p:nvSpPr>
          <p:cNvPr id="7" name="Footer Placeholder 6">
            <a:extLst>
              <a:ext uri="{FF2B5EF4-FFF2-40B4-BE49-F238E27FC236}">
                <a16:creationId xmlns:a16="http://schemas.microsoft.com/office/drawing/2014/main" id="{435CE7EA-2C67-FA2C-19E5-778EE2F9EF9E}"/>
              </a:ext>
            </a:extLst>
          </p:cNvPr>
          <p:cNvSpPr>
            <a:spLocks noGrp="1"/>
          </p:cNvSpPr>
          <p:nvPr>
            <p:ph type="ftr" sz="quarter" idx="10"/>
          </p:nvPr>
        </p:nvSpPr>
        <p:spPr/>
        <p:txBody>
          <a:bodyPr/>
          <a:lstStyle/>
          <a:p>
            <a:r>
              <a:rPr lang="en-US"/>
              <a:t>The Power of Interest</a:t>
            </a:r>
          </a:p>
        </p:txBody>
      </p:sp>
      <p:sp>
        <p:nvSpPr>
          <p:cNvPr id="8" name="Content Placeholder 2">
            <a:extLst>
              <a:ext uri="{FF2B5EF4-FFF2-40B4-BE49-F238E27FC236}">
                <a16:creationId xmlns:a16="http://schemas.microsoft.com/office/drawing/2014/main" id="{A70430A0-6120-C918-EB3B-EBA8C6069B7B}"/>
              </a:ext>
            </a:extLst>
          </p:cNvPr>
          <p:cNvSpPr txBox="1">
            <a:spLocks/>
          </p:cNvSpPr>
          <p:nvPr/>
        </p:nvSpPr>
        <p:spPr>
          <a:xfrm>
            <a:off x="5618603" y="1912652"/>
            <a:ext cx="5166910" cy="3638115"/>
          </a:xfrm>
          <a:prstGeom prst="rect">
            <a:avLst/>
          </a:prstGeom>
          <a:solidFill>
            <a:schemeClr val="accent6">
              <a:lumMod val="40000"/>
              <a:lumOff val="60000"/>
            </a:schemeClr>
          </a:solidFill>
        </p:spPr>
        <p:txBody>
          <a:bodyPr vert="horz" lIns="182880" tIns="182880" rIns="182880" bIns="182880" rtlCol="0" anchor="t">
            <a:noAutofit/>
          </a:bodyPr>
          <a:lstStyle>
            <a:lvl1pPr marL="228600" indent="-228600" algn="l" defTabSz="914400" rtl="0" eaLnBrk="1" latinLnBrk="0" hangingPunct="1">
              <a:lnSpc>
                <a:spcPct val="100000"/>
              </a:lnSpc>
              <a:spcBef>
                <a:spcPts val="1000"/>
              </a:spcBef>
              <a:spcAft>
                <a:spcPts val="1200"/>
              </a:spcAft>
              <a:buClr>
                <a:schemeClr val="tx1"/>
              </a:buClr>
              <a:buFont typeface="Poppins" panose="020B0604020202020204" pitchFamily="34" charset="0"/>
              <a:buChar char="•"/>
              <a:defRPr sz="2200" kern="1200">
                <a:solidFill>
                  <a:schemeClr val="tx1"/>
                </a:solidFill>
                <a:latin typeface="Poppins" panose="020B0604020202020204" pitchFamily="34" charset="0"/>
                <a:ea typeface="+mn-ea"/>
                <a:cs typeface="Poppins" panose="020B0604020202020204" pitchFamily="34" charset="0"/>
              </a:defRPr>
            </a:lvl1pPr>
            <a:lvl2pPr marL="685800" indent="-228600" algn="l" defTabSz="914400" rtl="0" eaLnBrk="1" latinLnBrk="0" hangingPunct="1">
              <a:lnSpc>
                <a:spcPct val="100000"/>
              </a:lnSpc>
              <a:spcBef>
                <a:spcPts val="500"/>
              </a:spcBef>
              <a:spcAft>
                <a:spcPts val="1200"/>
              </a:spcAft>
              <a:buClr>
                <a:schemeClr val="tx1"/>
              </a:buClr>
              <a:buFont typeface="Wingdings" panose="05000000000000000000" pitchFamily="2" charset="2"/>
              <a:buChar char="§"/>
              <a:defRPr sz="2000" kern="1200">
                <a:solidFill>
                  <a:schemeClr val="tx1"/>
                </a:solidFill>
                <a:latin typeface="Poppins" panose="020B0604020202020204" pitchFamily="34" charset="0"/>
                <a:ea typeface="+mn-ea"/>
                <a:cs typeface="Poppins" panose="020B0604020202020204" pitchFamily="34" charset="0"/>
              </a:defRPr>
            </a:lvl2pPr>
            <a:lvl3pPr marL="1143000" indent="-228600" algn="l" defTabSz="914400" rtl="0" eaLnBrk="1" latinLnBrk="0" hangingPunct="1">
              <a:lnSpc>
                <a:spcPct val="100000"/>
              </a:lnSpc>
              <a:spcBef>
                <a:spcPts val="500"/>
              </a:spcBef>
              <a:spcAft>
                <a:spcPts val="1200"/>
              </a:spcAft>
              <a:buFont typeface="Poppins" panose="020B0604020202020204" pitchFamily="34" charset="0"/>
              <a:buChar char="•"/>
              <a:defRPr sz="2000" kern="1200">
                <a:solidFill>
                  <a:schemeClr val="tx1"/>
                </a:solidFill>
                <a:latin typeface="Poppins" panose="020B0604020202020204" pitchFamily="34" charset="0"/>
                <a:ea typeface="+mn-ea"/>
                <a:cs typeface="Poppins" panose="020B0604020202020204" pitchFamily="34" charset="0"/>
              </a:defRPr>
            </a:lvl3pPr>
            <a:lvl4pPr marL="16002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4pPr>
            <a:lvl5pPr marL="20574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5pPr>
            <a:lvl6pPr marL="25146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9pPr>
          </a:lstStyle>
          <a:p>
            <a:pPr>
              <a:buFont typeface="Poppins" panose="020B0604020202020204" pitchFamily="34" charset="0"/>
              <a:buNone/>
            </a:pPr>
            <a:r>
              <a:rPr lang="en-US" sz="1800" b="1">
                <a:latin typeface="Poppins"/>
                <a:cs typeface="Poppins"/>
              </a:rPr>
              <a:t>To calculate simple interest (SI)</a:t>
            </a:r>
            <a:r>
              <a:rPr lang="en-US" sz="1800">
                <a:latin typeface="Poppins"/>
                <a:cs typeface="Poppins"/>
              </a:rPr>
              <a:t>:</a:t>
            </a:r>
          </a:p>
          <a:p>
            <a:pPr algn="ctr">
              <a:buFont typeface="Poppins" panose="020B0604020202020204" pitchFamily="34" charset="0"/>
              <a:buNone/>
            </a:pPr>
            <a:r>
              <a:rPr lang="en-US" sz="2000">
                <a:latin typeface="Quicksand" panose="02040503050406030204" pitchFamily="18" charset="0"/>
                <a:ea typeface="Quicksand" panose="02040503050406030204" pitchFamily="18" charset="0"/>
                <a:cs typeface="Poppins"/>
              </a:rPr>
              <a:t>SI = P × R × T</a:t>
            </a:r>
          </a:p>
          <a:p>
            <a:pPr>
              <a:buFont typeface="Poppins" panose="020B0604020202020204" pitchFamily="34" charset="0"/>
              <a:buNone/>
            </a:pPr>
            <a:r>
              <a:rPr lang="en-US" sz="1800">
                <a:latin typeface="Poppins"/>
                <a:cs typeface="Poppins"/>
              </a:rPr>
              <a:t>Where:</a:t>
            </a:r>
          </a:p>
          <a:p>
            <a:pPr>
              <a:spcAft>
                <a:spcPts val="600"/>
              </a:spcAft>
              <a:buClrTx/>
              <a:buFont typeface="Poppins"/>
              <a:buChar char="•"/>
            </a:pPr>
            <a:r>
              <a:rPr lang="en-US" sz="1800" b="1">
                <a:latin typeface="Poppins"/>
                <a:cs typeface="Poppins"/>
              </a:rPr>
              <a:t>P</a:t>
            </a:r>
            <a:r>
              <a:rPr lang="en-US" sz="1800">
                <a:latin typeface="Poppins"/>
                <a:cs typeface="Poppins"/>
              </a:rPr>
              <a:t> = </a:t>
            </a:r>
            <a:r>
              <a:rPr lang="en-US" sz="1800" b="1">
                <a:latin typeface="Poppins"/>
                <a:cs typeface="Poppins"/>
              </a:rPr>
              <a:t>Principal</a:t>
            </a:r>
            <a:r>
              <a:rPr lang="en-US" sz="1800">
                <a:latin typeface="Poppins"/>
                <a:cs typeface="Poppins"/>
              </a:rPr>
              <a:t> (the original amount of money borrowed or saved)</a:t>
            </a:r>
          </a:p>
          <a:p>
            <a:pPr>
              <a:spcAft>
                <a:spcPts val="600"/>
              </a:spcAft>
              <a:buClrTx/>
              <a:buFont typeface="Poppins"/>
              <a:buChar char="•"/>
            </a:pPr>
            <a:r>
              <a:rPr lang="en-US" sz="1800" b="1">
                <a:latin typeface="Poppins"/>
                <a:cs typeface="Poppins"/>
              </a:rPr>
              <a:t>R</a:t>
            </a:r>
            <a:r>
              <a:rPr lang="en-US" sz="1800">
                <a:latin typeface="Poppins"/>
                <a:cs typeface="Poppins"/>
              </a:rPr>
              <a:t> = </a:t>
            </a:r>
            <a:r>
              <a:rPr lang="en-US" sz="1800" b="1">
                <a:latin typeface="Poppins"/>
                <a:cs typeface="Poppins"/>
              </a:rPr>
              <a:t>Annual interest rate </a:t>
            </a:r>
            <a:r>
              <a:rPr lang="en-US" sz="1800">
                <a:latin typeface="Poppins"/>
                <a:cs typeface="Poppins"/>
              </a:rPr>
              <a:t>(as a decimal)</a:t>
            </a:r>
          </a:p>
          <a:p>
            <a:pPr>
              <a:spcAft>
                <a:spcPts val="600"/>
              </a:spcAft>
              <a:buClrTx/>
              <a:buFont typeface="Poppins"/>
              <a:buChar char="•"/>
            </a:pPr>
            <a:r>
              <a:rPr lang="en-US" sz="1800" b="1">
                <a:latin typeface="Poppins"/>
                <a:cs typeface="Poppins"/>
              </a:rPr>
              <a:t>T</a:t>
            </a:r>
            <a:r>
              <a:rPr lang="en-US" sz="1800">
                <a:latin typeface="Poppins"/>
                <a:cs typeface="Poppins"/>
              </a:rPr>
              <a:t> = </a:t>
            </a:r>
            <a:r>
              <a:rPr lang="en-US" sz="1800" b="1">
                <a:latin typeface="Poppins"/>
                <a:cs typeface="Poppins"/>
              </a:rPr>
              <a:t>Time</a:t>
            </a:r>
            <a:r>
              <a:rPr lang="en-US" sz="1800">
                <a:latin typeface="Poppins"/>
                <a:cs typeface="Poppins"/>
              </a:rPr>
              <a:t> (the duration in years)</a:t>
            </a:r>
          </a:p>
        </p:txBody>
      </p:sp>
    </p:spTree>
    <p:extLst>
      <p:ext uri="{BB962C8B-B14F-4D97-AF65-F5344CB8AC3E}">
        <p14:creationId xmlns:p14="http://schemas.microsoft.com/office/powerpoint/2010/main" val="3030754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C7F1C-9E66-1187-81A5-30BF48E3727B}"/>
              </a:ext>
            </a:extLst>
          </p:cNvPr>
          <p:cNvSpPr>
            <a:spLocks noGrp="1"/>
          </p:cNvSpPr>
          <p:nvPr>
            <p:ph type="title"/>
          </p:nvPr>
        </p:nvSpPr>
        <p:spPr/>
        <p:txBody>
          <a:bodyPr/>
          <a:lstStyle/>
          <a:p>
            <a:r>
              <a:rPr lang="en-US" dirty="0"/>
              <a:t>Simple interest example</a:t>
            </a:r>
          </a:p>
        </p:txBody>
      </p:sp>
      <p:sp>
        <p:nvSpPr>
          <p:cNvPr id="4" name="Footer Placeholder 3">
            <a:extLst>
              <a:ext uri="{FF2B5EF4-FFF2-40B4-BE49-F238E27FC236}">
                <a16:creationId xmlns:a16="http://schemas.microsoft.com/office/drawing/2014/main" id="{B4FE89D0-806E-1CF4-0E69-CD3E5FA514CA}"/>
              </a:ext>
            </a:extLst>
          </p:cNvPr>
          <p:cNvSpPr>
            <a:spLocks noGrp="1"/>
          </p:cNvSpPr>
          <p:nvPr>
            <p:ph type="ftr" sz="quarter" idx="10"/>
          </p:nvPr>
        </p:nvSpPr>
        <p:spPr/>
        <p:txBody>
          <a:bodyPr/>
          <a:lstStyle/>
          <a:p>
            <a:r>
              <a:rPr lang="en-US"/>
              <a:t>The Power of Interest</a:t>
            </a:r>
          </a:p>
        </p:txBody>
      </p:sp>
      <p:sp>
        <p:nvSpPr>
          <p:cNvPr id="5" name="Slide Number Placeholder 4">
            <a:extLst>
              <a:ext uri="{FF2B5EF4-FFF2-40B4-BE49-F238E27FC236}">
                <a16:creationId xmlns:a16="http://schemas.microsoft.com/office/drawing/2014/main" id="{4453E831-D47B-5C7C-9210-BE05A196E4E1}"/>
              </a:ext>
            </a:extLst>
          </p:cNvPr>
          <p:cNvSpPr>
            <a:spLocks noGrp="1"/>
          </p:cNvSpPr>
          <p:nvPr>
            <p:ph type="sldNum" sz="quarter" idx="11"/>
          </p:nvPr>
        </p:nvSpPr>
        <p:spPr/>
        <p:txBody>
          <a:bodyPr/>
          <a:lstStyle/>
          <a:p>
            <a:r>
              <a:rPr lang="en-US"/>
              <a:t>10</a:t>
            </a:r>
          </a:p>
        </p:txBody>
      </p:sp>
      <p:sp>
        <p:nvSpPr>
          <p:cNvPr id="6" name="TextBox 5">
            <a:extLst>
              <a:ext uri="{FF2B5EF4-FFF2-40B4-BE49-F238E27FC236}">
                <a16:creationId xmlns:a16="http://schemas.microsoft.com/office/drawing/2014/main" id="{2AAEC15E-53D1-74D0-A123-DC9F6D6D2393}"/>
              </a:ext>
            </a:extLst>
          </p:cNvPr>
          <p:cNvSpPr txBox="1"/>
          <p:nvPr/>
        </p:nvSpPr>
        <p:spPr>
          <a:xfrm>
            <a:off x="826007" y="1690688"/>
            <a:ext cx="4835883" cy="29238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1800"/>
              </a:spcAft>
            </a:pPr>
            <a:r>
              <a:rPr lang="en-US" sz="2200" b="1">
                <a:latin typeface="Poppins" panose="020B0604020202020204" pitchFamily="34" charset="0"/>
                <a:cs typeface="Poppins" panose="020B0604020202020204" pitchFamily="34" charset="0"/>
              </a:rPr>
              <a:t>Question:</a:t>
            </a:r>
            <a:endParaRPr lang="en-US" sz="2200">
              <a:latin typeface="Poppins" panose="020B0604020202020204" pitchFamily="34" charset="0"/>
              <a:cs typeface="Poppins" panose="020B0604020202020204" pitchFamily="34" charset="0"/>
            </a:endParaRPr>
          </a:p>
          <a:p>
            <a:pPr>
              <a:spcAft>
                <a:spcPts val="1800"/>
              </a:spcAft>
            </a:pPr>
            <a:r>
              <a:rPr lang="en-US" sz="2200">
                <a:latin typeface="Poppins" panose="020B0604020202020204" pitchFamily="34" charset="0"/>
                <a:cs typeface="Poppins" panose="020B0604020202020204" pitchFamily="34" charset="0"/>
              </a:rPr>
              <a:t>If you deposit </a:t>
            </a:r>
            <a:r>
              <a:rPr lang="en-US" sz="2200" b="1">
                <a:latin typeface="Poppins" panose="020B0604020202020204" pitchFamily="34" charset="0"/>
                <a:cs typeface="Poppins" panose="020B0604020202020204" pitchFamily="34" charset="0"/>
              </a:rPr>
              <a:t>$1,000</a:t>
            </a:r>
            <a:r>
              <a:rPr lang="en-US" sz="2200">
                <a:latin typeface="Poppins" panose="020B0604020202020204" pitchFamily="34" charset="0"/>
                <a:cs typeface="Poppins" panose="020B0604020202020204" pitchFamily="34" charset="0"/>
              </a:rPr>
              <a:t> in a savings account at </a:t>
            </a:r>
            <a:r>
              <a:rPr lang="en-US" sz="2200" b="1">
                <a:latin typeface="Poppins" panose="020B0604020202020204" pitchFamily="34" charset="0"/>
                <a:cs typeface="Poppins" panose="020B0604020202020204" pitchFamily="34" charset="0"/>
              </a:rPr>
              <a:t>5% simple interest per year</a:t>
            </a:r>
            <a:r>
              <a:rPr lang="en-US" sz="2200">
                <a:latin typeface="Poppins" panose="020B0604020202020204" pitchFamily="34" charset="0"/>
                <a:cs typeface="Poppins" panose="020B0604020202020204" pitchFamily="34" charset="0"/>
              </a:rPr>
              <a:t> for </a:t>
            </a:r>
            <a:r>
              <a:rPr lang="en-US" sz="2200" b="1">
                <a:latin typeface="Poppins" panose="020B0604020202020204" pitchFamily="34" charset="0"/>
                <a:cs typeface="Poppins" panose="020B0604020202020204" pitchFamily="34" charset="0"/>
              </a:rPr>
              <a:t>3 years</a:t>
            </a:r>
            <a:r>
              <a:rPr lang="en-US" sz="2200">
                <a:latin typeface="Poppins" panose="020B0604020202020204" pitchFamily="34" charset="0"/>
                <a:cs typeface="Poppins" panose="020B0604020202020204" pitchFamily="34" charset="0"/>
              </a:rPr>
              <a:t>, how much interest will you earn, and what will your new principal be? </a:t>
            </a:r>
          </a:p>
          <a:p>
            <a:pPr>
              <a:spcAft>
                <a:spcPts val="1800"/>
              </a:spcAft>
            </a:pPr>
            <a:r>
              <a:rPr lang="en-US" sz="2200">
                <a:latin typeface="Poppins" panose="020B0604020202020204" pitchFamily="34" charset="0"/>
                <a:cs typeface="Poppins" panose="020B0604020202020204" pitchFamily="34" charset="0"/>
              </a:rPr>
              <a:t>Use the formula: </a:t>
            </a:r>
            <a:r>
              <a:rPr lang="en-US" sz="2200" b="1">
                <a:latin typeface="Poppins" panose="020B0604020202020204" pitchFamily="34" charset="0"/>
                <a:cs typeface="Poppins" panose="020B0604020202020204" pitchFamily="34" charset="0"/>
              </a:rPr>
              <a:t>SI = P × R × T</a:t>
            </a:r>
            <a:endParaRPr lang="en-US" sz="2200">
              <a:latin typeface="Poppins" panose="020B0604020202020204" pitchFamily="34" charset="0"/>
              <a:cs typeface="Poppins" panose="020B0604020202020204" pitchFamily="34" charset="0"/>
            </a:endParaRPr>
          </a:p>
        </p:txBody>
      </p:sp>
      <p:sp>
        <p:nvSpPr>
          <p:cNvPr id="3" name="TextBox 2">
            <a:extLst>
              <a:ext uri="{FF2B5EF4-FFF2-40B4-BE49-F238E27FC236}">
                <a16:creationId xmlns:a16="http://schemas.microsoft.com/office/drawing/2014/main" id="{2DB34DFE-2127-BF02-C763-94A745CA9ED2}"/>
              </a:ext>
            </a:extLst>
          </p:cNvPr>
          <p:cNvSpPr txBox="1"/>
          <p:nvPr/>
        </p:nvSpPr>
        <p:spPr>
          <a:xfrm>
            <a:off x="6329218" y="1690688"/>
            <a:ext cx="5024582" cy="406265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1800"/>
              </a:spcAft>
            </a:pPr>
            <a:r>
              <a:rPr lang="en-US" sz="2200" b="1">
                <a:latin typeface="Poppins" panose="020B0604020202020204" pitchFamily="34" charset="0"/>
                <a:cs typeface="Poppins" panose="020B0604020202020204" pitchFamily="34" charset="0"/>
              </a:rPr>
              <a:t>Solution</a:t>
            </a:r>
            <a:r>
              <a:rPr lang="en-US" sz="2200">
                <a:latin typeface="Poppins" panose="020B0604020202020204" pitchFamily="34" charset="0"/>
                <a:cs typeface="Poppins" panose="020B0604020202020204" pitchFamily="34" charset="0"/>
              </a:rPr>
              <a:t>:</a:t>
            </a:r>
          </a:p>
          <a:p>
            <a:r>
              <a:rPr lang="en-US" sz="2200">
                <a:latin typeface="Poppins" panose="020B0604020202020204" pitchFamily="34" charset="0"/>
                <a:cs typeface="Poppins" panose="020B0604020202020204" pitchFamily="34" charset="0"/>
              </a:rPr>
              <a:t>Principal (P) = </a:t>
            </a:r>
          </a:p>
          <a:p>
            <a:r>
              <a:rPr lang="en-US" sz="2200">
                <a:latin typeface="Poppins" panose="020B0604020202020204" pitchFamily="34" charset="0"/>
                <a:cs typeface="Poppins" panose="020B0604020202020204" pitchFamily="34" charset="0"/>
              </a:rPr>
              <a:t>Rate (R) = </a:t>
            </a:r>
          </a:p>
          <a:p>
            <a:pPr>
              <a:spcAft>
                <a:spcPts val="1800"/>
              </a:spcAft>
            </a:pPr>
            <a:r>
              <a:rPr lang="en-US" sz="2200">
                <a:latin typeface="Poppins" panose="020B0604020202020204" pitchFamily="34" charset="0"/>
                <a:cs typeface="Poppins" panose="020B0604020202020204" pitchFamily="34" charset="0"/>
              </a:rPr>
              <a:t>Time (T) = </a:t>
            </a:r>
          </a:p>
          <a:p>
            <a:r>
              <a:rPr lang="en-US" sz="2200">
                <a:latin typeface="Poppins" panose="020B0604020202020204" pitchFamily="34" charset="0"/>
                <a:cs typeface="Poppins" panose="020B0604020202020204" pitchFamily="34" charset="0"/>
              </a:rPr>
              <a:t>SI = </a:t>
            </a:r>
          </a:p>
          <a:p>
            <a:pPr>
              <a:spcAft>
                <a:spcPts val="1800"/>
              </a:spcAft>
            </a:pPr>
            <a:r>
              <a:rPr lang="en-US" sz="2200">
                <a:latin typeface="Poppins" panose="020B0604020202020204" pitchFamily="34" charset="0"/>
                <a:cs typeface="Poppins" panose="020B0604020202020204" pitchFamily="34" charset="0"/>
              </a:rPr>
              <a:t> </a:t>
            </a:r>
          </a:p>
          <a:p>
            <a:pPr>
              <a:spcAft>
                <a:spcPts val="1800"/>
              </a:spcAft>
            </a:pPr>
            <a:r>
              <a:rPr lang="en-US" sz="2200">
                <a:latin typeface="Poppins" panose="020B0604020202020204" pitchFamily="34" charset="0"/>
                <a:ea typeface="+mn-lt"/>
                <a:cs typeface="Poppins" panose="020B0604020202020204" pitchFamily="34" charset="0"/>
              </a:rPr>
              <a:t>You will have earned </a:t>
            </a:r>
            <a:r>
              <a:rPr lang="en-US" sz="2200" b="1">
                <a:latin typeface="Poppins" panose="020B0604020202020204" pitchFamily="34" charset="0"/>
                <a:ea typeface="+mn-lt"/>
                <a:cs typeface="Poppins" panose="020B0604020202020204" pitchFamily="34" charset="0"/>
              </a:rPr>
              <a:t>$___ in interest</a:t>
            </a:r>
            <a:r>
              <a:rPr lang="en-US" sz="2200">
                <a:latin typeface="Poppins" panose="020B0604020202020204" pitchFamily="34" charset="0"/>
                <a:ea typeface="+mn-lt"/>
                <a:cs typeface="Poppins" panose="020B0604020202020204" pitchFamily="34" charset="0"/>
              </a:rPr>
              <a:t>.</a:t>
            </a:r>
          </a:p>
          <a:p>
            <a:r>
              <a:rPr lang="en-US" sz="2200">
                <a:latin typeface="Poppins" panose="020B0604020202020204" pitchFamily="34" charset="0"/>
                <a:ea typeface="+mn-lt"/>
                <a:cs typeface="Poppins" panose="020B0604020202020204" pitchFamily="34" charset="0"/>
              </a:rPr>
              <a:t>The </a:t>
            </a:r>
            <a:r>
              <a:rPr lang="en-US" sz="2200" b="1">
                <a:latin typeface="Poppins" panose="020B0604020202020204" pitchFamily="34" charset="0"/>
                <a:ea typeface="+mn-lt"/>
                <a:cs typeface="Poppins" panose="020B0604020202020204" pitchFamily="34" charset="0"/>
              </a:rPr>
              <a:t>new principal</a:t>
            </a:r>
            <a:r>
              <a:rPr lang="en-US" sz="2200">
                <a:latin typeface="Poppins" panose="020B0604020202020204" pitchFamily="34" charset="0"/>
                <a:ea typeface="+mn-lt"/>
                <a:cs typeface="Poppins" panose="020B0604020202020204" pitchFamily="34" charset="0"/>
              </a:rPr>
              <a:t> will be: </a:t>
            </a:r>
            <a:endParaRPr lang="en-US" sz="2200" b="1">
              <a:latin typeface="Poppins" panose="020B0604020202020204" pitchFamily="34" charset="0"/>
              <a:cs typeface="Poppins" panose="020B0604020202020204" pitchFamily="34" charset="0"/>
            </a:endParaRPr>
          </a:p>
        </p:txBody>
      </p:sp>
    </p:spTree>
    <p:extLst>
      <p:ext uri="{BB962C8B-B14F-4D97-AF65-F5344CB8AC3E}">
        <p14:creationId xmlns:p14="http://schemas.microsoft.com/office/powerpoint/2010/main" val="25350059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AD4B11-9C0D-5108-E227-949ECD6442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CC8913-49F4-3AF8-4547-268F4CEC6D40}"/>
              </a:ext>
            </a:extLst>
          </p:cNvPr>
          <p:cNvSpPr>
            <a:spLocks noGrp="1"/>
          </p:cNvSpPr>
          <p:nvPr>
            <p:ph type="title"/>
          </p:nvPr>
        </p:nvSpPr>
        <p:spPr/>
        <p:txBody>
          <a:bodyPr/>
          <a:lstStyle/>
          <a:p>
            <a:r>
              <a:rPr lang="en-US" dirty="0"/>
              <a:t>Simple interest example (Answer)</a:t>
            </a:r>
          </a:p>
        </p:txBody>
      </p:sp>
      <p:sp>
        <p:nvSpPr>
          <p:cNvPr id="4" name="Footer Placeholder 3">
            <a:extLst>
              <a:ext uri="{FF2B5EF4-FFF2-40B4-BE49-F238E27FC236}">
                <a16:creationId xmlns:a16="http://schemas.microsoft.com/office/drawing/2014/main" id="{5DE62AE2-476C-403C-326C-3945B39773E2}"/>
              </a:ext>
            </a:extLst>
          </p:cNvPr>
          <p:cNvSpPr>
            <a:spLocks noGrp="1"/>
          </p:cNvSpPr>
          <p:nvPr>
            <p:ph type="ftr" sz="quarter" idx="10"/>
          </p:nvPr>
        </p:nvSpPr>
        <p:spPr/>
        <p:txBody>
          <a:bodyPr/>
          <a:lstStyle/>
          <a:p>
            <a:r>
              <a:rPr lang="en-US"/>
              <a:t>The Power of Interest</a:t>
            </a:r>
          </a:p>
        </p:txBody>
      </p:sp>
      <p:sp>
        <p:nvSpPr>
          <p:cNvPr id="5" name="Slide Number Placeholder 4">
            <a:extLst>
              <a:ext uri="{FF2B5EF4-FFF2-40B4-BE49-F238E27FC236}">
                <a16:creationId xmlns:a16="http://schemas.microsoft.com/office/drawing/2014/main" id="{D5AAFE21-68DE-2E33-3100-329118F56252}"/>
              </a:ext>
            </a:extLst>
          </p:cNvPr>
          <p:cNvSpPr>
            <a:spLocks noGrp="1"/>
          </p:cNvSpPr>
          <p:nvPr>
            <p:ph type="sldNum" sz="quarter" idx="11"/>
          </p:nvPr>
        </p:nvSpPr>
        <p:spPr/>
        <p:txBody>
          <a:bodyPr/>
          <a:lstStyle/>
          <a:p>
            <a:r>
              <a:rPr lang="en-US"/>
              <a:t>11</a:t>
            </a:r>
          </a:p>
        </p:txBody>
      </p:sp>
      <p:sp>
        <p:nvSpPr>
          <p:cNvPr id="6" name="TextBox 5">
            <a:extLst>
              <a:ext uri="{FF2B5EF4-FFF2-40B4-BE49-F238E27FC236}">
                <a16:creationId xmlns:a16="http://schemas.microsoft.com/office/drawing/2014/main" id="{04D446C0-8003-9BB4-4EC4-E6E58E41F1BD}"/>
              </a:ext>
            </a:extLst>
          </p:cNvPr>
          <p:cNvSpPr txBox="1"/>
          <p:nvPr/>
        </p:nvSpPr>
        <p:spPr>
          <a:xfrm>
            <a:off x="826007" y="1690688"/>
            <a:ext cx="4835883" cy="29238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1800"/>
              </a:spcAft>
            </a:pPr>
            <a:r>
              <a:rPr lang="en-US" sz="2200" b="1">
                <a:latin typeface="Poppins" panose="020B0604020202020204" pitchFamily="34" charset="0"/>
                <a:cs typeface="Poppins" panose="020B0604020202020204" pitchFamily="34" charset="0"/>
              </a:rPr>
              <a:t>Question:</a:t>
            </a:r>
            <a:endParaRPr lang="en-US" sz="2200">
              <a:latin typeface="Poppins" panose="020B0604020202020204" pitchFamily="34" charset="0"/>
              <a:cs typeface="Poppins" panose="020B0604020202020204" pitchFamily="34" charset="0"/>
            </a:endParaRPr>
          </a:p>
          <a:p>
            <a:pPr>
              <a:spcAft>
                <a:spcPts val="1800"/>
              </a:spcAft>
            </a:pPr>
            <a:r>
              <a:rPr lang="en-US" sz="2200">
                <a:latin typeface="Poppins" panose="020B0604020202020204" pitchFamily="34" charset="0"/>
                <a:cs typeface="Poppins" panose="020B0604020202020204" pitchFamily="34" charset="0"/>
              </a:rPr>
              <a:t>If you deposit </a:t>
            </a:r>
            <a:r>
              <a:rPr lang="en-US" sz="2200" b="1">
                <a:latin typeface="Poppins" panose="020B0604020202020204" pitchFamily="34" charset="0"/>
                <a:cs typeface="Poppins" panose="020B0604020202020204" pitchFamily="34" charset="0"/>
              </a:rPr>
              <a:t>$1,000</a:t>
            </a:r>
            <a:r>
              <a:rPr lang="en-US" sz="2200">
                <a:latin typeface="Poppins" panose="020B0604020202020204" pitchFamily="34" charset="0"/>
                <a:cs typeface="Poppins" panose="020B0604020202020204" pitchFamily="34" charset="0"/>
              </a:rPr>
              <a:t> in a savings account at </a:t>
            </a:r>
            <a:r>
              <a:rPr lang="en-US" sz="2200" b="1">
                <a:latin typeface="Poppins" panose="020B0604020202020204" pitchFamily="34" charset="0"/>
                <a:cs typeface="Poppins" panose="020B0604020202020204" pitchFamily="34" charset="0"/>
              </a:rPr>
              <a:t>5% simple interest per year</a:t>
            </a:r>
            <a:r>
              <a:rPr lang="en-US" sz="2200">
                <a:latin typeface="Poppins" panose="020B0604020202020204" pitchFamily="34" charset="0"/>
                <a:cs typeface="Poppins" panose="020B0604020202020204" pitchFamily="34" charset="0"/>
              </a:rPr>
              <a:t> for </a:t>
            </a:r>
            <a:r>
              <a:rPr lang="en-US" sz="2200" b="1">
                <a:latin typeface="Poppins" panose="020B0604020202020204" pitchFamily="34" charset="0"/>
                <a:cs typeface="Poppins" panose="020B0604020202020204" pitchFamily="34" charset="0"/>
              </a:rPr>
              <a:t>3 years</a:t>
            </a:r>
            <a:r>
              <a:rPr lang="en-US" sz="2200">
                <a:latin typeface="Poppins" panose="020B0604020202020204" pitchFamily="34" charset="0"/>
                <a:cs typeface="Poppins" panose="020B0604020202020204" pitchFamily="34" charset="0"/>
              </a:rPr>
              <a:t>, how much interest will you earn, and what will your new principal be? </a:t>
            </a:r>
          </a:p>
          <a:p>
            <a:pPr>
              <a:spcAft>
                <a:spcPts val="1800"/>
              </a:spcAft>
            </a:pPr>
            <a:r>
              <a:rPr lang="en-US" sz="2200">
                <a:latin typeface="Poppins" panose="020B0604020202020204" pitchFamily="34" charset="0"/>
                <a:cs typeface="Poppins" panose="020B0604020202020204" pitchFamily="34" charset="0"/>
              </a:rPr>
              <a:t>Use the formula: </a:t>
            </a:r>
            <a:r>
              <a:rPr lang="en-US" sz="2200" b="1">
                <a:latin typeface="Poppins" panose="020B0604020202020204" pitchFamily="34" charset="0"/>
                <a:cs typeface="Poppins" panose="020B0604020202020204" pitchFamily="34" charset="0"/>
              </a:rPr>
              <a:t>SI = P × R × T</a:t>
            </a:r>
            <a:endParaRPr lang="en-US" sz="2200">
              <a:latin typeface="Poppins" panose="020B0604020202020204" pitchFamily="34" charset="0"/>
              <a:cs typeface="Poppins" panose="020B0604020202020204" pitchFamily="34" charset="0"/>
            </a:endParaRPr>
          </a:p>
        </p:txBody>
      </p:sp>
      <p:sp>
        <p:nvSpPr>
          <p:cNvPr id="3" name="TextBox 2">
            <a:extLst>
              <a:ext uri="{FF2B5EF4-FFF2-40B4-BE49-F238E27FC236}">
                <a16:creationId xmlns:a16="http://schemas.microsoft.com/office/drawing/2014/main" id="{B1991CA6-6E7B-7992-E0B6-107958B5D89C}"/>
              </a:ext>
            </a:extLst>
          </p:cNvPr>
          <p:cNvSpPr txBox="1"/>
          <p:nvPr/>
        </p:nvSpPr>
        <p:spPr>
          <a:xfrm>
            <a:off x="6329218" y="1690688"/>
            <a:ext cx="5024582" cy="440120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1800"/>
              </a:spcAft>
            </a:pPr>
            <a:r>
              <a:rPr lang="en-US" sz="2200" b="1">
                <a:latin typeface="Poppins" panose="020B0604020202020204" pitchFamily="34" charset="0"/>
                <a:cs typeface="Poppins" panose="020B0604020202020204" pitchFamily="34" charset="0"/>
              </a:rPr>
              <a:t>Solution</a:t>
            </a:r>
            <a:r>
              <a:rPr lang="en-US" sz="2200">
                <a:latin typeface="Poppins" panose="020B0604020202020204" pitchFamily="34" charset="0"/>
                <a:cs typeface="Poppins" panose="020B0604020202020204" pitchFamily="34" charset="0"/>
              </a:rPr>
              <a:t>:</a:t>
            </a:r>
          </a:p>
          <a:p>
            <a:r>
              <a:rPr lang="en-US" sz="2200">
                <a:latin typeface="Poppins" panose="020B0604020202020204" pitchFamily="34" charset="0"/>
                <a:cs typeface="Poppins" panose="020B0604020202020204" pitchFamily="34" charset="0"/>
              </a:rPr>
              <a:t>Principal (P) = $1,000</a:t>
            </a:r>
          </a:p>
          <a:p>
            <a:r>
              <a:rPr lang="en-US" sz="2200">
                <a:latin typeface="Poppins" panose="020B0604020202020204" pitchFamily="34" charset="0"/>
                <a:cs typeface="Poppins" panose="020B0604020202020204" pitchFamily="34" charset="0"/>
              </a:rPr>
              <a:t>Rate (R) = 5% = 0.05</a:t>
            </a:r>
          </a:p>
          <a:p>
            <a:pPr>
              <a:spcAft>
                <a:spcPts val="1800"/>
              </a:spcAft>
            </a:pPr>
            <a:r>
              <a:rPr lang="en-US" sz="2200">
                <a:latin typeface="Poppins" panose="020B0604020202020204" pitchFamily="34" charset="0"/>
                <a:cs typeface="Poppins" panose="020B0604020202020204" pitchFamily="34" charset="0"/>
              </a:rPr>
              <a:t>Time (T) = 3 years</a:t>
            </a:r>
          </a:p>
          <a:p>
            <a:r>
              <a:rPr lang="en-US" sz="2200">
                <a:latin typeface="Poppins" panose="020B0604020202020204" pitchFamily="34" charset="0"/>
                <a:cs typeface="Poppins" panose="020B0604020202020204" pitchFamily="34" charset="0"/>
              </a:rPr>
              <a:t>SI = $1,000 × 0.05 × 3</a:t>
            </a:r>
          </a:p>
          <a:p>
            <a:pPr>
              <a:spcAft>
                <a:spcPts val="1800"/>
              </a:spcAft>
            </a:pPr>
            <a:r>
              <a:rPr lang="en-US" sz="2200">
                <a:solidFill>
                  <a:schemeClr val="bg1"/>
                </a:solidFill>
                <a:latin typeface="Poppins" panose="020B0604020202020204" pitchFamily="34" charset="0"/>
                <a:cs typeface="Poppins" panose="020B0604020202020204" pitchFamily="34" charset="0"/>
              </a:rPr>
              <a:t>SI</a:t>
            </a:r>
            <a:r>
              <a:rPr lang="en-US" sz="2200">
                <a:latin typeface="Poppins" panose="020B0604020202020204" pitchFamily="34" charset="0"/>
                <a:cs typeface="Poppins" panose="020B0604020202020204" pitchFamily="34" charset="0"/>
              </a:rPr>
              <a:t> = $150</a:t>
            </a:r>
          </a:p>
          <a:p>
            <a:pPr>
              <a:spcAft>
                <a:spcPts val="1800"/>
              </a:spcAft>
            </a:pPr>
            <a:r>
              <a:rPr lang="en-US" sz="2200">
                <a:latin typeface="Poppins" panose="020B0604020202020204" pitchFamily="34" charset="0"/>
                <a:ea typeface="+mn-lt"/>
                <a:cs typeface="Poppins" panose="020B0604020202020204" pitchFamily="34" charset="0"/>
              </a:rPr>
              <a:t>You will have earned </a:t>
            </a:r>
            <a:r>
              <a:rPr lang="en-US" sz="2200" b="1">
                <a:latin typeface="Poppins" panose="020B0604020202020204" pitchFamily="34" charset="0"/>
                <a:ea typeface="+mn-lt"/>
                <a:cs typeface="Poppins" panose="020B0604020202020204" pitchFamily="34" charset="0"/>
              </a:rPr>
              <a:t>$150 in interest</a:t>
            </a:r>
            <a:r>
              <a:rPr lang="en-US" sz="2200">
                <a:latin typeface="Poppins" panose="020B0604020202020204" pitchFamily="34" charset="0"/>
                <a:ea typeface="+mn-lt"/>
                <a:cs typeface="Poppins" panose="020B0604020202020204" pitchFamily="34" charset="0"/>
              </a:rPr>
              <a:t>.</a:t>
            </a:r>
          </a:p>
          <a:p>
            <a:r>
              <a:rPr lang="en-US" sz="2200">
                <a:latin typeface="Poppins" panose="020B0604020202020204" pitchFamily="34" charset="0"/>
                <a:ea typeface="+mn-lt"/>
                <a:cs typeface="Poppins" panose="020B0604020202020204" pitchFamily="34" charset="0"/>
              </a:rPr>
              <a:t>The </a:t>
            </a:r>
            <a:r>
              <a:rPr lang="en-US" sz="2200" b="1">
                <a:latin typeface="Poppins" panose="020B0604020202020204" pitchFamily="34" charset="0"/>
                <a:ea typeface="+mn-lt"/>
                <a:cs typeface="Poppins" panose="020B0604020202020204" pitchFamily="34" charset="0"/>
              </a:rPr>
              <a:t>new principal</a:t>
            </a:r>
            <a:r>
              <a:rPr lang="en-US" sz="2200">
                <a:latin typeface="Poppins" panose="020B0604020202020204" pitchFamily="34" charset="0"/>
                <a:ea typeface="+mn-lt"/>
                <a:cs typeface="Poppins" panose="020B0604020202020204" pitchFamily="34" charset="0"/>
              </a:rPr>
              <a:t> will be </a:t>
            </a:r>
            <a:br>
              <a:rPr lang="en-US" sz="2200">
                <a:latin typeface="Poppins" panose="020B0604020202020204" pitchFamily="34" charset="0"/>
                <a:ea typeface="+mn-lt"/>
                <a:cs typeface="Poppins" panose="020B0604020202020204" pitchFamily="34" charset="0"/>
              </a:rPr>
            </a:br>
            <a:r>
              <a:rPr lang="en-US" sz="2200" b="1">
                <a:latin typeface="Poppins" panose="020B0604020202020204" pitchFamily="34" charset="0"/>
                <a:ea typeface="+mn-lt"/>
                <a:cs typeface="Poppins" panose="020B0604020202020204" pitchFamily="34" charset="0"/>
              </a:rPr>
              <a:t>$1,000 + $150, or $1,150.</a:t>
            </a:r>
            <a:endParaRPr lang="en-US" sz="2200" b="1">
              <a:latin typeface="Poppins" panose="020B0604020202020204" pitchFamily="34" charset="0"/>
              <a:cs typeface="Poppins" panose="020B0604020202020204" pitchFamily="34" charset="0"/>
            </a:endParaRPr>
          </a:p>
        </p:txBody>
      </p:sp>
    </p:spTree>
    <p:extLst>
      <p:ext uri="{BB962C8B-B14F-4D97-AF65-F5344CB8AC3E}">
        <p14:creationId xmlns:p14="http://schemas.microsoft.com/office/powerpoint/2010/main" val="37207863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CA7D44-BDF4-C03A-4B61-144C50A2C0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F08BCC-36C6-9F42-6B44-EECFA0A78DF2}"/>
              </a:ext>
            </a:extLst>
          </p:cNvPr>
          <p:cNvSpPr>
            <a:spLocks noGrp="1"/>
          </p:cNvSpPr>
          <p:nvPr>
            <p:ph type="title"/>
          </p:nvPr>
        </p:nvSpPr>
        <p:spPr/>
        <p:txBody>
          <a:bodyPr/>
          <a:lstStyle/>
          <a:p>
            <a:r>
              <a:rPr lang="en-US">
                <a:latin typeface="Poppins"/>
                <a:cs typeface="Poppins"/>
              </a:rPr>
              <a:t>Compound interest</a:t>
            </a:r>
            <a:endParaRPr lang="en-US" dirty="0"/>
          </a:p>
        </p:txBody>
      </p:sp>
      <p:sp>
        <p:nvSpPr>
          <p:cNvPr id="3" name="Content Placeholder 2">
            <a:extLst>
              <a:ext uri="{FF2B5EF4-FFF2-40B4-BE49-F238E27FC236}">
                <a16:creationId xmlns:a16="http://schemas.microsoft.com/office/drawing/2014/main" id="{F9663DEE-D458-CDC5-FF70-FB288F98CE84}"/>
              </a:ext>
            </a:extLst>
          </p:cNvPr>
          <p:cNvSpPr>
            <a:spLocks noGrp="1"/>
          </p:cNvSpPr>
          <p:nvPr>
            <p:ph idx="1"/>
          </p:nvPr>
        </p:nvSpPr>
        <p:spPr>
          <a:xfrm>
            <a:off x="838200" y="1704200"/>
            <a:ext cx="3943120" cy="4351338"/>
          </a:xfrm>
        </p:spPr>
        <p:txBody>
          <a:bodyPr vert="horz" lIns="91440" tIns="45720" rIns="91440" bIns="45720" rtlCol="0" anchor="t">
            <a:normAutofit/>
          </a:bodyPr>
          <a:lstStyle/>
          <a:p>
            <a:pPr>
              <a:buFont typeface="Poppins"/>
              <a:buChar char="•"/>
            </a:pPr>
            <a:r>
              <a:rPr lang="en-US" sz="2000" dirty="0">
                <a:latin typeface="Poppins"/>
                <a:cs typeface="Poppins"/>
              </a:rPr>
              <a:t>Interest earned on both the original principal and on any interest that has already been added, causing the total to grow faster over time</a:t>
            </a:r>
          </a:p>
          <a:p>
            <a:pPr>
              <a:buFont typeface="Poppins"/>
              <a:buChar char="•"/>
            </a:pPr>
            <a:r>
              <a:rPr lang="en-US" sz="2000" dirty="0">
                <a:latin typeface="Poppins"/>
                <a:cs typeface="Poppins"/>
              </a:rPr>
              <a:t>Common </a:t>
            </a:r>
            <a:r>
              <a:rPr lang="en-US" sz="2000" b="1" dirty="0">
                <a:latin typeface="Poppins"/>
                <a:cs typeface="Poppins"/>
              </a:rPr>
              <a:t>compounding periods </a:t>
            </a:r>
            <a:r>
              <a:rPr lang="en-US" sz="2000" dirty="0">
                <a:latin typeface="Poppins"/>
                <a:cs typeface="Poppins"/>
              </a:rPr>
              <a:t>include daily, monthly, quarterly, semiannually, and annually</a:t>
            </a:r>
          </a:p>
        </p:txBody>
      </p:sp>
      <p:sp>
        <p:nvSpPr>
          <p:cNvPr id="5" name="Slide Number Placeholder 4">
            <a:extLst>
              <a:ext uri="{FF2B5EF4-FFF2-40B4-BE49-F238E27FC236}">
                <a16:creationId xmlns:a16="http://schemas.microsoft.com/office/drawing/2014/main" id="{C3E8C5EF-D169-FDCF-3E8F-194E4E3E0B4A}"/>
              </a:ext>
            </a:extLst>
          </p:cNvPr>
          <p:cNvSpPr>
            <a:spLocks noGrp="1"/>
          </p:cNvSpPr>
          <p:nvPr>
            <p:ph type="sldNum" sz="quarter" idx="11"/>
          </p:nvPr>
        </p:nvSpPr>
        <p:spPr/>
        <p:txBody>
          <a:bodyPr/>
          <a:lstStyle/>
          <a:p>
            <a:r>
              <a:rPr lang="en-US"/>
              <a:t>12</a:t>
            </a:r>
          </a:p>
        </p:txBody>
      </p:sp>
      <p:sp>
        <p:nvSpPr>
          <p:cNvPr id="7" name="Footer Placeholder 6">
            <a:extLst>
              <a:ext uri="{FF2B5EF4-FFF2-40B4-BE49-F238E27FC236}">
                <a16:creationId xmlns:a16="http://schemas.microsoft.com/office/drawing/2014/main" id="{C4EE5AA5-D973-7A63-DB74-7510868B5E93}"/>
              </a:ext>
            </a:extLst>
          </p:cNvPr>
          <p:cNvSpPr>
            <a:spLocks noGrp="1"/>
          </p:cNvSpPr>
          <p:nvPr>
            <p:ph type="ftr" sz="quarter" idx="10"/>
          </p:nvPr>
        </p:nvSpPr>
        <p:spPr/>
        <p:txBody>
          <a:bodyPr/>
          <a:lstStyle/>
          <a:p>
            <a:r>
              <a:rPr lang="en-US"/>
              <a:t>The Power of Interest</a:t>
            </a:r>
          </a:p>
        </p:txBody>
      </p:sp>
      <mc:AlternateContent xmlns:mc="http://schemas.openxmlformats.org/markup-compatibility/2006" xmlns:a14="http://schemas.microsoft.com/office/drawing/2010/main">
        <mc:Choice Requires="a14">
          <p:sp>
            <p:nvSpPr>
              <p:cNvPr id="6" name="Content Placeholder 2">
                <a:extLst>
                  <a:ext uri="{FF2B5EF4-FFF2-40B4-BE49-F238E27FC236}">
                    <a16:creationId xmlns:a16="http://schemas.microsoft.com/office/drawing/2014/main" id="{511CC84C-9867-1D7D-33CD-323545025B34}"/>
                  </a:ext>
                </a:extLst>
              </p:cNvPr>
              <p:cNvSpPr txBox="1">
                <a:spLocks/>
              </p:cNvSpPr>
              <p:nvPr/>
            </p:nvSpPr>
            <p:spPr>
              <a:xfrm>
                <a:off x="4910475" y="1568310"/>
                <a:ext cx="6440277" cy="4788040"/>
              </a:xfrm>
              <a:prstGeom prst="rect">
                <a:avLst/>
              </a:prstGeom>
              <a:solidFill>
                <a:schemeClr val="accent6">
                  <a:lumMod val="40000"/>
                  <a:lumOff val="60000"/>
                </a:schemeClr>
              </a:solidFill>
            </p:spPr>
            <p:txBody>
              <a:bodyPr vert="horz" lIns="182880" tIns="182880" rIns="182880" bIns="182880" rtlCol="0" anchor="t">
                <a:noAutofit/>
              </a:bodyPr>
              <a:lstStyle>
                <a:lvl1pPr marL="228600" indent="-228600" algn="l" defTabSz="914400" rtl="0" eaLnBrk="1" latinLnBrk="0" hangingPunct="1">
                  <a:lnSpc>
                    <a:spcPct val="100000"/>
                  </a:lnSpc>
                  <a:spcBef>
                    <a:spcPts val="1000"/>
                  </a:spcBef>
                  <a:spcAft>
                    <a:spcPts val="1200"/>
                  </a:spcAft>
                  <a:buClr>
                    <a:schemeClr val="tx1"/>
                  </a:buClr>
                  <a:buFont typeface="Poppins" panose="020B0604020202020204" pitchFamily="34" charset="0"/>
                  <a:buChar char="•"/>
                  <a:defRPr sz="2200" kern="1200">
                    <a:solidFill>
                      <a:schemeClr val="tx1"/>
                    </a:solidFill>
                    <a:latin typeface="Poppins" panose="020B0604020202020204" pitchFamily="34" charset="0"/>
                    <a:ea typeface="+mn-ea"/>
                    <a:cs typeface="Poppins" panose="020B0604020202020204" pitchFamily="34" charset="0"/>
                  </a:defRPr>
                </a:lvl1pPr>
                <a:lvl2pPr marL="685800" indent="-228600" algn="l" defTabSz="914400" rtl="0" eaLnBrk="1" latinLnBrk="0" hangingPunct="1">
                  <a:lnSpc>
                    <a:spcPct val="100000"/>
                  </a:lnSpc>
                  <a:spcBef>
                    <a:spcPts val="500"/>
                  </a:spcBef>
                  <a:spcAft>
                    <a:spcPts val="1200"/>
                  </a:spcAft>
                  <a:buClr>
                    <a:schemeClr val="tx1"/>
                  </a:buClr>
                  <a:buFont typeface="Wingdings" panose="05000000000000000000" pitchFamily="2" charset="2"/>
                  <a:buChar char="§"/>
                  <a:defRPr sz="2000" kern="1200">
                    <a:solidFill>
                      <a:schemeClr val="tx1"/>
                    </a:solidFill>
                    <a:latin typeface="Poppins" panose="020B0604020202020204" pitchFamily="34" charset="0"/>
                    <a:ea typeface="+mn-ea"/>
                    <a:cs typeface="Poppins" panose="020B0604020202020204" pitchFamily="34" charset="0"/>
                  </a:defRPr>
                </a:lvl2pPr>
                <a:lvl3pPr marL="1143000" indent="-228600" algn="l" defTabSz="914400" rtl="0" eaLnBrk="1" latinLnBrk="0" hangingPunct="1">
                  <a:lnSpc>
                    <a:spcPct val="100000"/>
                  </a:lnSpc>
                  <a:spcBef>
                    <a:spcPts val="500"/>
                  </a:spcBef>
                  <a:spcAft>
                    <a:spcPts val="1200"/>
                  </a:spcAft>
                  <a:buFont typeface="Poppins" panose="020B0604020202020204" pitchFamily="34" charset="0"/>
                  <a:buChar char="•"/>
                  <a:defRPr sz="2000" kern="1200">
                    <a:solidFill>
                      <a:schemeClr val="tx1"/>
                    </a:solidFill>
                    <a:latin typeface="Poppins" panose="020B0604020202020204" pitchFamily="34" charset="0"/>
                    <a:ea typeface="+mn-ea"/>
                    <a:cs typeface="Poppins" panose="020B0604020202020204" pitchFamily="34" charset="0"/>
                  </a:defRPr>
                </a:lvl3pPr>
                <a:lvl4pPr marL="16002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4pPr>
                <a:lvl5pPr marL="20574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5pPr>
                <a:lvl6pPr marL="25146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9pPr>
              </a:lstStyle>
              <a:p>
                <a:pPr>
                  <a:buFont typeface="Poppins" panose="020B0604020202020204" pitchFamily="34" charset="0"/>
                  <a:buNone/>
                </a:pPr>
                <a:r>
                  <a:rPr lang="en-US" sz="1800" b="1" dirty="0">
                    <a:latin typeface="Poppins"/>
                    <a:cs typeface="Poppins"/>
                  </a:rPr>
                  <a:t>To calculate the new principal with compound interest:</a:t>
                </a:r>
              </a:p>
              <a:p>
                <a:pPr>
                  <a:spcAft>
                    <a:spcPts val="600"/>
                  </a:spcAft>
                  <a:buNone/>
                </a:pPr>
                <a14:m>
                  <m:oMathPara xmlns:m="http://schemas.openxmlformats.org/officeDocument/2006/math">
                    <m:oMath>
                      <m:r>
                        <a:rPr lang="en-US" sz="2000" i="1" smtClean="0">
                          <a:latin typeface="Cambria Math" panose="02040503050406030204" pitchFamily="18" charset="0"/>
                        </a:rPr>
                        <m:t>𝐴</m:t>
                      </m:r>
                      <m:r>
                        <a:rPr lang="en-US" sz="2000" i="1">
                          <a:latin typeface="Cambria Math" panose="02040503050406030204" pitchFamily="18" charset="0"/>
                        </a:rPr>
                        <m:t>=</m:t>
                      </m:r>
                      <m:r>
                        <a:rPr lang="en-US" sz="2000" i="1">
                          <a:latin typeface="Cambria Math" panose="02040503050406030204" pitchFamily="18" charset="0"/>
                        </a:rPr>
                        <m:t>𝑃</m:t>
                      </m:r>
                      <m:sSup>
                        <m:sSupPr>
                          <m:ctrlPr>
                            <a:rPr lang="en-US" sz="2000" i="1">
                              <a:latin typeface="Cambria Math" panose="02040503050406030204" pitchFamily="18" charset="0"/>
                            </a:rPr>
                          </m:ctrlPr>
                        </m:sSupPr>
                        <m:e>
                          <m:d>
                            <m:dPr>
                              <m:ctrlPr>
                                <a:rPr lang="en-US" sz="2000" i="1">
                                  <a:latin typeface="Cambria Math" panose="02040503050406030204" pitchFamily="18" charset="0"/>
                                </a:rPr>
                              </m:ctrlPr>
                            </m:dPr>
                            <m:e>
                              <m:r>
                                <a:rPr lang="en-US" sz="2000" i="1">
                                  <a:latin typeface="Cambria Math" panose="02040503050406030204" pitchFamily="18" charset="0"/>
                                </a:rPr>
                                <m:t>1+</m:t>
                              </m:r>
                              <m:f>
                                <m:fPr>
                                  <m:ctrlPr>
                                    <a:rPr lang="en-US" sz="2000" i="1">
                                      <a:latin typeface="Cambria Math" panose="02040503050406030204" pitchFamily="18" charset="0"/>
                                    </a:rPr>
                                  </m:ctrlPr>
                                </m:fPr>
                                <m:num>
                                  <m:r>
                                    <a:rPr lang="en-US" sz="2000" i="1">
                                      <a:latin typeface="Cambria Math" panose="02040503050406030204" pitchFamily="18" charset="0"/>
                                    </a:rPr>
                                    <m:t>𝑅</m:t>
                                  </m:r>
                                </m:num>
                                <m:den>
                                  <m:r>
                                    <a:rPr lang="en-US" sz="2000" i="1">
                                      <a:latin typeface="Cambria Math" panose="02040503050406030204" pitchFamily="18" charset="0"/>
                                    </a:rPr>
                                    <m:t>𝑁</m:t>
                                  </m:r>
                                </m:den>
                              </m:f>
                            </m:e>
                          </m:d>
                        </m:e>
                        <m:sup>
                          <m:r>
                            <a:rPr lang="en-US" sz="2000" i="1">
                              <a:latin typeface="Cambria Math" panose="02040503050406030204" pitchFamily="18" charset="0"/>
                            </a:rPr>
                            <m:t>𝑁𝑇</m:t>
                          </m:r>
                        </m:sup>
                      </m:sSup>
                    </m:oMath>
                  </m:oMathPara>
                </a14:m>
                <a:endParaRPr lang="en-US" sz="1800" dirty="0"/>
              </a:p>
              <a:p>
                <a:pPr>
                  <a:spcBef>
                    <a:spcPts val="800"/>
                  </a:spcBef>
                  <a:spcAft>
                    <a:spcPts val="600"/>
                  </a:spcAft>
                  <a:buFont typeface="Poppins" panose="020B0604020202020204" pitchFamily="34" charset="0"/>
                  <a:buNone/>
                </a:pPr>
                <a:r>
                  <a:rPr lang="en-US" sz="1800" dirty="0">
                    <a:latin typeface="Poppins"/>
                    <a:cs typeface="Poppins"/>
                  </a:rPr>
                  <a:t>Where:</a:t>
                </a:r>
              </a:p>
              <a:p>
                <a:pPr>
                  <a:spcBef>
                    <a:spcPts val="800"/>
                  </a:spcBef>
                  <a:spcAft>
                    <a:spcPts val="600"/>
                  </a:spcAft>
                  <a:buClrTx/>
                  <a:buFont typeface="Poppins"/>
                  <a:buChar char="•"/>
                </a:pPr>
                <a:r>
                  <a:rPr lang="en-US" sz="1800" b="1" dirty="0">
                    <a:latin typeface="Poppins"/>
                    <a:cs typeface="Poppins"/>
                  </a:rPr>
                  <a:t>A </a:t>
                </a:r>
                <a:r>
                  <a:rPr lang="en-US" sz="1800" dirty="0">
                    <a:latin typeface="Poppins"/>
                    <a:cs typeface="Poppins"/>
                  </a:rPr>
                  <a:t>=</a:t>
                </a:r>
                <a:r>
                  <a:rPr lang="en-US" sz="1800" b="1" dirty="0">
                    <a:latin typeface="Poppins"/>
                    <a:cs typeface="Poppins"/>
                  </a:rPr>
                  <a:t> Final amount </a:t>
                </a:r>
                <a:r>
                  <a:rPr lang="en-US" sz="1800" dirty="0">
                    <a:latin typeface="Poppins"/>
                    <a:cs typeface="Poppins"/>
                  </a:rPr>
                  <a:t>(principal plus interest)</a:t>
                </a:r>
              </a:p>
              <a:p>
                <a:pPr>
                  <a:spcBef>
                    <a:spcPts val="800"/>
                  </a:spcBef>
                  <a:spcAft>
                    <a:spcPts val="600"/>
                  </a:spcAft>
                  <a:buClrTx/>
                  <a:buFont typeface="Poppins"/>
                  <a:buChar char="•"/>
                </a:pPr>
                <a:r>
                  <a:rPr lang="en-US" sz="1800" b="1" dirty="0">
                    <a:latin typeface="Poppins"/>
                    <a:cs typeface="Poppins"/>
                  </a:rPr>
                  <a:t>P</a:t>
                </a:r>
                <a:r>
                  <a:rPr lang="en-US" sz="1800" dirty="0">
                    <a:latin typeface="Poppins"/>
                    <a:cs typeface="Poppins"/>
                  </a:rPr>
                  <a:t> = </a:t>
                </a:r>
                <a:r>
                  <a:rPr lang="en-US" sz="1800" b="1" dirty="0">
                    <a:latin typeface="Poppins"/>
                    <a:cs typeface="Poppins"/>
                  </a:rPr>
                  <a:t>Principal</a:t>
                </a:r>
                <a:endParaRPr lang="en-US" sz="1800" b="1" dirty="0"/>
              </a:p>
              <a:p>
                <a:pPr>
                  <a:spcBef>
                    <a:spcPts val="800"/>
                  </a:spcBef>
                  <a:spcAft>
                    <a:spcPts val="600"/>
                  </a:spcAft>
                  <a:buClrTx/>
                  <a:buFont typeface="Poppins"/>
                  <a:buChar char="•"/>
                </a:pPr>
                <a:r>
                  <a:rPr lang="en-US" sz="1800" b="1" dirty="0">
                    <a:latin typeface="Poppins"/>
                    <a:cs typeface="Poppins"/>
                  </a:rPr>
                  <a:t>R</a:t>
                </a:r>
                <a:r>
                  <a:rPr lang="en-US" sz="1800" dirty="0">
                    <a:latin typeface="Poppins"/>
                    <a:cs typeface="Poppins"/>
                  </a:rPr>
                  <a:t> = </a:t>
                </a:r>
                <a:r>
                  <a:rPr lang="en-US" sz="1800" b="1" dirty="0">
                    <a:latin typeface="Poppins"/>
                    <a:cs typeface="Poppins"/>
                  </a:rPr>
                  <a:t>Annual interest rate </a:t>
                </a:r>
                <a:r>
                  <a:rPr lang="en-US" sz="1800" dirty="0">
                    <a:latin typeface="Poppins"/>
                    <a:cs typeface="Poppins"/>
                  </a:rPr>
                  <a:t>(as a decimal)</a:t>
                </a:r>
              </a:p>
              <a:p>
                <a:pPr>
                  <a:spcBef>
                    <a:spcPts val="800"/>
                  </a:spcBef>
                  <a:spcAft>
                    <a:spcPts val="600"/>
                  </a:spcAft>
                  <a:buClrTx/>
                  <a:buFont typeface="Poppins"/>
                  <a:buChar char="•"/>
                </a:pPr>
                <a:r>
                  <a:rPr lang="en-US" sz="1800" b="1" dirty="0">
                    <a:latin typeface="Poppins"/>
                    <a:cs typeface="Poppins"/>
                  </a:rPr>
                  <a:t>N</a:t>
                </a:r>
                <a:r>
                  <a:rPr lang="en-US" sz="1800" dirty="0">
                    <a:latin typeface="Poppins"/>
                    <a:cs typeface="Poppins"/>
                  </a:rPr>
                  <a:t> = </a:t>
                </a:r>
                <a:r>
                  <a:rPr lang="en-US" sz="1800" b="1" dirty="0">
                    <a:latin typeface="Poppins"/>
                    <a:cs typeface="Poppins"/>
                  </a:rPr>
                  <a:t>Number of times interest is compounded </a:t>
                </a:r>
                <a:r>
                  <a:rPr lang="en-US" sz="1800" dirty="0">
                    <a:latin typeface="Poppins"/>
                    <a:cs typeface="Poppins"/>
                  </a:rPr>
                  <a:t>per year</a:t>
                </a:r>
              </a:p>
              <a:p>
                <a:pPr>
                  <a:spcBef>
                    <a:spcPts val="800"/>
                  </a:spcBef>
                  <a:spcAft>
                    <a:spcPts val="600"/>
                  </a:spcAft>
                  <a:buClrTx/>
                  <a:buFont typeface="Poppins"/>
                  <a:buChar char="•"/>
                </a:pPr>
                <a:r>
                  <a:rPr lang="en-US" sz="1800" b="1" dirty="0">
                    <a:latin typeface="Poppins"/>
                    <a:cs typeface="Poppins"/>
                  </a:rPr>
                  <a:t>T </a:t>
                </a:r>
                <a:r>
                  <a:rPr lang="en-US" sz="1800" dirty="0">
                    <a:latin typeface="Poppins"/>
                    <a:cs typeface="Poppins"/>
                  </a:rPr>
                  <a:t>= </a:t>
                </a:r>
                <a:r>
                  <a:rPr lang="en-US" sz="1800" b="1" dirty="0">
                    <a:latin typeface="Poppins"/>
                    <a:cs typeface="Poppins"/>
                  </a:rPr>
                  <a:t>Number of years </a:t>
                </a:r>
                <a:r>
                  <a:rPr lang="en-US" sz="1800" dirty="0">
                    <a:latin typeface="Poppins"/>
                    <a:cs typeface="Poppins"/>
                  </a:rPr>
                  <a:t>the money is saved or borrowed</a:t>
                </a:r>
                <a:endParaRPr lang="en-US" sz="1800" dirty="0"/>
              </a:p>
            </p:txBody>
          </p:sp>
        </mc:Choice>
        <mc:Fallback xmlns="">
          <p:sp>
            <p:nvSpPr>
              <p:cNvPr id="6" name="Content Placeholder 2">
                <a:extLst>
                  <a:ext uri="{FF2B5EF4-FFF2-40B4-BE49-F238E27FC236}">
                    <a16:creationId xmlns:a16="http://schemas.microsoft.com/office/drawing/2014/main" id="{511CC84C-9867-1D7D-33CD-323545025B34}"/>
                  </a:ext>
                </a:extLst>
              </p:cNvPr>
              <p:cNvSpPr txBox="1">
                <a:spLocks noRot="1" noChangeAspect="1" noMove="1" noResize="1" noEditPoints="1" noAdjustHandles="1" noChangeArrowheads="1" noChangeShapeType="1" noTextEdit="1"/>
              </p:cNvSpPr>
              <p:nvPr/>
            </p:nvSpPr>
            <p:spPr>
              <a:xfrm>
                <a:off x="4910475" y="1568310"/>
                <a:ext cx="6440277" cy="4788040"/>
              </a:xfrm>
              <a:prstGeom prst="rect">
                <a:avLst/>
              </a:prstGeom>
              <a:blipFill>
                <a:blip r:embed="rId3"/>
                <a:stretch>
                  <a:fillRect b="-2799"/>
                </a:stretch>
              </a:blipFill>
            </p:spPr>
            <p:txBody>
              <a:bodyPr/>
              <a:lstStyle/>
              <a:p>
                <a:r>
                  <a:rPr lang="en-US">
                    <a:noFill/>
                  </a:rPr>
                  <a:t> </a:t>
                </a:r>
              </a:p>
            </p:txBody>
          </p:sp>
        </mc:Fallback>
      </mc:AlternateContent>
    </p:spTree>
    <p:extLst>
      <p:ext uri="{BB962C8B-B14F-4D97-AF65-F5344CB8AC3E}">
        <p14:creationId xmlns:p14="http://schemas.microsoft.com/office/powerpoint/2010/main" val="15560518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1B5F5A-D63E-EB42-D4BE-A3321B700B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A91B83-987E-0614-EEF7-BCB14C69B36F}"/>
              </a:ext>
            </a:extLst>
          </p:cNvPr>
          <p:cNvSpPr>
            <a:spLocks noGrp="1"/>
          </p:cNvSpPr>
          <p:nvPr>
            <p:ph type="title"/>
          </p:nvPr>
        </p:nvSpPr>
        <p:spPr/>
        <p:txBody>
          <a:bodyPr/>
          <a:lstStyle/>
          <a:p>
            <a:r>
              <a:rPr lang="en-US" dirty="0"/>
              <a:t>Compound interest example</a:t>
            </a:r>
          </a:p>
        </p:txBody>
      </p:sp>
      <p:sp>
        <p:nvSpPr>
          <p:cNvPr id="4" name="Footer Placeholder 3">
            <a:extLst>
              <a:ext uri="{FF2B5EF4-FFF2-40B4-BE49-F238E27FC236}">
                <a16:creationId xmlns:a16="http://schemas.microsoft.com/office/drawing/2014/main" id="{560526D5-697B-B2DC-B514-9BAA9548C2AE}"/>
              </a:ext>
            </a:extLst>
          </p:cNvPr>
          <p:cNvSpPr>
            <a:spLocks noGrp="1"/>
          </p:cNvSpPr>
          <p:nvPr>
            <p:ph type="ftr" sz="quarter" idx="10"/>
          </p:nvPr>
        </p:nvSpPr>
        <p:spPr/>
        <p:txBody>
          <a:bodyPr/>
          <a:lstStyle/>
          <a:p>
            <a:r>
              <a:rPr lang="en-US"/>
              <a:t>The Power of Interest</a:t>
            </a:r>
          </a:p>
        </p:txBody>
      </p:sp>
      <p:sp>
        <p:nvSpPr>
          <p:cNvPr id="5" name="Slide Number Placeholder 4">
            <a:extLst>
              <a:ext uri="{FF2B5EF4-FFF2-40B4-BE49-F238E27FC236}">
                <a16:creationId xmlns:a16="http://schemas.microsoft.com/office/drawing/2014/main" id="{E9AC95F8-9859-1DC2-99FD-EA4774EA3F88}"/>
              </a:ext>
            </a:extLst>
          </p:cNvPr>
          <p:cNvSpPr>
            <a:spLocks noGrp="1"/>
          </p:cNvSpPr>
          <p:nvPr>
            <p:ph type="sldNum" sz="quarter" idx="11"/>
          </p:nvPr>
        </p:nvSpPr>
        <p:spPr/>
        <p:txBody>
          <a:bodyPr/>
          <a:lstStyle/>
          <a:p>
            <a:r>
              <a:rPr lang="en-US"/>
              <a:t>13</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862492CE-E3F1-FC7B-172E-57DDD90A6A51}"/>
                  </a:ext>
                </a:extLst>
              </p:cNvPr>
              <p:cNvSpPr txBox="1"/>
              <p:nvPr/>
            </p:nvSpPr>
            <p:spPr>
              <a:xfrm>
                <a:off x="826009" y="1690688"/>
                <a:ext cx="4355592" cy="3537828"/>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1800"/>
                  </a:spcAft>
                </a:pPr>
                <a:r>
                  <a:rPr lang="en-US" sz="2000" b="1">
                    <a:latin typeface="Poppins" panose="020B0604020202020204" pitchFamily="34" charset="0"/>
                    <a:cs typeface="Poppins" panose="020B0604020202020204" pitchFamily="34" charset="0"/>
                  </a:rPr>
                  <a:t>Question:</a:t>
                </a:r>
                <a:endParaRPr lang="en-US" sz="2000">
                  <a:latin typeface="Poppins" panose="020B0604020202020204" pitchFamily="34" charset="0"/>
                  <a:cs typeface="Poppins" panose="020B0604020202020204" pitchFamily="34" charset="0"/>
                </a:endParaRPr>
              </a:p>
              <a:p>
                <a:pPr>
                  <a:spcAft>
                    <a:spcPts val="1800"/>
                  </a:spcAft>
                </a:pPr>
                <a:r>
                  <a:rPr lang="en-US" sz="2000">
                    <a:latin typeface="Poppins" panose="020B0604020202020204" pitchFamily="34" charset="0"/>
                    <a:cs typeface="Poppins" panose="020B0604020202020204" pitchFamily="34" charset="0"/>
                  </a:rPr>
                  <a:t>If you deposit </a:t>
                </a:r>
                <a:r>
                  <a:rPr lang="en-US" sz="2000" b="1">
                    <a:latin typeface="Poppins" panose="020B0604020202020204" pitchFamily="34" charset="0"/>
                    <a:cs typeface="Poppins" panose="020B0604020202020204" pitchFamily="34" charset="0"/>
                  </a:rPr>
                  <a:t>$1,000</a:t>
                </a:r>
                <a:r>
                  <a:rPr lang="en-US" sz="2000">
                    <a:latin typeface="Poppins" panose="020B0604020202020204" pitchFamily="34" charset="0"/>
                    <a:cs typeface="Poppins" panose="020B0604020202020204" pitchFamily="34" charset="0"/>
                  </a:rPr>
                  <a:t> in a savings account that pays </a:t>
                </a:r>
                <a:r>
                  <a:rPr lang="en-US" sz="2000" b="1">
                    <a:latin typeface="Poppins" panose="020B0604020202020204" pitchFamily="34" charset="0"/>
                    <a:cs typeface="Poppins" panose="020B0604020202020204" pitchFamily="34" charset="0"/>
                  </a:rPr>
                  <a:t>5% interest</a:t>
                </a:r>
                <a:r>
                  <a:rPr lang="en-US" sz="2000">
                    <a:latin typeface="Poppins" panose="020B0604020202020204" pitchFamily="34" charset="0"/>
                    <a:cs typeface="Poppins" panose="020B0604020202020204" pitchFamily="34" charset="0"/>
                  </a:rPr>
                  <a:t> per year, </a:t>
                </a:r>
                <a:r>
                  <a:rPr lang="en-US" sz="2000" b="1">
                    <a:latin typeface="Poppins" panose="020B0604020202020204" pitchFamily="34" charset="0"/>
                    <a:cs typeface="Poppins" panose="020B0604020202020204" pitchFamily="34" charset="0"/>
                  </a:rPr>
                  <a:t>compounded monthly</a:t>
                </a:r>
                <a:r>
                  <a:rPr lang="en-US" sz="2000">
                    <a:latin typeface="Poppins" panose="020B0604020202020204" pitchFamily="34" charset="0"/>
                    <a:cs typeface="Poppins" panose="020B0604020202020204" pitchFamily="34" charset="0"/>
                  </a:rPr>
                  <a:t>, how much total interest will you earn </a:t>
                </a:r>
                <a:r>
                  <a:rPr lang="en-US" sz="2000" b="1">
                    <a:latin typeface="Poppins" panose="020B0604020202020204" pitchFamily="34" charset="0"/>
                    <a:cs typeface="Poppins" panose="020B0604020202020204" pitchFamily="34" charset="0"/>
                  </a:rPr>
                  <a:t>after 3 years</a:t>
                </a:r>
                <a:r>
                  <a:rPr lang="en-US" sz="2000">
                    <a:latin typeface="Poppins" panose="020B0604020202020204" pitchFamily="34" charset="0"/>
                    <a:cs typeface="Poppins" panose="020B0604020202020204" pitchFamily="34" charset="0"/>
                  </a:rPr>
                  <a:t>, and what will your </a:t>
                </a:r>
                <a:r>
                  <a:rPr lang="en-US" sz="2000" b="1">
                    <a:latin typeface="Poppins" panose="020B0604020202020204" pitchFamily="34" charset="0"/>
                    <a:cs typeface="Poppins" panose="020B0604020202020204" pitchFamily="34" charset="0"/>
                  </a:rPr>
                  <a:t>new principal </a:t>
                </a:r>
                <a:r>
                  <a:rPr lang="en-US" sz="2000">
                    <a:latin typeface="Poppins" panose="020B0604020202020204" pitchFamily="34" charset="0"/>
                    <a:cs typeface="Poppins" panose="020B0604020202020204" pitchFamily="34" charset="0"/>
                  </a:rPr>
                  <a:t>be?</a:t>
                </a:r>
              </a:p>
              <a:p>
                <a:pPr>
                  <a:spcAft>
                    <a:spcPts val="1800"/>
                  </a:spcAft>
                </a:pPr>
                <a:r>
                  <a:rPr lang="en-US" sz="2000">
                    <a:latin typeface="Poppins" panose="020B0604020202020204" pitchFamily="34" charset="0"/>
                    <a:cs typeface="Poppins" panose="020B0604020202020204" pitchFamily="34" charset="0"/>
                  </a:rPr>
                  <a:t>Use the formula: </a:t>
                </a:r>
                <a14:m>
                  <m:oMath xmlns:m="http://schemas.openxmlformats.org/officeDocument/2006/math">
                    <m:r>
                      <a:rPr lang="en-US" sz="2000" i="1">
                        <a:latin typeface="Cambria Math" panose="02040503050406030204" pitchFamily="18" charset="0"/>
                      </a:rPr>
                      <m:t>𝐴</m:t>
                    </m:r>
                    <m:r>
                      <a:rPr lang="en-US" sz="2000" i="1">
                        <a:latin typeface="Cambria Math" panose="02040503050406030204" pitchFamily="18" charset="0"/>
                      </a:rPr>
                      <m:t>=</m:t>
                    </m:r>
                    <m:r>
                      <a:rPr lang="en-US" sz="2000" i="1">
                        <a:latin typeface="Cambria Math" panose="02040503050406030204" pitchFamily="18" charset="0"/>
                      </a:rPr>
                      <m:t>𝑃</m:t>
                    </m:r>
                    <m:sSup>
                      <m:sSupPr>
                        <m:ctrlPr>
                          <a:rPr lang="en-US" sz="2000" i="1">
                            <a:latin typeface="Cambria Math" panose="02040503050406030204" pitchFamily="18" charset="0"/>
                          </a:rPr>
                        </m:ctrlPr>
                      </m:sSupPr>
                      <m:e>
                        <m:d>
                          <m:dPr>
                            <m:ctrlPr>
                              <a:rPr lang="en-US" sz="2000" i="1">
                                <a:latin typeface="Cambria Math" panose="02040503050406030204" pitchFamily="18" charset="0"/>
                              </a:rPr>
                            </m:ctrlPr>
                          </m:dPr>
                          <m:e>
                            <m:r>
                              <a:rPr lang="en-US" sz="2000" i="1">
                                <a:latin typeface="Cambria Math" panose="02040503050406030204" pitchFamily="18" charset="0"/>
                              </a:rPr>
                              <m:t>1+</m:t>
                            </m:r>
                            <m:f>
                              <m:fPr>
                                <m:ctrlPr>
                                  <a:rPr lang="en-US" sz="2000" i="1">
                                    <a:latin typeface="Cambria Math" panose="02040503050406030204" pitchFamily="18" charset="0"/>
                                  </a:rPr>
                                </m:ctrlPr>
                              </m:fPr>
                              <m:num>
                                <m:r>
                                  <a:rPr lang="en-US" sz="2000" i="1">
                                    <a:latin typeface="Cambria Math" panose="02040503050406030204" pitchFamily="18" charset="0"/>
                                  </a:rPr>
                                  <m:t>𝑅</m:t>
                                </m:r>
                              </m:num>
                              <m:den>
                                <m:r>
                                  <a:rPr lang="en-US" sz="2000" i="1">
                                    <a:latin typeface="Cambria Math" panose="02040503050406030204" pitchFamily="18" charset="0"/>
                                  </a:rPr>
                                  <m:t>𝑁</m:t>
                                </m:r>
                              </m:den>
                            </m:f>
                          </m:e>
                        </m:d>
                      </m:e>
                      <m:sup>
                        <m:r>
                          <a:rPr lang="en-US" sz="2000" i="1">
                            <a:latin typeface="Cambria Math" panose="02040503050406030204" pitchFamily="18" charset="0"/>
                          </a:rPr>
                          <m:t>𝑁𝑇</m:t>
                        </m:r>
                      </m:sup>
                    </m:sSup>
                  </m:oMath>
                </a14:m>
                <a:endParaRPr lang="en-US" sz="2000">
                  <a:latin typeface="Poppins" panose="020B0604020202020204" pitchFamily="34" charset="0"/>
                  <a:cs typeface="Poppins" panose="020B0604020202020204" pitchFamily="34" charset="0"/>
                </a:endParaRPr>
              </a:p>
            </p:txBody>
          </p:sp>
        </mc:Choice>
        <mc:Fallback xmlns="">
          <p:sp>
            <p:nvSpPr>
              <p:cNvPr id="6" name="TextBox 5">
                <a:extLst>
                  <a:ext uri="{FF2B5EF4-FFF2-40B4-BE49-F238E27FC236}">
                    <a16:creationId xmlns:a16="http://schemas.microsoft.com/office/drawing/2014/main" id="{862492CE-E3F1-FC7B-172E-57DDD90A6A51}"/>
                  </a:ext>
                </a:extLst>
              </p:cNvPr>
              <p:cNvSpPr txBox="1">
                <a:spLocks noRot="1" noChangeAspect="1" noMove="1" noResize="1" noEditPoints="1" noAdjustHandles="1" noChangeArrowheads="1" noChangeShapeType="1" noTextEdit="1"/>
              </p:cNvSpPr>
              <p:nvPr/>
            </p:nvSpPr>
            <p:spPr>
              <a:xfrm>
                <a:off x="826009" y="1690688"/>
                <a:ext cx="4355592" cy="3537828"/>
              </a:xfrm>
              <a:prstGeom prst="rect">
                <a:avLst/>
              </a:prstGeom>
              <a:blipFill>
                <a:blip r:embed="rId3"/>
                <a:stretch>
                  <a:fillRect l="-1541" t="-861" b="-172"/>
                </a:stretch>
              </a:blipFill>
            </p:spPr>
            <p:txBody>
              <a:bodyPr/>
              <a:lstStyle/>
              <a:p>
                <a:r>
                  <a:rPr lang="en-US">
                    <a:noFill/>
                  </a:rPr>
                  <a:t> </a:t>
                </a:r>
              </a:p>
            </p:txBody>
          </p:sp>
        </mc:Fallback>
      </mc:AlternateContent>
    </p:spTree>
    <p:extLst>
      <p:ext uri="{BB962C8B-B14F-4D97-AF65-F5344CB8AC3E}">
        <p14:creationId xmlns:p14="http://schemas.microsoft.com/office/powerpoint/2010/main" val="19033872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B32049-0AAA-D256-FE0C-1231D19535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BAC75F-3A59-5B13-F1C5-6DD61964C980}"/>
              </a:ext>
            </a:extLst>
          </p:cNvPr>
          <p:cNvSpPr>
            <a:spLocks noGrp="1"/>
          </p:cNvSpPr>
          <p:nvPr>
            <p:ph type="title"/>
          </p:nvPr>
        </p:nvSpPr>
        <p:spPr/>
        <p:txBody>
          <a:bodyPr/>
          <a:lstStyle/>
          <a:p>
            <a:r>
              <a:rPr lang="en-US" dirty="0"/>
              <a:t>Compound interest example (Answer)</a:t>
            </a:r>
          </a:p>
        </p:txBody>
      </p:sp>
      <p:sp>
        <p:nvSpPr>
          <p:cNvPr id="4" name="Footer Placeholder 3">
            <a:extLst>
              <a:ext uri="{FF2B5EF4-FFF2-40B4-BE49-F238E27FC236}">
                <a16:creationId xmlns:a16="http://schemas.microsoft.com/office/drawing/2014/main" id="{DCD58FBA-57D4-7C54-AA98-26678974FB8C}"/>
              </a:ext>
            </a:extLst>
          </p:cNvPr>
          <p:cNvSpPr>
            <a:spLocks noGrp="1"/>
          </p:cNvSpPr>
          <p:nvPr>
            <p:ph type="ftr" sz="quarter" idx="10"/>
          </p:nvPr>
        </p:nvSpPr>
        <p:spPr/>
        <p:txBody>
          <a:bodyPr/>
          <a:lstStyle/>
          <a:p>
            <a:r>
              <a:rPr lang="en-US"/>
              <a:t>The Power of Interest</a:t>
            </a:r>
          </a:p>
        </p:txBody>
      </p:sp>
      <p:sp>
        <p:nvSpPr>
          <p:cNvPr id="5" name="Slide Number Placeholder 4">
            <a:extLst>
              <a:ext uri="{FF2B5EF4-FFF2-40B4-BE49-F238E27FC236}">
                <a16:creationId xmlns:a16="http://schemas.microsoft.com/office/drawing/2014/main" id="{E4236DF5-9CCB-080A-59E8-55D7ED51AC9B}"/>
              </a:ext>
            </a:extLst>
          </p:cNvPr>
          <p:cNvSpPr>
            <a:spLocks noGrp="1"/>
          </p:cNvSpPr>
          <p:nvPr>
            <p:ph type="sldNum" sz="quarter" idx="11"/>
          </p:nvPr>
        </p:nvSpPr>
        <p:spPr/>
        <p:txBody>
          <a:bodyPr/>
          <a:lstStyle/>
          <a:p>
            <a:r>
              <a:rPr lang="en-US"/>
              <a:t>14</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0A411CD0-F373-C12E-0D4D-07383467FF04}"/>
                  </a:ext>
                </a:extLst>
              </p:cNvPr>
              <p:cNvSpPr txBox="1"/>
              <p:nvPr/>
            </p:nvSpPr>
            <p:spPr>
              <a:xfrm>
                <a:off x="826009" y="1690688"/>
                <a:ext cx="4355592" cy="3537828"/>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1800"/>
                  </a:spcAft>
                </a:pPr>
                <a:r>
                  <a:rPr lang="en-US" sz="2000" b="1">
                    <a:latin typeface="Poppins" panose="020B0604020202020204" pitchFamily="34" charset="0"/>
                    <a:cs typeface="Poppins" panose="020B0604020202020204" pitchFamily="34" charset="0"/>
                  </a:rPr>
                  <a:t>Question:</a:t>
                </a:r>
                <a:endParaRPr lang="en-US" sz="2000">
                  <a:latin typeface="Poppins" panose="020B0604020202020204" pitchFamily="34" charset="0"/>
                  <a:cs typeface="Poppins" panose="020B0604020202020204" pitchFamily="34" charset="0"/>
                </a:endParaRPr>
              </a:p>
              <a:p>
                <a:pPr>
                  <a:spcAft>
                    <a:spcPts val="1800"/>
                  </a:spcAft>
                </a:pPr>
                <a:r>
                  <a:rPr lang="en-US" sz="2000">
                    <a:latin typeface="Poppins" panose="020B0604020202020204" pitchFamily="34" charset="0"/>
                    <a:cs typeface="Poppins" panose="020B0604020202020204" pitchFamily="34" charset="0"/>
                  </a:rPr>
                  <a:t>If you deposit </a:t>
                </a:r>
                <a:r>
                  <a:rPr lang="en-US" sz="2000" b="1">
                    <a:latin typeface="Poppins" panose="020B0604020202020204" pitchFamily="34" charset="0"/>
                    <a:cs typeface="Poppins" panose="020B0604020202020204" pitchFamily="34" charset="0"/>
                  </a:rPr>
                  <a:t>$1,000</a:t>
                </a:r>
                <a:r>
                  <a:rPr lang="en-US" sz="2000">
                    <a:latin typeface="Poppins" panose="020B0604020202020204" pitchFamily="34" charset="0"/>
                    <a:cs typeface="Poppins" panose="020B0604020202020204" pitchFamily="34" charset="0"/>
                  </a:rPr>
                  <a:t> in a savings account that pays </a:t>
                </a:r>
                <a:r>
                  <a:rPr lang="en-US" sz="2000" b="1">
                    <a:latin typeface="Poppins" panose="020B0604020202020204" pitchFamily="34" charset="0"/>
                    <a:cs typeface="Poppins" panose="020B0604020202020204" pitchFamily="34" charset="0"/>
                  </a:rPr>
                  <a:t>5% interest</a:t>
                </a:r>
                <a:r>
                  <a:rPr lang="en-US" sz="2000">
                    <a:latin typeface="Poppins" panose="020B0604020202020204" pitchFamily="34" charset="0"/>
                    <a:cs typeface="Poppins" panose="020B0604020202020204" pitchFamily="34" charset="0"/>
                  </a:rPr>
                  <a:t> per year, </a:t>
                </a:r>
                <a:r>
                  <a:rPr lang="en-US" sz="2000" b="1">
                    <a:latin typeface="Poppins" panose="020B0604020202020204" pitchFamily="34" charset="0"/>
                    <a:cs typeface="Poppins" panose="020B0604020202020204" pitchFamily="34" charset="0"/>
                  </a:rPr>
                  <a:t>compounded monthly</a:t>
                </a:r>
                <a:r>
                  <a:rPr lang="en-US" sz="2000">
                    <a:latin typeface="Poppins" panose="020B0604020202020204" pitchFamily="34" charset="0"/>
                    <a:cs typeface="Poppins" panose="020B0604020202020204" pitchFamily="34" charset="0"/>
                  </a:rPr>
                  <a:t>, how much total interest will you earn </a:t>
                </a:r>
                <a:r>
                  <a:rPr lang="en-US" sz="2000" b="1">
                    <a:latin typeface="Poppins" panose="020B0604020202020204" pitchFamily="34" charset="0"/>
                    <a:cs typeface="Poppins" panose="020B0604020202020204" pitchFamily="34" charset="0"/>
                  </a:rPr>
                  <a:t>after 3 years</a:t>
                </a:r>
                <a:r>
                  <a:rPr lang="en-US" sz="2000">
                    <a:latin typeface="Poppins" panose="020B0604020202020204" pitchFamily="34" charset="0"/>
                    <a:cs typeface="Poppins" panose="020B0604020202020204" pitchFamily="34" charset="0"/>
                  </a:rPr>
                  <a:t>, and what will your </a:t>
                </a:r>
                <a:r>
                  <a:rPr lang="en-US" sz="2000" b="1">
                    <a:latin typeface="Poppins" panose="020B0604020202020204" pitchFamily="34" charset="0"/>
                    <a:cs typeface="Poppins" panose="020B0604020202020204" pitchFamily="34" charset="0"/>
                  </a:rPr>
                  <a:t>new principal </a:t>
                </a:r>
                <a:r>
                  <a:rPr lang="en-US" sz="2000">
                    <a:latin typeface="Poppins" panose="020B0604020202020204" pitchFamily="34" charset="0"/>
                    <a:cs typeface="Poppins" panose="020B0604020202020204" pitchFamily="34" charset="0"/>
                  </a:rPr>
                  <a:t>be? </a:t>
                </a:r>
              </a:p>
              <a:p>
                <a:pPr>
                  <a:spcAft>
                    <a:spcPts val="1800"/>
                  </a:spcAft>
                </a:pPr>
                <a:r>
                  <a:rPr lang="en-US" sz="2000">
                    <a:latin typeface="Poppins" panose="020B0604020202020204" pitchFamily="34" charset="0"/>
                    <a:cs typeface="Poppins" panose="020B0604020202020204" pitchFamily="34" charset="0"/>
                  </a:rPr>
                  <a:t>Use the formula: </a:t>
                </a:r>
                <a14:m>
                  <m:oMath xmlns:m="http://schemas.openxmlformats.org/officeDocument/2006/math">
                    <m:r>
                      <a:rPr lang="en-US" sz="2000" i="1">
                        <a:latin typeface="Cambria Math" panose="02040503050406030204" pitchFamily="18" charset="0"/>
                      </a:rPr>
                      <m:t>𝐴</m:t>
                    </m:r>
                    <m:r>
                      <a:rPr lang="en-US" sz="2000" i="1">
                        <a:latin typeface="Cambria Math" panose="02040503050406030204" pitchFamily="18" charset="0"/>
                      </a:rPr>
                      <m:t>=</m:t>
                    </m:r>
                    <m:r>
                      <a:rPr lang="en-US" sz="2000" i="1">
                        <a:latin typeface="Cambria Math" panose="02040503050406030204" pitchFamily="18" charset="0"/>
                      </a:rPr>
                      <m:t>𝑃</m:t>
                    </m:r>
                    <m:sSup>
                      <m:sSupPr>
                        <m:ctrlPr>
                          <a:rPr lang="en-US" sz="2000" i="1">
                            <a:latin typeface="Cambria Math" panose="02040503050406030204" pitchFamily="18" charset="0"/>
                          </a:rPr>
                        </m:ctrlPr>
                      </m:sSupPr>
                      <m:e>
                        <m:d>
                          <m:dPr>
                            <m:ctrlPr>
                              <a:rPr lang="en-US" sz="2000" i="1">
                                <a:latin typeface="Cambria Math" panose="02040503050406030204" pitchFamily="18" charset="0"/>
                              </a:rPr>
                            </m:ctrlPr>
                          </m:dPr>
                          <m:e>
                            <m:r>
                              <a:rPr lang="en-US" sz="2000" i="1">
                                <a:latin typeface="Cambria Math" panose="02040503050406030204" pitchFamily="18" charset="0"/>
                              </a:rPr>
                              <m:t>1+</m:t>
                            </m:r>
                            <m:f>
                              <m:fPr>
                                <m:ctrlPr>
                                  <a:rPr lang="en-US" sz="2000" i="1">
                                    <a:latin typeface="Cambria Math" panose="02040503050406030204" pitchFamily="18" charset="0"/>
                                  </a:rPr>
                                </m:ctrlPr>
                              </m:fPr>
                              <m:num>
                                <m:r>
                                  <a:rPr lang="en-US" sz="2000" i="1">
                                    <a:latin typeface="Cambria Math" panose="02040503050406030204" pitchFamily="18" charset="0"/>
                                  </a:rPr>
                                  <m:t>𝑅</m:t>
                                </m:r>
                              </m:num>
                              <m:den>
                                <m:r>
                                  <a:rPr lang="en-US" sz="2000" i="1">
                                    <a:latin typeface="Cambria Math" panose="02040503050406030204" pitchFamily="18" charset="0"/>
                                  </a:rPr>
                                  <m:t>𝑁</m:t>
                                </m:r>
                              </m:den>
                            </m:f>
                          </m:e>
                        </m:d>
                      </m:e>
                      <m:sup>
                        <m:r>
                          <a:rPr lang="en-US" sz="2000" i="1">
                            <a:latin typeface="Cambria Math" panose="02040503050406030204" pitchFamily="18" charset="0"/>
                          </a:rPr>
                          <m:t>𝑁𝑇</m:t>
                        </m:r>
                      </m:sup>
                    </m:sSup>
                  </m:oMath>
                </a14:m>
                <a:endParaRPr lang="en-US" sz="2000">
                  <a:latin typeface="Poppins" panose="020B0604020202020204" pitchFamily="34" charset="0"/>
                  <a:cs typeface="Poppins" panose="020B0604020202020204" pitchFamily="34" charset="0"/>
                </a:endParaRPr>
              </a:p>
            </p:txBody>
          </p:sp>
        </mc:Choice>
        <mc:Fallback xmlns="">
          <p:sp>
            <p:nvSpPr>
              <p:cNvPr id="6" name="TextBox 5">
                <a:extLst>
                  <a:ext uri="{FF2B5EF4-FFF2-40B4-BE49-F238E27FC236}">
                    <a16:creationId xmlns:a16="http://schemas.microsoft.com/office/drawing/2014/main" id="{0A411CD0-F373-C12E-0D4D-07383467FF04}"/>
                  </a:ext>
                </a:extLst>
              </p:cNvPr>
              <p:cNvSpPr txBox="1">
                <a:spLocks noRot="1" noChangeAspect="1" noMove="1" noResize="1" noEditPoints="1" noAdjustHandles="1" noChangeArrowheads="1" noChangeShapeType="1" noTextEdit="1"/>
              </p:cNvSpPr>
              <p:nvPr/>
            </p:nvSpPr>
            <p:spPr>
              <a:xfrm>
                <a:off x="826009" y="1690688"/>
                <a:ext cx="4355592" cy="3537828"/>
              </a:xfrm>
              <a:prstGeom prst="rect">
                <a:avLst/>
              </a:prstGeom>
              <a:blipFill>
                <a:blip r:embed="rId3"/>
                <a:stretch>
                  <a:fillRect l="-1541" t="-861" b="-172"/>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id="{D748431C-0060-4CF7-C0FD-F232903BC0AB}"/>
              </a:ext>
            </a:extLst>
          </p:cNvPr>
          <p:cNvSpPr txBox="1"/>
          <p:nvPr/>
        </p:nvSpPr>
        <p:spPr>
          <a:xfrm>
            <a:off x="5532582" y="1690688"/>
            <a:ext cx="5821218" cy="455509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1200"/>
              </a:spcAft>
            </a:pPr>
            <a:r>
              <a:rPr lang="en-US" sz="2000" b="1">
                <a:latin typeface="Poppins" panose="020B0604020202020204" pitchFamily="34" charset="0"/>
                <a:cs typeface="Poppins" panose="020B0604020202020204" pitchFamily="34" charset="0"/>
              </a:rPr>
              <a:t>Solution</a:t>
            </a:r>
            <a:r>
              <a:rPr lang="en-US" sz="2000">
                <a:latin typeface="Poppins" panose="020B0604020202020204" pitchFamily="34" charset="0"/>
                <a:cs typeface="Poppins" panose="020B0604020202020204" pitchFamily="34" charset="0"/>
              </a:rPr>
              <a:t>:​</a:t>
            </a:r>
          </a:p>
          <a:p>
            <a:r>
              <a:rPr lang="en-US" sz="2000">
                <a:latin typeface="Poppins" panose="020B0604020202020204" pitchFamily="34" charset="0"/>
                <a:cs typeface="Poppins" panose="020B0604020202020204" pitchFamily="34" charset="0"/>
              </a:rPr>
              <a:t>P = $1,000​</a:t>
            </a:r>
          </a:p>
          <a:p>
            <a:r>
              <a:rPr lang="en-US" sz="2000">
                <a:latin typeface="Poppins" panose="020B0604020202020204" pitchFamily="34" charset="0"/>
                <a:cs typeface="Poppins" panose="020B0604020202020204" pitchFamily="34" charset="0"/>
              </a:rPr>
              <a:t>R = 5% = 0.05​</a:t>
            </a:r>
          </a:p>
          <a:p>
            <a:r>
              <a:rPr lang="en-US" sz="2000">
                <a:latin typeface="Poppins" panose="020B0604020202020204" pitchFamily="34" charset="0"/>
                <a:cs typeface="Poppins" panose="020B0604020202020204" pitchFamily="34" charset="0"/>
              </a:rPr>
              <a:t>N = 12 (there are 12 months in a year)</a:t>
            </a:r>
          </a:p>
          <a:p>
            <a:pPr>
              <a:spcAft>
                <a:spcPts val="1200"/>
              </a:spcAft>
            </a:pPr>
            <a:r>
              <a:rPr lang="en-US" sz="2000">
                <a:latin typeface="Poppins" panose="020B0604020202020204" pitchFamily="34" charset="0"/>
                <a:cs typeface="Poppins" panose="020B0604020202020204" pitchFamily="34" charset="0"/>
              </a:rPr>
              <a:t>T = 3 years</a:t>
            </a:r>
          </a:p>
          <a:p>
            <a:r>
              <a:rPr lang="en-US" sz="2000">
                <a:latin typeface="Poppins" panose="020B0604020202020204" pitchFamily="34" charset="0"/>
                <a:cs typeface="Poppins" panose="020B0604020202020204" pitchFamily="34" charset="0"/>
              </a:rPr>
              <a:t>​A = $1,000(1+0.05/12)</a:t>
            </a:r>
            <a:r>
              <a:rPr lang="en-US" sz="2000" baseline="30000">
                <a:latin typeface="Poppins" panose="020B0604020202020204" pitchFamily="34" charset="0"/>
                <a:cs typeface="Poppins" panose="020B0604020202020204" pitchFamily="34" charset="0"/>
              </a:rPr>
              <a:t>12X3</a:t>
            </a:r>
          </a:p>
          <a:p>
            <a:r>
              <a:rPr lang="en-US" sz="2000">
                <a:solidFill>
                  <a:schemeClr val="bg1"/>
                </a:solidFill>
                <a:latin typeface="Poppins" panose="020B0604020202020204" pitchFamily="34" charset="0"/>
                <a:cs typeface="Poppins" panose="020B0604020202020204" pitchFamily="34" charset="0"/>
              </a:rPr>
              <a:t>A</a:t>
            </a:r>
            <a:r>
              <a:rPr lang="en-US" sz="2000">
                <a:latin typeface="Poppins" panose="020B0604020202020204" pitchFamily="34" charset="0"/>
                <a:cs typeface="Poppins" panose="020B0604020202020204" pitchFamily="34" charset="0"/>
              </a:rPr>
              <a:t> = $1,000(1+0.0041667)</a:t>
            </a:r>
            <a:r>
              <a:rPr lang="en-US" sz="2000" baseline="30000">
                <a:latin typeface="Poppins" panose="020B0604020202020204" pitchFamily="34" charset="0"/>
                <a:cs typeface="Poppins" panose="020B0604020202020204" pitchFamily="34" charset="0"/>
              </a:rPr>
              <a:t>36</a:t>
            </a:r>
          </a:p>
          <a:p>
            <a:r>
              <a:rPr lang="en-US" sz="2000">
                <a:solidFill>
                  <a:schemeClr val="bg1"/>
                </a:solidFill>
                <a:latin typeface="Poppins" panose="020B0604020202020204" pitchFamily="34" charset="0"/>
                <a:cs typeface="Poppins" panose="020B0604020202020204" pitchFamily="34" charset="0"/>
              </a:rPr>
              <a:t>A</a:t>
            </a:r>
            <a:r>
              <a:rPr lang="en-US" sz="2000">
                <a:latin typeface="Poppins" panose="020B0604020202020204" pitchFamily="34" charset="0"/>
                <a:cs typeface="Poppins" panose="020B0604020202020204" pitchFamily="34" charset="0"/>
              </a:rPr>
              <a:t> = $1,000(1.0041667)</a:t>
            </a:r>
            <a:r>
              <a:rPr lang="en-US" sz="2000" baseline="30000">
                <a:latin typeface="Poppins" panose="020B0604020202020204" pitchFamily="34" charset="0"/>
                <a:cs typeface="Poppins" panose="020B0604020202020204" pitchFamily="34" charset="0"/>
              </a:rPr>
              <a:t>36</a:t>
            </a:r>
          </a:p>
          <a:p>
            <a:r>
              <a:rPr lang="en-US" sz="2000">
                <a:solidFill>
                  <a:schemeClr val="bg1"/>
                </a:solidFill>
                <a:latin typeface="Poppins" panose="020B0604020202020204" pitchFamily="34" charset="0"/>
                <a:cs typeface="Poppins" panose="020B0604020202020204" pitchFamily="34" charset="0"/>
              </a:rPr>
              <a:t>A</a:t>
            </a:r>
            <a:r>
              <a:rPr lang="en-US" sz="2000">
                <a:latin typeface="Poppins" panose="020B0604020202020204" pitchFamily="34" charset="0"/>
                <a:cs typeface="Poppins" panose="020B0604020202020204" pitchFamily="34" charset="0"/>
              </a:rPr>
              <a:t> = $1,000 x 1.161472</a:t>
            </a:r>
          </a:p>
          <a:p>
            <a:pPr>
              <a:spcAft>
                <a:spcPts val="1200"/>
              </a:spcAft>
            </a:pPr>
            <a:r>
              <a:rPr lang="en-US" sz="2000">
                <a:solidFill>
                  <a:schemeClr val="bg1"/>
                </a:solidFill>
                <a:latin typeface="Poppins" panose="020B0604020202020204" pitchFamily="34" charset="0"/>
                <a:cs typeface="Poppins" panose="020B0604020202020204" pitchFamily="34" charset="0"/>
              </a:rPr>
              <a:t>A</a:t>
            </a:r>
            <a:r>
              <a:rPr lang="en-US" sz="2000">
                <a:latin typeface="Poppins" panose="020B0604020202020204" pitchFamily="34" charset="0"/>
                <a:cs typeface="Poppins" panose="020B0604020202020204" pitchFamily="34" charset="0"/>
              </a:rPr>
              <a:t> = $1,161.47</a:t>
            </a:r>
          </a:p>
          <a:p>
            <a:r>
              <a:rPr lang="en-US" sz="2000">
                <a:latin typeface="Poppins" panose="020B0604020202020204" pitchFamily="34" charset="0"/>
                <a:cs typeface="Poppins" panose="020B0604020202020204" pitchFamily="34" charset="0"/>
              </a:rPr>
              <a:t>Your new principal will be </a:t>
            </a:r>
            <a:r>
              <a:rPr lang="en-US" sz="2000" b="1">
                <a:latin typeface="Poppins" panose="020B0604020202020204" pitchFamily="34" charset="0"/>
                <a:cs typeface="Poppins" panose="020B0604020202020204" pitchFamily="34" charset="0"/>
              </a:rPr>
              <a:t>$1,161.47 </a:t>
            </a:r>
            <a:r>
              <a:rPr lang="en-US" sz="2000">
                <a:latin typeface="Poppins" panose="020B0604020202020204" pitchFamily="34" charset="0"/>
                <a:cs typeface="Poppins" panose="020B0604020202020204" pitchFamily="34" charset="0"/>
              </a:rPr>
              <a:t>after 3 years.</a:t>
            </a:r>
          </a:p>
          <a:p>
            <a:r>
              <a:rPr lang="en-US" sz="2000">
                <a:latin typeface="Poppins" panose="020B0604020202020204" pitchFamily="34" charset="0"/>
                <a:cs typeface="Poppins" panose="020B0604020202020204" pitchFamily="34" charset="0"/>
              </a:rPr>
              <a:t>You will have earned </a:t>
            </a:r>
            <a:r>
              <a:rPr lang="en-US" sz="2000" b="1">
                <a:latin typeface="Poppins" panose="020B0604020202020204" pitchFamily="34" charset="0"/>
                <a:cs typeface="Poppins" panose="020B0604020202020204" pitchFamily="34" charset="0"/>
              </a:rPr>
              <a:t>$161.47 </a:t>
            </a:r>
            <a:r>
              <a:rPr lang="en-US" sz="2000">
                <a:latin typeface="Poppins" panose="020B0604020202020204" pitchFamily="34" charset="0"/>
                <a:cs typeface="Poppins" panose="020B0604020202020204" pitchFamily="34" charset="0"/>
              </a:rPr>
              <a:t>in interest.</a:t>
            </a:r>
          </a:p>
        </p:txBody>
      </p:sp>
    </p:spTree>
    <p:extLst>
      <p:ext uri="{BB962C8B-B14F-4D97-AF65-F5344CB8AC3E}">
        <p14:creationId xmlns:p14="http://schemas.microsoft.com/office/powerpoint/2010/main" val="14409360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7DA216B-47BD-032A-D1AE-B84EFD6DA37D}"/>
              </a:ext>
            </a:extLst>
          </p:cNvPr>
          <p:cNvPicPr>
            <a:picLocks noChangeAspect="1"/>
          </p:cNvPicPr>
          <p:nvPr/>
        </p:nvPicPr>
        <p:blipFill>
          <a:blip r:embed="rId3">
            <a:extLst>
              <a:ext uri="{28A0092B-C50C-407E-A947-70E740481C1C}">
                <a14:useLocalDpi xmlns:a14="http://schemas.microsoft.com/office/drawing/2010/main" val="0"/>
              </a:ext>
            </a:extLst>
          </a:blip>
          <a:srcRect t="18041" r="2758"/>
          <a:stretch>
            <a:fillRect/>
          </a:stretch>
        </p:blipFill>
        <p:spPr>
          <a:xfrm>
            <a:off x="1" y="0"/>
            <a:ext cx="12192000" cy="6858000"/>
          </a:xfrm>
          <a:prstGeom prst="rect">
            <a:avLst/>
          </a:prstGeom>
        </p:spPr>
      </p:pic>
      <p:sp>
        <p:nvSpPr>
          <p:cNvPr id="4" name="Rectangle 3">
            <a:extLst>
              <a:ext uri="{FF2B5EF4-FFF2-40B4-BE49-F238E27FC236}">
                <a16:creationId xmlns:a16="http://schemas.microsoft.com/office/drawing/2014/main" id="{94770B22-4438-912D-DA8C-98534D741A4F}"/>
              </a:ext>
            </a:extLst>
          </p:cNvPr>
          <p:cNvSpPr>
            <a:spLocks/>
          </p:cNvSpPr>
          <p:nvPr/>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8145FC-B2EB-2389-69C0-9C05B2FEB1AF}"/>
              </a:ext>
            </a:extLst>
          </p:cNvPr>
          <p:cNvSpPr>
            <a:spLocks noGrp="1"/>
          </p:cNvSpPr>
          <p:nvPr>
            <p:ph type="ctrTitle"/>
          </p:nvPr>
        </p:nvSpPr>
        <p:spPr/>
        <p:txBody>
          <a:bodyPr/>
          <a:lstStyle/>
          <a:p>
            <a:r>
              <a:rPr lang="en-US" dirty="0"/>
              <a:t>Break</a:t>
            </a:r>
          </a:p>
        </p:txBody>
      </p:sp>
    </p:spTree>
    <p:extLst>
      <p:ext uri="{BB962C8B-B14F-4D97-AF65-F5344CB8AC3E}">
        <p14:creationId xmlns:p14="http://schemas.microsoft.com/office/powerpoint/2010/main" val="28210207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9793573-C337-D60F-4BA6-3F39EC9DCEAC}"/>
              </a:ext>
            </a:extLst>
          </p:cNvPr>
          <p:cNvPicPr>
            <a:picLocks noChangeAspect="1"/>
          </p:cNvPicPr>
          <p:nvPr/>
        </p:nvPicPr>
        <p:blipFill>
          <a:blip r:embed="rId3">
            <a:extLst>
              <a:ext uri="{28A0092B-C50C-407E-A947-70E740481C1C}">
                <a14:useLocalDpi xmlns:a14="http://schemas.microsoft.com/office/drawing/2010/main" val="0"/>
              </a:ext>
            </a:extLst>
          </a:blip>
          <a:srcRect r="3038" b="18178"/>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8ABC0107-E6DE-2D01-CF37-CEC984FE5681}"/>
              </a:ext>
            </a:extLst>
          </p:cNvPr>
          <p:cNvSpPr>
            <a:spLocks/>
          </p:cNvSpPr>
          <p:nvPr/>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BBBF87-C7D1-F4A3-B095-4BEBF03F6D58}"/>
              </a:ext>
            </a:extLst>
          </p:cNvPr>
          <p:cNvSpPr>
            <a:spLocks noGrp="1"/>
          </p:cNvSpPr>
          <p:nvPr>
            <p:ph type="ctrTitle"/>
          </p:nvPr>
        </p:nvSpPr>
        <p:spPr/>
        <p:txBody>
          <a:bodyPr/>
          <a:lstStyle/>
          <a:p>
            <a:r>
              <a:rPr lang="en-US" dirty="0"/>
              <a:t>Application Activity</a:t>
            </a:r>
          </a:p>
        </p:txBody>
      </p:sp>
    </p:spTree>
    <p:extLst>
      <p:ext uri="{BB962C8B-B14F-4D97-AF65-F5344CB8AC3E}">
        <p14:creationId xmlns:p14="http://schemas.microsoft.com/office/powerpoint/2010/main" val="27177416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0351D-0AB9-6A76-B1BC-7610F1C062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B7002B-A725-8138-EE33-CDB4B3144039}"/>
              </a:ext>
            </a:extLst>
          </p:cNvPr>
          <p:cNvSpPr>
            <a:spLocks noGrp="1"/>
          </p:cNvSpPr>
          <p:nvPr>
            <p:ph type="title"/>
          </p:nvPr>
        </p:nvSpPr>
        <p:spPr/>
        <p:txBody>
          <a:bodyPr/>
          <a:lstStyle/>
          <a:p>
            <a:r>
              <a:rPr lang="en-US"/>
              <a:t>Activity instructions</a:t>
            </a:r>
          </a:p>
        </p:txBody>
      </p:sp>
      <p:sp>
        <p:nvSpPr>
          <p:cNvPr id="5" name="Slide Number Placeholder 4">
            <a:extLst>
              <a:ext uri="{FF2B5EF4-FFF2-40B4-BE49-F238E27FC236}">
                <a16:creationId xmlns:a16="http://schemas.microsoft.com/office/drawing/2014/main" id="{C2D74288-2A37-7FF0-38AA-8CD7D359696B}"/>
              </a:ext>
            </a:extLst>
          </p:cNvPr>
          <p:cNvSpPr>
            <a:spLocks noGrp="1"/>
          </p:cNvSpPr>
          <p:nvPr>
            <p:ph type="sldNum" sz="quarter" idx="11"/>
          </p:nvPr>
        </p:nvSpPr>
        <p:spPr/>
        <p:txBody>
          <a:bodyPr/>
          <a:lstStyle/>
          <a:p>
            <a:r>
              <a:rPr lang="en-US"/>
              <a:t>17</a:t>
            </a:r>
          </a:p>
        </p:txBody>
      </p:sp>
      <p:sp>
        <p:nvSpPr>
          <p:cNvPr id="7" name="Footer Placeholder 6">
            <a:extLst>
              <a:ext uri="{FF2B5EF4-FFF2-40B4-BE49-F238E27FC236}">
                <a16:creationId xmlns:a16="http://schemas.microsoft.com/office/drawing/2014/main" id="{36D9EF67-5A6E-0561-42E2-B4E83B4943FF}"/>
              </a:ext>
            </a:extLst>
          </p:cNvPr>
          <p:cNvSpPr>
            <a:spLocks noGrp="1"/>
          </p:cNvSpPr>
          <p:nvPr>
            <p:ph type="ftr" sz="quarter" idx="10"/>
          </p:nvPr>
        </p:nvSpPr>
        <p:spPr/>
        <p:txBody>
          <a:bodyPr/>
          <a:lstStyle/>
          <a:p>
            <a:r>
              <a:rPr lang="en-US"/>
              <a:t>The Power of Interest</a:t>
            </a:r>
          </a:p>
        </p:txBody>
      </p:sp>
      <p:sp>
        <p:nvSpPr>
          <p:cNvPr id="4" name="Content Placeholder 3">
            <a:extLst>
              <a:ext uri="{FF2B5EF4-FFF2-40B4-BE49-F238E27FC236}">
                <a16:creationId xmlns:a16="http://schemas.microsoft.com/office/drawing/2014/main" id="{AA10AFA3-32AA-776E-2AB5-81029A487274}"/>
              </a:ext>
            </a:extLst>
          </p:cNvPr>
          <p:cNvSpPr>
            <a:spLocks noGrp="1"/>
          </p:cNvSpPr>
          <p:nvPr>
            <p:ph idx="1"/>
          </p:nvPr>
        </p:nvSpPr>
        <p:spPr>
          <a:xfrm>
            <a:off x="838201" y="1825625"/>
            <a:ext cx="5723237" cy="4351338"/>
          </a:xfrm>
        </p:spPr>
        <p:txBody>
          <a:bodyPr>
            <a:normAutofit/>
          </a:bodyPr>
          <a:lstStyle/>
          <a:p>
            <a:pPr marL="457200" indent="-457200">
              <a:buFont typeface="+mj-lt"/>
              <a:buAutoNum type="arabicPeriod"/>
            </a:pPr>
            <a:r>
              <a:rPr lang="en-US" dirty="0"/>
              <a:t>Work with your group to complete each scenario using the online interest calculator provided</a:t>
            </a:r>
          </a:p>
          <a:p>
            <a:pPr marL="457200" indent="-457200">
              <a:buFont typeface="+mj-lt"/>
              <a:buAutoNum type="arabicPeriod"/>
            </a:pPr>
            <a:r>
              <a:rPr lang="en-US" dirty="0"/>
              <a:t>Record your results in the tables below</a:t>
            </a:r>
          </a:p>
          <a:p>
            <a:pPr marL="457200" indent="-457200">
              <a:buFont typeface="+mj-lt"/>
              <a:buAutoNum type="arabicPeriod"/>
            </a:pPr>
            <a:r>
              <a:rPr lang="en-US" dirty="0"/>
              <a:t>Answer the discussion questions for each scenario</a:t>
            </a:r>
          </a:p>
          <a:p>
            <a:pPr marL="457200" indent="-457200">
              <a:buFont typeface="+mj-lt"/>
              <a:buAutoNum type="arabicPeriod"/>
            </a:pPr>
            <a:r>
              <a:rPr lang="en-US" dirty="0"/>
              <a:t>Be prepared to share your findings</a:t>
            </a:r>
          </a:p>
        </p:txBody>
      </p:sp>
    </p:spTree>
    <p:extLst>
      <p:ext uri="{BB962C8B-B14F-4D97-AF65-F5344CB8AC3E}">
        <p14:creationId xmlns:p14="http://schemas.microsoft.com/office/powerpoint/2010/main" val="32842524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4C50486-6698-74BD-9693-247E6573EADA}"/>
              </a:ext>
            </a:extLst>
          </p:cNvPr>
          <p:cNvPicPr>
            <a:picLocks noChangeAspect="1"/>
          </p:cNvPicPr>
          <p:nvPr/>
        </p:nvPicPr>
        <p:blipFill>
          <a:blip r:embed="rId3">
            <a:extLst>
              <a:ext uri="{28A0092B-C50C-407E-A947-70E740481C1C}">
                <a14:useLocalDpi xmlns:a14="http://schemas.microsoft.com/office/drawing/2010/main" val="0"/>
              </a:ext>
            </a:extLst>
          </a:blip>
          <a:srcRect t="5046" r="19567" b="27095"/>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67564596-5E8B-0316-D3DA-870CD5934984}"/>
              </a:ext>
            </a:extLst>
          </p:cNvPr>
          <p:cNvSpPr>
            <a:spLocks/>
          </p:cNvSpPr>
          <p:nvPr/>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48EB3D-6897-FBEB-251C-FE61676B7F21}"/>
              </a:ext>
            </a:extLst>
          </p:cNvPr>
          <p:cNvSpPr>
            <a:spLocks noGrp="1"/>
          </p:cNvSpPr>
          <p:nvPr>
            <p:ph type="ctrTitle"/>
          </p:nvPr>
        </p:nvSpPr>
        <p:spPr/>
        <p:txBody>
          <a:bodyPr/>
          <a:lstStyle/>
          <a:p>
            <a:r>
              <a:rPr lang="en-US"/>
              <a:t>Debrief</a:t>
            </a:r>
          </a:p>
        </p:txBody>
      </p:sp>
    </p:spTree>
    <p:extLst>
      <p:ext uri="{BB962C8B-B14F-4D97-AF65-F5344CB8AC3E}">
        <p14:creationId xmlns:p14="http://schemas.microsoft.com/office/powerpoint/2010/main" val="107047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6A113B-F479-03C0-805E-D85278BBA1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BD8E76-289E-2590-EF74-4036BA89285E}"/>
              </a:ext>
            </a:extLst>
          </p:cNvPr>
          <p:cNvSpPr>
            <a:spLocks noGrp="1"/>
          </p:cNvSpPr>
          <p:nvPr>
            <p:ph type="title"/>
          </p:nvPr>
        </p:nvSpPr>
        <p:spPr/>
        <p:txBody>
          <a:bodyPr/>
          <a:lstStyle/>
          <a:p>
            <a:r>
              <a:rPr lang="en-US" dirty="0"/>
              <a:t>Interest scenario answer key: Scenario 1 (Kai)</a:t>
            </a:r>
          </a:p>
        </p:txBody>
      </p:sp>
      <p:sp>
        <p:nvSpPr>
          <p:cNvPr id="5" name="Slide Number Placeholder 4">
            <a:extLst>
              <a:ext uri="{FF2B5EF4-FFF2-40B4-BE49-F238E27FC236}">
                <a16:creationId xmlns:a16="http://schemas.microsoft.com/office/drawing/2014/main" id="{436140EF-0C39-D4B9-ADB1-E4FF0A113216}"/>
              </a:ext>
            </a:extLst>
          </p:cNvPr>
          <p:cNvSpPr>
            <a:spLocks noGrp="1"/>
          </p:cNvSpPr>
          <p:nvPr>
            <p:ph type="sldNum" sz="quarter" idx="11"/>
          </p:nvPr>
        </p:nvSpPr>
        <p:spPr/>
        <p:txBody>
          <a:bodyPr/>
          <a:lstStyle/>
          <a:p>
            <a:r>
              <a:rPr lang="en-US"/>
              <a:t>19</a:t>
            </a:r>
          </a:p>
        </p:txBody>
      </p:sp>
      <p:sp>
        <p:nvSpPr>
          <p:cNvPr id="7" name="Footer Placeholder 6">
            <a:extLst>
              <a:ext uri="{FF2B5EF4-FFF2-40B4-BE49-F238E27FC236}">
                <a16:creationId xmlns:a16="http://schemas.microsoft.com/office/drawing/2014/main" id="{0B095344-0FA7-23A3-6F58-CD73ADDF53CE}"/>
              </a:ext>
            </a:extLst>
          </p:cNvPr>
          <p:cNvSpPr>
            <a:spLocks noGrp="1"/>
          </p:cNvSpPr>
          <p:nvPr>
            <p:ph type="ftr" sz="quarter" idx="10"/>
          </p:nvPr>
        </p:nvSpPr>
        <p:spPr/>
        <p:txBody>
          <a:bodyPr/>
          <a:lstStyle/>
          <a:p>
            <a:r>
              <a:rPr lang="en-US"/>
              <a:t>The Power of Interest</a:t>
            </a:r>
            <a:endParaRPr lang="en-US" dirty="0"/>
          </a:p>
        </p:txBody>
      </p:sp>
      <p:graphicFrame>
        <p:nvGraphicFramePr>
          <p:cNvPr id="15" name="Table 14">
            <a:extLst>
              <a:ext uri="{FF2B5EF4-FFF2-40B4-BE49-F238E27FC236}">
                <a16:creationId xmlns:a16="http://schemas.microsoft.com/office/drawing/2014/main" id="{10F2899B-F145-7C7F-880C-4AABDB939807}"/>
              </a:ext>
            </a:extLst>
          </p:cNvPr>
          <p:cNvGraphicFramePr>
            <a:graphicFrameLocks noGrp="1"/>
          </p:cNvGraphicFramePr>
          <p:nvPr>
            <p:extLst>
              <p:ext uri="{D42A27DB-BD31-4B8C-83A1-F6EECF244321}">
                <p14:modId xmlns:p14="http://schemas.microsoft.com/office/powerpoint/2010/main" val="2622381023"/>
              </p:ext>
            </p:extLst>
          </p:nvPr>
        </p:nvGraphicFramePr>
        <p:xfrm>
          <a:off x="1474125" y="2315565"/>
          <a:ext cx="8503920" cy="1645920"/>
        </p:xfrm>
        <a:graphic>
          <a:graphicData uri="http://schemas.openxmlformats.org/drawingml/2006/table">
            <a:tbl>
              <a:tblPr firstRow="1" firstCol="1" bandRow="1"/>
              <a:tblGrid>
                <a:gridCol w="2834640">
                  <a:extLst>
                    <a:ext uri="{9D8B030D-6E8A-4147-A177-3AD203B41FA5}">
                      <a16:colId xmlns:a16="http://schemas.microsoft.com/office/drawing/2014/main" val="3159478998"/>
                    </a:ext>
                  </a:extLst>
                </a:gridCol>
                <a:gridCol w="2834640">
                  <a:extLst>
                    <a:ext uri="{9D8B030D-6E8A-4147-A177-3AD203B41FA5}">
                      <a16:colId xmlns:a16="http://schemas.microsoft.com/office/drawing/2014/main" val="351799999"/>
                    </a:ext>
                  </a:extLst>
                </a:gridCol>
                <a:gridCol w="2834640">
                  <a:extLst>
                    <a:ext uri="{9D8B030D-6E8A-4147-A177-3AD203B41FA5}">
                      <a16:colId xmlns:a16="http://schemas.microsoft.com/office/drawing/2014/main" val="3338965580"/>
                    </a:ext>
                  </a:extLst>
                </a:gridCol>
              </a:tblGrid>
              <a:tr h="548640">
                <a:tc>
                  <a:txBody>
                    <a:bodyPr/>
                    <a:lstStyle/>
                    <a:p>
                      <a:pPr marL="0" marR="0" algn="ctr">
                        <a:lnSpc>
                          <a:spcPct val="110000"/>
                        </a:lnSpc>
                        <a:spcBef>
                          <a:spcPts val="600"/>
                        </a:spcBef>
                        <a:spcAft>
                          <a:spcPts val="600"/>
                        </a:spcAft>
                        <a:buNone/>
                      </a:pPr>
                      <a:r>
                        <a:rPr lang="en-US" sz="1800" b="1" kern="100">
                          <a:solidFill>
                            <a:srgbClr val="000000"/>
                          </a:solidFill>
                          <a:effectLst/>
                          <a:latin typeface="Poppins" panose="020B0604020202020204" pitchFamily="34" charset="0"/>
                          <a:ea typeface="Quicksand" panose="020B0004020202020204" pitchFamily="34" charset="0"/>
                          <a:cs typeface="Quicksand" panose="02020603050405020304" pitchFamily="18" charset="0"/>
                        </a:rPr>
                        <a:t>Interest Type</a:t>
                      </a:r>
                      <a:endParaRPr lang="en-US" sz="1800" b="1" kern="100">
                        <a:effectLst/>
                        <a:latin typeface="Poppins" panose="020B0604020202020204" pitchFamily="34" charset="0"/>
                        <a:ea typeface="Quicksand" panose="020B0004020202020204" pitchFamily="34" charset="0"/>
                        <a:cs typeface="Quicksand" panose="02020603050405020304" pitchFamily="18" charset="0"/>
                      </a:endParaRPr>
                    </a:p>
                  </a:txBody>
                  <a:tcPr marL="68126" marR="68126"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solidFill>
                      <a:srgbClr val="D0DDCF"/>
                    </a:solidFill>
                  </a:tcPr>
                </a:tc>
                <a:tc>
                  <a:txBody>
                    <a:bodyPr/>
                    <a:lstStyle/>
                    <a:p>
                      <a:pPr marL="0" marR="0" algn="ctr">
                        <a:lnSpc>
                          <a:spcPct val="110000"/>
                        </a:lnSpc>
                        <a:spcBef>
                          <a:spcPts val="600"/>
                        </a:spcBef>
                        <a:spcAft>
                          <a:spcPts val="600"/>
                        </a:spcAft>
                        <a:buNone/>
                      </a:pPr>
                      <a:r>
                        <a:rPr lang="en-US" sz="1800" b="1" kern="100">
                          <a:solidFill>
                            <a:srgbClr val="000000"/>
                          </a:solidFill>
                          <a:effectLst/>
                          <a:latin typeface="Poppins" panose="020B0604020202020204" pitchFamily="34" charset="0"/>
                          <a:ea typeface="Quicksand" panose="020B0004020202020204" pitchFamily="34" charset="0"/>
                          <a:cs typeface="Quicksand" panose="02020603050405020304" pitchFamily="18" charset="0"/>
                        </a:rPr>
                        <a:t>Interest Earned</a:t>
                      </a:r>
                      <a:endParaRPr lang="en-US" sz="1800" b="1" kern="100">
                        <a:effectLst/>
                        <a:latin typeface="Poppins" panose="020B0604020202020204" pitchFamily="34" charset="0"/>
                        <a:ea typeface="Quicksand" panose="020B0004020202020204" pitchFamily="34" charset="0"/>
                        <a:cs typeface="Quicksand" panose="02020603050405020304" pitchFamily="18" charset="0"/>
                      </a:endParaRPr>
                    </a:p>
                  </a:txBody>
                  <a:tcPr marL="68126" marR="68126" marT="0" marB="0" anchor="ctr">
                    <a:lnL w="12700" cap="flat" cmpd="sng" algn="ctr">
                      <a:solidFill>
                        <a:srgbClr val="0093B2"/>
                      </a:solidFill>
                      <a:prstDash val="dot"/>
                      <a:round/>
                      <a:headEnd type="none" w="med" len="med"/>
                      <a:tailEnd type="none" w="med" len="med"/>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solidFill>
                      <a:srgbClr val="D0DDCF"/>
                    </a:solidFill>
                  </a:tcPr>
                </a:tc>
                <a:tc>
                  <a:txBody>
                    <a:bodyPr/>
                    <a:lstStyle/>
                    <a:p>
                      <a:pPr marL="0" marR="0" algn="ctr">
                        <a:lnSpc>
                          <a:spcPct val="110000"/>
                        </a:lnSpc>
                        <a:spcBef>
                          <a:spcPts val="600"/>
                        </a:spcBef>
                        <a:spcAft>
                          <a:spcPts val="600"/>
                        </a:spcAft>
                        <a:buNone/>
                      </a:pPr>
                      <a:r>
                        <a:rPr lang="en-US" sz="1800" b="1" kern="100">
                          <a:effectLst/>
                          <a:latin typeface="Poppins" panose="020B0604020202020204" pitchFamily="34" charset="0"/>
                          <a:ea typeface="Quicksand" panose="020B0004020202020204" pitchFamily="34" charset="0"/>
                          <a:cs typeface="Quicksand" panose="02020603050405020304" pitchFamily="18" charset="0"/>
                        </a:rPr>
                        <a:t>Final Balance</a:t>
                      </a:r>
                    </a:p>
                  </a:txBody>
                  <a:tcPr marL="68126" marR="68126"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solidFill>
                      <a:srgbClr val="D0DDCF"/>
                    </a:solidFill>
                  </a:tcPr>
                </a:tc>
                <a:extLst>
                  <a:ext uri="{0D108BD9-81ED-4DB2-BD59-A6C34878D82A}">
                    <a16:rowId xmlns:a16="http://schemas.microsoft.com/office/drawing/2014/main" val="360402410"/>
                  </a:ext>
                </a:extLst>
              </a:tr>
              <a:tr h="548640">
                <a:tc>
                  <a:txBody>
                    <a:bodyPr/>
                    <a:lstStyle/>
                    <a:p>
                      <a:pPr marL="0" marR="0" algn="ctr">
                        <a:lnSpc>
                          <a:spcPct val="110000"/>
                        </a:lnSpc>
                        <a:spcAft>
                          <a:spcPts val="600"/>
                        </a:spcAft>
                        <a:buNone/>
                      </a:pPr>
                      <a:r>
                        <a:rPr lang="en-US" sz="1800" kern="100">
                          <a:effectLst/>
                          <a:latin typeface="Poppins" panose="020B0604020202020204" pitchFamily="34" charset="0"/>
                          <a:ea typeface="Quicksand" panose="020B0004020202020204" pitchFamily="34" charset="0"/>
                          <a:cs typeface="Quicksand" panose="02020603050405020304" pitchFamily="18" charset="0"/>
                        </a:rPr>
                        <a:t>Simple interest</a:t>
                      </a:r>
                    </a:p>
                  </a:txBody>
                  <a:tcPr marL="68126" marR="68126"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ctr">
                        <a:lnSpc>
                          <a:spcPct val="110000"/>
                        </a:lnSpc>
                        <a:spcAft>
                          <a:spcPts val="600"/>
                        </a:spcAft>
                        <a:buNone/>
                        <a:tabLst>
                          <a:tab pos="762635" algn="r"/>
                        </a:tabLst>
                      </a:pPr>
                      <a:r>
                        <a:rPr lang="en-US" sz="1800" kern="100">
                          <a:effectLst/>
                          <a:latin typeface="Poppins" panose="020B0604020202020204" pitchFamily="34" charset="0"/>
                          <a:ea typeface="Quicksand" panose="020B0004020202020204" pitchFamily="34" charset="0"/>
                          <a:cs typeface="Quicksand" panose="02020603050405020304" pitchFamily="18" charset="0"/>
                        </a:rPr>
                        <a:t>$200.00</a:t>
                      </a:r>
                    </a:p>
                  </a:txBody>
                  <a:tcPr marL="68126" marR="68126" marT="0" marB="0" anchor="ctr">
                    <a:lnL w="12700" cap="flat" cmpd="sng" algn="ctr">
                      <a:solidFill>
                        <a:srgbClr val="0093B2"/>
                      </a:solidFill>
                      <a:prstDash val="dot"/>
                      <a:round/>
                      <a:headEnd type="none" w="med" len="med"/>
                      <a:tailEnd type="none" w="med" len="med"/>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ctr">
                        <a:lnSpc>
                          <a:spcPct val="110000"/>
                        </a:lnSpc>
                        <a:spcAft>
                          <a:spcPts val="600"/>
                        </a:spcAft>
                        <a:buNone/>
                        <a:tabLst>
                          <a:tab pos="762635" algn="r"/>
                        </a:tabLst>
                      </a:pPr>
                      <a:r>
                        <a:rPr lang="en-US" sz="1800" kern="100">
                          <a:effectLst/>
                          <a:latin typeface="Poppins" panose="020B0604020202020204" pitchFamily="34" charset="0"/>
                          <a:ea typeface="Quicksand" panose="020B0004020202020204" pitchFamily="34" charset="0"/>
                          <a:cs typeface="Quicksand" panose="02020603050405020304" pitchFamily="18" charset="0"/>
                        </a:rPr>
                        <a:t>$1,200.00</a:t>
                      </a:r>
                    </a:p>
                  </a:txBody>
                  <a:tcPr marL="68126" marR="68126"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3973928355"/>
                  </a:ext>
                </a:extLst>
              </a:tr>
              <a:tr h="548640">
                <a:tc>
                  <a:txBody>
                    <a:bodyPr/>
                    <a:lstStyle/>
                    <a:p>
                      <a:pPr marL="0" marR="0" algn="ctr">
                        <a:lnSpc>
                          <a:spcPct val="110000"/>
                        </a:lnSpc>
                        <a:spcAft>
                          <a:spcPts val="600"/>
                        </a:spcAft>
                        <a:buNone/>
                      </a:pPr>
                      <a:r>
                        <a:rPr lang="en-US" sz="1800" kern="100">
                          <a:effectLst/>
                          <a:latin typeface="Poppins" panose="020B0604020202020204" pitchFamily="34" charset="0"/>
                          <a:ea typeface="Quicksand" panose="020B0004020202020204" pitchFamily="34" charset="0"/>
                          <a:cs typeface="Quicksand" panose="02020603050405020304" pitchFamily="18" charset="0"/>
                        </a:rPr>
                        <a:t>Compound interest*</a:t>
                      </a:r>
                    </a:p>
                  </a:txBody>
                  <a:tcPr marL="68126" marR="68126"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ctr">
                        <a:lnSpc>
                          <a:spcPct val="110000"/>
                        </a:lnSpc>
                        <a:spcAft>
                          <a:spcPts val="600"/>
                        </a:spcAft>
                        <a:buNone/>
                        <a:tabLst>
                          <a:tab pos="762635" algn="r"/>
                        </a:tabLst>
                      </a:pPr>
                      <a:r>
                        <a:rPr lang="en-US" sz="1800" kern="100">
                          <a:effectLst/>
                          <a:latin typeface="Poppins" panose="020B0604020202020204" pitchFamily="34" charset="0"/>
                          <a:ea typeface="Quicksand" panose="020B0004020202020204" pitchFamily="34" charset="0"/>
                          <a:cs typeface="Quicksand" panose="02020603050405020304" pitchFamily="18" charset="0"/>
                        </a:rPr>
                        <a:t>$216.65</a:t>
                      </a:r>
                    </a:p>
                  </a:txBody>
                  <a:tcPr marL="68126" marR="68126" marT="0" marB="0" anchor="ctr">
                    <a:lnL w="12700" cap="flat" cmpd="sng" algn="ctr">
                      <a:solidFill>
                        <a:srgbClr val="0093B2"/>
                      </a:solidFill>
                      <a:prstDash val="dot"/>
                      <a:round/>
                      <a:headEnd type="none" w="med" len="med"/>
                      <a:tailEnd type="none" w="med" len="med"/>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ctr">
                        <a:lnSpc>
                          <a:spcPct val="110000"/>
                        </a:lnSpc>
                        <a:spcAft>
                          <a:spcPts val="600"/>
                        </a:spcAft>
                        <a:buNone/>
                        <a:tabLst>
                          <a:tab pos="762635" algn="r"/>
                        </a:tabLst>
                      </a:pPr>
                      <a:r>
                        <a:rPr lang="en-US" sz="1800" kern="100">
                          <a:effectLst/>
                          <a:latin typeface="Poppins" panose="020B0604020202020204" pitchFamily="34" charset="0"/>
                          <a:ea typeface="Quicksand" panose="020B0004020202020204" pitchFamily="34" charset="0"/>
                          <a:cs typeface="Quicksand" panose="02020603050405020304" pitchFamily="18" charset="0"/>
                        </a:rPr>
                        <a:t>$1,216.65</a:t>
                      </a:r>
                    </a:p>
                  </a:txBody>
                  <a:tcPr marL="68126" marR="68126"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1202520232"/>
                  </a:ext>
                </a:extLst>
              </a:tr>
            </a:tbl>
          </a:graphicData>
        </a:graphic>
      </p:graphicFrame>
      <p:sp>
        <p:nvSpPr>
          <p:cNvPr id="19" name="Content Placeholder 2">
            <a:extLst>
              <a:ext uri="{FF2B5EF4-FFF2-40B4-BE49-F238E27FC236}">
                <a16:creationId xmlns:a16="http://schemas.microsoft.com/office/drawing/2014/main" id="{0BB46571-F05E-AF57-1118-A34C4101553D}"/>
              </a:ext>
            </a:extLst>
          </p:cNvPr>
          <p:cNvSpPr>
            <a:spLocks noGrp="1"/>
          </p:cNvSpPr>
          <p:nvPr>
            <p:ph idx="1"/>
          </p:nvPr>
        </p:nvSpPr>
        <p:spPr>
          <a:xfrm>
            <a:off x="838199" y="1690688"/>
            <a:ext cx="10144649" cy="494722"/>
          </a:xfrm>
        </p:spPr>
        <p:txBody>
          <a:bodyPr vert="horz" lIns="91440" tIns="45720" rIns="91440" bIns="45720" rtlCol="0" anchor="t">
            <a:normAutofit/>
          </a:bodyPr>
          <a:lstStyle/>
          <a:p>
            <a:pPr marL="0" indent="0">
              <a:buNone/>
            </a:pPr>
            <a:r>
              <a:rPr lang="en-US" b="1">
                <a:latin typeface="Poppins"/>
                <a:cs typeface="Poppins"/>
              </a:rPr>
              <a:t>$1,000 at 4 percent for 5 years</a:t>
            </a:r>
            <a:endParaRPr lang="en-US">
              <a:latin typeface="Poppins"/>
              <a:cs typeface="Poppins"/>
            </a:endParaRPr>
          </a:p>
        </p:txBody>
      </p:sp>
      <p:sp>
        <p:nvSpPr>
          <p:cNvPr id="3" name="Content Placeholder 2">
            <a:extLst>
              <a:ext uri="{FF2B5EF4-FFF2-40B4-BE49-F238E27FC236}">
                <a16:creationId xmlns:a16="http://schemas.microsoft.com/office/drawing/2014/main" id="{A5A2970B-DD01-0E70-4C67-F7D1394B0E2F}"/>
              </a:ext>
            </a:extLst>
          </p:cNvPr>
          <p:cNvSpPr txBox="1">
            <a:spLocks/>
          </p:cNvSpPr>
          <p:nvPr/>
        </p:nvSpPr>
        <p:spPr>
          <a:xfrm>
            <a:off x="838198" y="4385202"/>
            <a:ext cx="10144649" cy="1662709"/>
          </a:xfrm>
          <a:prstGeom prst="rect">
            <a:avLst/>
          </a:prstGeom>
        </p:spPr>
        <p:txBody>
          <a:bodyPr vert="horz" lIns="91440" tIns="45720" rIns="91440" bIns="45720" rtlCol="0" anchor="t">
            <a:noAutofit/>
          </a:bodyPr>
          <a:lstStyle>
            <a:lvl1pPr marL="228600" indent="-228600" algn="l" defTabSz="914400" rtl="0" eaLnBrk="1" latinLnBrk="0" hangingPunct="1">
              <a:lnSpc>
                <a:spcPct val="100000"/>
              </a:lnSpc>
              <a:spcBef>
                <a:spcPts val="1000"/>
              </a:spcBef>
              <a:spcAft>
                <a:spcPts val="1200"/>
              </a:spcAft>
              <a:buClr>
                <a:schemeClr val="tx1"/>
              </a:buClr>
              <a:buFont typeface="Poppins" panose="020B0604020202020204" pitchFamily="34" charset="0"/>
              <a:buChar char="•"/>
              <a:defRPr sz="2200" kern="1200">
                <a:solidFill>
                  <a:schemeClr val="tx1"/>
                </a:solidFill>
                <a:latin typeface="Poppins" panose="020B0604020202020204" pitchFamily="34" charset="0"/>
                <a:ea typeface="+mn-ea"/>
                <a:cs typeface="Poppins" panose="020B0604020202020204" pitchFamily="34" charset="0"/>
              </a:defRPr>
            </a:lvl1pPr>
            <a:lvl2pPr marL="685800" indent="-228600" algn="l" defTabSz="914400" rtl="0" eaLnBrk="1" latinLnBrk="0" hangingPunct="1">
              <a:lnSpc>
                <a:spcPct val="100000"/>
              </a:lnSpc>
              <a:spcBef>
                <a:spcPts val="500"/>
              </a:spcBef>
              <a:spcAft>
                <a:spcPts val="1200"/>
              </a:spcAft>
              <a:buClr>
                <a:schemeClr val="tx1"/>
              </a:buClr>
              <a:buFont typeface="Wingdings" panose="05000000000000000000" pitchFamily="2" charset="2"/>
              <a:buChar char="§"/>
              <a:defRPr sz="2000" kern="1200">
                <a:solidFill>
                  <a:schemeClr val="tx1"/>
                </a:solidFill>
                <a:latin typeface="Poppins" panose="020B0604020202020204" pitchFamily="34" charset="0"/>
                <a:ea typeface="+mn-ea"/>
                <a:cs typeface="Poppins" panose="020B0604020202020204" pitchFamily="34" charset="0"/>
              </a:defRPr>
            </a:lvl2pPr>
            <a:lvl3pPr marL="1143000" indent="-228600" algn="l" defTabSz="914400" rtl="0" eaLnBrk="1" latinLnBrk="0" hangingPunct="1">
              <a:lnSpc>
                <a:spcPct val="100000"/>
              </a:lnSpc>
              <a:spcBef>
                <a:spcPts val="500"/>
              </a:spcBef>
              <a:spcAft>
                <a:spcPts val="1200"/>
              </a:spcAft>
              <a:buFont typeface="Poppins" panose="020B0604020202020204" pitchFamily="34" charset="0"/>
              <a:buChar char="•"/>
              <a:defRPr sz="2000" kern="1200">
                <a:solidFill>
                  <a:schemeClr val="tx1"/>
                </a:solidFill>
                <a:latin typeface="Poppins" panose="020B0604020202020204" pitchFamily="34" charset="0"/>
                <a:ea typeface="+mn-ea"/>
                <a:cs typeface="Poppins" panose="020B0604020202020204" pitchFamily="34" charset="0"/>
              </a:defRPr>
            </a:lvl3pPr>
            <a:lvl4pPr marL="16002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4pPr>
            <a:lvl5pPr marL="20574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5pPr>
            <a:lvl6pPr marL="25146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pPr>
            <a:r>
              <a:rPr lang="en-US" sz="1800" b="1">
                <a:latin typeface="Poppins"/>
                <a:cs typeface="Poppins"/>
              </a:rPr>
              <a:t>Which option earned more interest?</a:t>
            </a:r>
            <a:r>
              <a:rPr lang="en-US" sz="1800">
                <a:latin typeface="Poppins"/>
                <a:cs typeface="Poppins"/>
              </a:rPr>
              <a:t> The compound-interest option.</a:t>
            </a:r>
          </a:p>
          <a:p>
            <a:pPr marL="457200" indent="-457200">
              <a:buFont typeface="+mj-lt"/>
              <a:buAutoNum type="arabicPeriod"/>
            </a:pPr>
            <a:r>
              <a:rPr lang="en-US" sz="1800" b="1">
                <a:latin typeface="Poppins"/>
                <a:cs typeface="Poppins"/>
              </a:rPr>
              <a:t>Why did one amount grow faster than the other? </a:t>
            </a:r>
            <a:r>
              <a:rPr lang="en-US" sz="1800">
                <a:latin typeface="Poppins"/>
                <a:cs typeface="Poppins"/>
              </a:rPr>
              <a:t>Compound interest earned interest on previously earned interest, while simple interest was calculated only on the original deposit.</a:t>
            </a:r>
          </a:p>
        </p:txBody>
      </p:sp>
      <p:sp>
        <p:nvSpPr>
          <p:cNvPr id="6" name="TextBox 5">
            <a:extLst>
              <a:ext uri="{FF2B5EF4-FFF2-40B4-BE49-F238E27FC236}">
                <a16:creationId xmlns:a16="http://schemas.microsoft.com/office/drawing/2014/main" id="{B3A52BA5-2195-20C7-6256-AEB53AAC525B}"/>
              </a:ext>
            </a:extLst>
          </p:cNvPr>
          <p:cNvSpPr txBox="1"/>
          <p:nvPr/>
        </p:nvSpPr>
        <p:spPr>
          <a:xfrm>
            <a:off x="7972368" y="3961485"/>
            <a:ext cx="2331087" cy="307777"/>
          </a:xfrm>
          <a:prstGeom prst="rect">
            <a:avLst/>
          </a:prstGeom>
          <a:noFill/>
        </p:spPr>
        <p:txBody>
          <a:bodyPr wrap="none" rtlCol="0">
            <a:spAutoFit/>
          </a:bodyPr>
          <a:lstStyle/>
          <a:p>
            <a:r>
              <a:rPr lang="en-US" sz="1400">
                <a:latin typeface="Poppins" panose="020B0604020202020204" pitchFamily="34" charset="0"/>
                <a:cs typeface="Poppins" panose="020B0604020202020204" pitchFamily="34" charset="0"/>
              </a:rPr>
              <a:t>*</a:t>
            </a:r>
            <a:r>
              <a:rPr lang="en-US" sz="1400" kern="100">
                <a:latin typeface="Poppins" panose="020B0604020202020204" pitchFamily="34" charset="0"/>
                <a:ea typeface="Quicksand" panose="020B0004020202020204" pitchFamily="34" charset="0"/>
                <a:cs typeface="Poppins" panose="020B0604020202020204" pitchFamily="34" charset="0"/>
              </a:rPr>
              <a:t>compounded annually</a:t>
            </a:r>
            <a:endParaRPr lang="en-US" sz="1400">
              <a:latin typeface="Poppins" panose="020B0604020202020204" pitchFamily="34" charset="0"/>
              <a:cs typeface="Poppins" panose="020B0604020202020204" pitchFamily="34" charset="0"/>
            </a:endParaRPr>
          </a:p>
        </p:txBody>
      </p:sp>
    </p:spTree>
    <p:extLst>
      <p:ext uri="{BB962C8B-B14F-4D97-AF65-F5344CB8AC3E}">
        <p14:creationId xmlns:p14="http://schemas.microsoft.com/office/powerpoint/2010/main" val="2832076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4BA2F-11F8-B9CE-0046-B065BF787B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609E53-C177-A9A1-AF25-2595E5DDAB3B}"/>
              </a:ext>
            </a:extLst>
          </p:cNvPr>
          <p:cNvSpPr>
            <a:spLocks noGrp="1"/>
          </p:cNvSpPr>
          <p:nvPr>
            <p:ph type="title"/>
          </p:nvPr>
        </p:nvSpPr>
        <p:spPr/>
        <p:txBody>
          <a:bodyPr/>
          <a:lstStyle/>
          <a:p>
            <a:r>
              <a:rPr lang="en-US" dirty="0"/>
              <a:t>Interest scenario answer key: Scenario 2 (Jimena)</a:t>
            </a:r>
          </a:p>
        </p:txBody>
      </p:sp>
      <p:sp>
        <p:nvSpPr>
          <p:cNvPr id="5" name="Slide Number Placeholder 4">
            <a:extLst>
              <a:ext uri="{FF2B5EF4-FFF2-40B4-BE49-F238E27FC236}">
                <a16:creationId xmlns:a16="http://schemas.microsoft.com/office/drawing/2014/main" id="{DCB8120B-9947-80E1-FA4A-98352ED86744}"/>
              </a:ext>
            </a:extLst>
          </p:cNvPr>
          <p:cNvSpPr>
            <a:spLocks noGrp="1"/>
          </p:cNvSpPr>
          <p:nvPr>
            <p:ph type="sldNum" sz="quarter" idx="11"/>
          </p:nvPr>
        </p:nvSpPr>
        <p:spPr/>
        <p:txBody>
          <a:bodyPr/>
          <a:lstStyle/>
          <a:p>
            <a:r>
              <a:rPr lang="en-US"/>
              <a:t>20</a:t>
            </a:r>
          </a:p>
        </p:txBody>
      </p:sp>
      <p:sp>
        <p:nvSpPr>
          <p:cNvPr id="7" name="Footer Placeholder 6">
            <a:extLst>
              <a:ext uri="{FF2B5EF4-FFF2-40B4-BE49-F238E27FC236}">
                <a16:creationId xmlns:a16="http://schemas.microsoft.com/office/drawing/2014/main" id="{C49F2302-282E-E24D-1909-9FB74942A328}"/>
              </a:ext>
            </a:extLst>
          </p:cNvPr>
          <p:cNvSpPr>
            <a:spLocks noGrp="1"/>
          </p:cNvSpPr>
          <p:nvPr>
            <p:ph type="ftr" sz="quarter" idx="10"/>
          </p:nvPr>
        </p:nvSpPr>
        <p:spPr/>
        <p:txBody>
          <a:bodyPr/>
          <a:lstStyle/>
          <a:p>
            <a:r>
              <a:rPr lang="en-US"/>
              <a:t>The Power of Interest</a:t>
            </a:r>
            <a:endParaRPr lang="en-US" dirty="0"/>
          </a:p>
        </p:txBody>
      </p:sp>
      <p:graphicFrame>
        <p:nvGraphicFramePr>
          <p:cNvPr id="15" name="Table 14">
            <a:extLst>
              <a:ext uri="{FF2B5EF4-FFF2-40B4-BE49-F238E27FC236}">
                <a16:creationId xmlns:a16="http://schemas.microsoft.com/office/drawing/2014/main" id="{AE8242BA-7CB5-A886-1BCA-4407BCD4F5C0}"/>
              </a:ext>
            </a:extLst>
          </p:cNvPr>
          <p:cNvGraphicFramePr>
            <a:graphicFrameLocks noGrp="1"/>
          </p:cNvGraphicFramePr>
          <p:nvPr>
            <p:extLst>
              <p:ext uri="{D42A27DB-BD31-4B8C-83A1-F6EECF244321}">
                <p14:modId xmlns:p14="http://schemas.microsoft.com/office/powerpoint/2010/main" val="638712377"/>
              </p:ext>
            </p:extLst>
          </p:nvPr>
        </p:nvGraphicFramePr>
        <p:xfrm>
          <a:off x="1474125" y="2317089"/>
          <a:ext cx="8503920" cy="1645920"/>
        </p:xfrm>
        <a:graphic>
          <a:graphicData uri="http://schemas.openxmlformats.org/drawingml/2006/table">
            <a:tbl>
              <a:tblPr firstRow="1" firstCol="1" bandRow="1"/>
              <a:tblGrid>
                <a:gridCol w="2834640">
                  <a:extLst>
                    <a:ext uri="{9D8B030D-6E8A-4147-A177-3AD203B41FA5}">
                      <a16:colId xmlns:a16="http://schemas.microsoft.com/office/drawing/2014/main" val="3159478998"/>
                    </a:ext>
                  </a:extLst>
                </a:gridCol>
                <a:gridCol w="2834640">
                  <a:extLst>
                    <a:ext uri="{9D8B030D-6E8A-4147-A177-3AD203B41FA5}">
                      <a16:colId xmlns:a16="http://schemas.microsoft.com/office/drawing/2014/main" val="580846222"/>
                    </a:ext>
                  </a:extLst>
                </a:gridCol>
                <a:gridCol w="2834640">
                  <a:extLst>
                    <a:ext uri="{9D8B030D-6E8A-4147-A177-3AD203B41FA5}">
                      <a16:colId xmlns:a16="http://schemas.microsoft.com/office/drawing/2014/main" val="3338965580"/>
                    </a:ext>
                  </a:extLst>
                </a:gridCol>
              </a:tblGrid>
              <a:tr h="548640">
                <a:tc>
                  <a:txBody>
                    <a:bodyPr/>
                    <a:lstStyle/>
                    <a:p>
                      <a:pPr marL="0" marR="0" algn="ctr">
                        <a:lnSpc>
                          <a:spcPct val="110000"/>
                        </a:lnSpc>
                        <a:spcBef>
                          <a:spcPts val="600"/>
                        </a:spcBef>
                        <a:spcAft>
                          <a:spcPts val="600"/>
                        </a:spcAft>
                        <a:buNone/>
                      </a:pPr>
                      <a:r>
                        <a:rPr lang="en-US" sz="1800" b="1" kern="100">
                          <a:solidFill>
                            <a:srgbClr val="000000"/>
                          </a:solidFill>
                          <a:effectLst/>
                          <a:latin typeface="Poppins" panose="020B0604020202020204" pitchFamily="34" charset="0"/>
                          <a:ea typeface="Quicksand" panose="020B0004020202020204" pitchFamily="34" charset="0"/>
                          <a:cs typeface="Quicksand" panose="02020603050405020304" pitchFamily="18" charset="0"/>
                        </a:rPr>
                        <a:t>Interest Type</a:t>
                      </a:r>
                      <a:endParaRPr lang="en-US" sz="1800" b="1" kern="100">
                        <a:effectLst/>
                        <a:latin typeface="Poppins" panose="020B0604020202020204" pitchFamily="34" charset="0"/>
                        <a:ea typeface="Quicksand" panose="020B0004020202020204" pitchFamily="34" charset="0"/>
                        <a:cs typeface="Quicksand" panose="02020603050405020304" pitchFamily="18" charset="0"/>
                      </a:endParaRPr>
                    </a:p>
                  </a:txBody>
                  <a:tcPr marL="87897" marR="87897"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solidFill>
                      <a:srgbClr val="D0DDCF"/>
                    </a:solidFill>
                  </a:tcPr>
                </a:tc>
                <a:tc>
                  <a:txBody>
                    <a:bodyPr/>
                    <a:lstStyle/>
                    <a:p>
                      <a:pPr marL="0" marR="0" algn="ctr">
                        <a:lnSpc>
                          <a:spcPct val="110000"/>
                        </a:lnSpc>
                        <a:spcBef>
                          <a:spcPts val="600"/>
                        </a:spcBef>
                        <a:spcAft>
                          <a:spcPts val="600"/>
                        </a:spcAft>
                        <a:buNone/>
                      </a:pPr>
                      <a:r>
                        <a:rPr lang="en-US" sz="1800" b="1" kern="100">
                          <a:solidFill>
                            <a:srgbClr val="000000"/>
                          </a:solidFill>
                          <a:effectLst/>
                          <a:latin typeface="Poppins" panose="020B0604020202020204" pitchFamily="34" charset="0"/>
                          <a:ea typeface="Quicksand" panose="020B0004020202020204" pitchFamily="34" charset="0"/>
                          <a:cs typeface="Quicksand" panose="02020603050405020304" pitchFamily="18" charset="0"/>
                        </a:rPr>
                        <a:t>Interest Paid</a:t>
                      </a:r>
                      <a:endParaRPr lang="en-US" sz="1800" b="1" kern="100">
                        <a:effectLst/>
                        <a:latin typeface="Poppins" panose="020B0604020202020204" pitchFamily="34" charset="0"/>
                        <a:ea typeface="Quicksand" panose="020B0004020202020204" pitchFamily="34" charset="0"/>
                        <a:cs typeface="Quicksand" panose="02020603050405020304" pitchFamily="18" charset="0"/>
                      </a:endParaRPr>
                    </a:p>
                  </a:txBody>
                  <a:tcPr marL="87897" marR="87897" marT="0" marB="0" anchor="ctr">
                    <a:lnL w="12700" cap="flat" cmpd="sng" algn="ctr">
                      <a:solidFill>
                        <a:srgbClr val="0093B2"/>
                      </a:solidFill>
                      <a:prstDash val="dot"/>
                      <a:round/>
                      <a:headEnd type="none" w="med" len="med"/>
                      <a:tailEnd type="none" w="med" len="med"/>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solidFill>
                      <a:srgbClr val="D0DDCF"/>
                    </a:solidFill>
                  </a:tcPr>
                </a:tc>
                <a:tc>
                  <a:txBody>
                    <a:bodyPr/>
                    <a:lstStyle/>
                    <a:p>
                      <a:pPr marL="0" marR="0" algn="ctr">
                        <a:lnSpc>
                          <a:spcPct val="110000"/>
                        </a:lnSpc>
                        <a:spcBef>
                          <a:spcPts val="600"/>
                        </a:spcBef>
                        <a:spcAft>
                          <a:spcPts val="600"/>
                        </a:spcAft>
                        <a:buNone/>
                      </a:pPr>
                      <a:r>
                        <a:rPr lang="en-US" sz="1800" b="1" kern="100">
                          <a:effectLst/>
                          <a:latin typeface="Poppins" panose="020B0604020202020204" pitchFamily="34" charset="0"/>
                          <a:ea typeface="Quicksand" panose="020B0004020202020204" pitchFamily="34" charset="0"/>
                          <a:cs typeface="Quicksand" panose="02020603050405020304" pitchFamily="18" charset="0"/>
                        </a:rPr>
                        <a:t>Total Repayment</a:t>
                      </a:r>
                    </a:p>
                  </a:txBody>
                  <a:tcPr marL="87897" marR="87897"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solidFill>
                      <a:srgbClr val="D0DDCF"/>
                    </a:solidFill>
                  </a:tcPr>
                </a:tc>
                <a:extLst>
                  <a:ext uri="{0D108BD9-81ED-4DB2-BD59-A6C34878D82A}">
                    <a16:rowId xmlns:a16="http://schemas.microsoft.com/office/drawing/2014/main" val="360402410"/>
                  </a:ext>
                </a:extLst>
              </a:tr>
              <a:tr h="548640">
                <a:tc>
                  <a:txBody>
                    <a:bodyPr/>
                    <a:lstStyle/>
                    <a:p>
                      <a:pPr marL="0" marR="0" algn="ctr">
                        <a:lnSpc>
                          <a:spcPct val="110000"/>
                        </a:lnSpc>
                        <a:spcAft>
                          <a:spcPts val="600"/>
                        </a:spcAft>
                        <a:buNone/>
                      </a:pPr>
                      <a:r>
                        <a:rPr lang="en-US" sz="1800" kern="100">
                          <a:effectLst/>
                          <a:latin typeface="Poppins" panose="020B0604020202020204" pitchFamily="34" charset="0"/>
                          <a:ea typeface="Quicksand" panose="020B0004020202020204" pitchFamily="34" charset="0"/>
                          <a:cs typeface="Quicksand" panose="02020603050405020304" pitchFamily="18" charset="0"/>
                        </a:rPr>
                        <a:t>Simple interest</a:t>
                      </a:r>
                    </a:p>
                  </a:txBody>
                  <a:tcPr marL="87897" marR="87897"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ctr">
                        <a:lnSpc>
                          <a:spcPct val="110000"/>
                        </a:lnSpc>
                        <a:spcAft>
                          <a:spcPts val="600"/>
                        </a:spcAft>
                        <a:buNone/>
                        <a:tabLst>
                          <a:tab pos="762635" algn="r"/>
                        </a:tabLst>
                      </a:pPr>
                      <a:r>
                        <a:rPr lang="en-US" sz="1800" kern="100">
                          <a:effectLst/>
                          <a:latin typeface="Poppins" panose="020B0604020202020204" pitchFamily="34" charset="0"/>
                          <a:ea typeface="Quicksand" panose="020B0004020202020204" pitchFamily="34" charset="0"/>
                          <a:cs typeface="Quicksand" panose="02020603050405020304" pitchFamily="18" charset="0"/>
                        </a:rPr>
                        <a:t>$700.00</a:t>
                      </a:r>
                    </a:p>
                  </a:txBody>
                  <a:tcPr marL="87897" marR="87897" marT="0" marB="0" anchor="ctr">
                    <a:lnL w="12700" cap="flat" cmpd="sng" algn="ctr">
                      <a:solidFill>
                        <a:srgbClr val="0093B2"/>
                      </a:solidFill>
                      <a:prstDash val="dot"/>
                      <a:round/>
                      <a:headEnd type="none" w="med" len="med"/>
                      <a:tailEnd type="none" w="med" len="med"/>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ctr">
                        <a:lnSpc>
                          <a:spcPct val="110000"/>
                        </a:lnSpc>
                        <a:spcAft>
                          <a:spcPts val="600"/>
                        </a:spcAft>
                        <a:buNone/>
                        <a:tabLst>
                          <a:tab pos="762635" algn="r"/>
                        </a:tabLst>
                      </a:pPr>
                      <a:r>
                        <a:rPr lang="en-US" sz="1800" kern="100">
                          <a:effectLst/>
                          <a:latin typeface="Poppins" panose="020B0604020202020204" pitchFamily="34" charset="0"/>
                          <a:ea typeface="Quicksand" panose="020B0004020202020204" pitchFamily="34" charset="0"/>
                          <a:cs typeface="Quicksand" panose="02020603050405020304" pitchFamily="18" charset="0"/>
                        </a:rPr>
                        <a:t>$2,700.00</a:t>
                      </a:r>
                    </a:p>
                  </a:txBody>
                  <a:tcPr marL="87897" marR="87897"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3973928355"/>
                  </a:ext>
                </a:extLst>
              </a:tr>
              <a:tr h="548640">
                <a:tc>
                  <a:txBody>
                    <a:bodyPr/>
                    <a:lstStyle/>
                    <a:p>
                      <a:pPr marL="0" marR="0" algn="ctr">
                        <a:lnSpc>
                          <a:spcPct val="110000"/>
                        </a:lnSpc>
                        <a:spcAft>
                          <a:spcPts val="600"/>
                        </a:spcAft>
                        <a:buNone/>
                      </a:pPr>
                      <a:r>
                        <a:rPr lang="en-US" sz="1800" kern="100">
                          <a:effectLst/>
                          <a:latin typeface="Poppins" panose="020B0604020202020204" pitchFamily="34" charset="0"/>
                          <a:ea typeface="Quicksand" panose="020B0004020202020204" pitchFamily="34" charset="0"/>
                          <a:cs typeface="Quicksand" panose="02020603050405020304" pitchFamily="18" charset="0"/>
                        </a:rPr>
                        <a:t>Compound interest*</a:t>
                      </a:r>
                      <a:endParaRPr lang="en-US" sz="2100" kern="100">
                        <a:effectLst/>
                        <a:latin typeface="Poppins" panose="020B0604020202020204" pitchFamily="34" charset="0"/>
                        <a:ea typeface="Quicksand" panose="020B0004020202020204" pitchFamily="34" charset="0"/>
                        <a:cs typeface="Quicksand" panose="02020603050405020304" pitchFamily="18" charset="0"/>
                      </a:endParaRPr>
                    </a:p>
                  </a:txBody>
                  <a:tcPr marL="87897" marR="87897"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ctr">
                        <a:lnSpc>
                          <a:spcPct val="110000"/>
                        </a:lnSpc>
                        <a:spcAft>
                          <a:spcPts val="600"/>
                        </a:spcAft>
                        <a:buNone/>
                        <a:tabLst>
                          <a:tab pos="762635" algn="r"/>
                        </a:tabLst>
                      </a:pPr>
                      <a:r>
                        <a:rPr lang="en-US" sz="1800" kern="100">
                          <a:effectLst/>
                          <a:latin typeface="Poppins" panose="020B0604020202020204" pitchFamily="34" charset="0"/>
                          <a:ea typeface="Quicksand" panose="020B0004020202020204" pitchFamily="34" charset="0"/>
                          <a:cs typeface="Quicksand" panose="02020603050405020304" pitchFamily="18" charset="0"/>
                        </a:rPr>
                        <a:t>$805.10</a:t>
                      </a:r>
                    </a:p>
                  </a:txBody>
                  <a:tcPr marL="87897" marR="87897" marT="0" marB="0" anchor="ctr">
                    <a:lnL w="12700" cap="flat" cmpd="sng" algn="ctr">
                      <a:solidFill>
                        <a:srgbClr val="0093B2"/>
                      </a:solidFill>
                      <a:prstDash val="dot"/>
                      <a:round/>
                      <a:headEnd type="none" w="med" len="med"/>
                      <a:tailEnd type="none" w="med" len="med"/>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ctr">
                        <a:lnSpc>
                          <a:spcPct val="110000"/>
                        </a:lnSpc>
                        <a:spcAft>
                          <a:spcPts val="600"/>
                        </a:spcAft>
                        <a:buNone/>
                        <a:tabLst>
                          <a:tab pos="762635" algn="r"/>
                        </a:tabLst>
                      </a:pPr>
                      <a:r>
                        <a:rPr lang="en-US" sz="1800" kern="100">
                          <a:effectLst/>
                          <a:latin typeface="Poppins" panose="020B0604020202020204" pitchFamily="34" charset="0"/>
                          <a:ea typeface="Quicksand" panose="020B0004020202020204" pitchFamily="34" charset="0"/>
                          <a:cs typeface="Quicksand" panose="02020603050405020304" pitchFamily="18" charset="0"/>
                        </a:rPr>
                        <a:t>$2,805.10</a:t>
                      </a:r>
                    </a:p>
                  </a:txBody>
                  <a:tcPr marL="87897" marR="87897"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1202520232"/>
                  </a:ext>
                </a:extLst>
              </a:tr>
            </a:tbl>
          </a:graphicData>
        </a:graphic>
      </p:graphicFrame>
      <p:sp>
        <p:nvSpPr>
          <p:cNvPr id="19" name="Content Placeholder 2">
            <a:extLst>
              <a:ext uri="{FF2B5EF4-FFF2-40B4-BE49-F238E27FC236}">
                <a16:creationId xmlns:a16="http://schemas.microsoft.com/office/drawing/2014/main" id="{98801DB3-8FD1-E499-6495-F330DD0115BC}"/>
              </a:ext>
            </a:extLst>
          </p:cNvPr>
          <p:cNvSpPr>
            <a:spLocks noGrp="1"/>
          </p:cNvSpPr>
          <p:nvPr>
            <p:ph idx="1"/>
          </p:nvPr>
        </p:nvSpPr>
        <p:spPr>
          <a:xfrm>
            <a:off x="838199" y="1690688"/>
            <a:ext cx="10144649" cy="494722"/>
          </a:xfrm>
        </p:spPr>
        <p:txBody>
          <a:bodyPr vert="horz" lIns="91440" tIns="45720" rIns="91440" bIns="45720" rtlCol="0" anchor="t">
            <a:normAutofit/>
          </a:bodyPr>
          <a:lstStyle/>
          <a:p>
            <a:pPr marL="0" indent="0">
              <a:buNone/>
            </a:pPr>
            <a:r>
              <a:rPr lang="en-US" b="1">
                <a:latin typeface="Poppins"/>
                <a:cs typeface="Poppins"/>
              </a:rPr>
              <a:t>$2,000 at 7 percent for 5 years</a:t>
            </a:r>
            <a:endParaRPr lang="en-US">
              <a:latin typeface="Poppins"/>
              <a:cs typeface="Poppins"/>
            </a:endParaRPr>
          </a:p>
        </p:txBody>
      </p:sp>
      <p:sp>
        <p:nvSpPr>
          <p:cNvPr id="3" name="Content Placeholder 2">
            <a:extLst>
              <a:ext uri="{FF2B5EF4-FFF2-40B4-BE49-F238E27FC236}">
                <a16:creationId xmlns:a16="http://schemas.microsoft.com/office/drawing/2014/main" id="{F06B9578-CD48-EC30-0BD3-B94A588E3389}"/>
              </a:ext>
            </a:extLst>
          </p:cNvPr>
          <p:cNvSpPr txBox="1">
            <a:spLocks/>
          </p:cNvSpPr>
          <p:nvPr/>
        </p:nvSpPr>
        <p:spPr>
          <a:xfrm>
            <a:off x="838198" y="4389120"/>
            <a:ext cx="10144649" cy="1575064"/>
          </a:xfrm>
          <a:prstGeom prst="rect">
            <a:avLst/>
          </a:prstGeom>
        </p:spPr>
        <p:txBody>
          <a:bodyPr vert="horz" lIns="91440" tIns="45720" rIns="91440" bIns="45720" rtlCol="0" anchor="t">
            <a:noAutofit/>
          </a:bodyPr>
          <a:lstStyle>
            <a:lvl1pPr marL="228600" indent="-228600" algn="l" defTabSz="914400" rtl="0" eaLnBrk="1" latinLnBrk="0" hangingPunct="1">
              <a:lnSpc>
                <a:spcPct val="100000"/>
              </a:lnSpc>
              <a:spcBef>
                <a:spcPts val="1000"/>
              </a:spcBef>
              <a:spcAft>
                <a:spcPts val="1200"/>
              </a:spcAft>
              <a:buClr>
                <a:schemeClr val="tx1"/>
              </a:buClr>
              <a:buFont typeface="Poppins" panose="020B0604020202020204" pitchFamily="34" charset="0"/>
              <a:buChar char="•"/>
              <a:defRPr sz="2200" kern="1200">
                <a:solidFill>
                  <a:schemeClr val="tx1"/>
                </a:solidFill>
                <a:latin typeface="Poppins" panose="020B0604020202020204" pitchFamily="34" charset="0"/>
                <a:ea typeface="+mn-ea"/>
                <a:cs typeface="Poppins" panose="020B0604020202020204" pitchFamily="34" charset="0"/>
              </a:defRPr>
            </a:lvl1pPr>
            <a:lvl2pPr marL="685800" indent="-228600" algn="l" defTabSz="914400" rtl="0" eaLnBrk="1" latinLnBrk="0" hangingPunct="1">
              <a:lnSpc>
                <a:spcPct val="100000"/>
              </a:lnSpc>
              <a:spcBef>
                <a:spcPts val="500"/>
              </a:spcBef>
              <a:spcAft>
                <a:spcPts val="1200"/>
              </a:spcAft>
              <a:buClr>
                <a:schemeClr val="tx1"/>
              </a:buClr>
              <a:buFont typeface="Wingdings" panose="05000000000000000000" pitchFamily="2" charset="2"/>
              <a:buChar char="§"/>
              <a:defRPr sz="2000" kern="1200">
                <a:solidFill>
                  <a:schemeClr val="tx1"/>
                </a:solidFill>
                <a:latin typeface="Poppins" panose="020B0604020202020204" pitchFamily="34" charset="0"/>
                <a:ea typeface="+mn-ea"/>
                <a:cs typeface="Poppins" panose="020B0604020202020204" pitchFamily="34" charset="0"/>
              </a:defRPr>
            </a:lvl2pPr>
            <a:lvl3pPr marL="1143000" indent="-228600" algn="l" defTabSz="914400" rtl="0" eaLnBrk="1" latinLnBrk="0" hangingPunct="1">
              <a:lnSpc>
                <a:spcPct val="100000"/>
              </a:lnSpc>
              <a:spcBef>
                <a:spcPts val="500"/>
              </a:spcBef>
              <a:spcAft>
                <a:spcPts val="1200"/>
              </a:spcAft>
              <a:buFont typeface="Poppins" panose="020B0604020202020204" pitchFamily="34" charset="0"/>
              <a:buChar char="•"/>
              <a:defRPr sz="2000" kern="1200">
                <a:solidFill>
                  <a:schemeClr val="tx1"/>
                </a:solidFill>
                <a:latin typeface="Poppins" panose="020B0604020202020204" pitchFamily="34" charset="0"/>
                <a:ea typeface="+mn-ea"/>
                <a:cs typeface="Poppins" panose="020B0604020202020204" pitchFamily="34" charset="0"/>
              </a:defRPr>
            </a:lvl3pPr>
            <a:lvl4pPr marL="16002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4pPr>
            <a:lvl5pPr marL="20574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5pPr>
            <a:lvl6pPr marL="25146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pPr>
            <a:r>
              <a:rPr lang="en-US" sz="1800" b="1">
                <a:latin typeface="Poppins"/>
                <a:cs typeface="Poppins"/>
              </a:rPr>
              <a:t>Which loan cost more?</a:t>
            </a:r>
            <a:r>
              <a:rPr lang="en-US" sz="1800">
                <a:latin typeface="Poppins"/>
                <a:cs typeface="Poppins"/>
              </a:rPr>
              <a:t> The compound-interest loan.</a:t>
            </a:r>
          </a:p>
          <a:p>
            <a:pPr marL="457200" indent="-457200">
              <a:buFont typeface="+mj-lt"/>
              <a:buAutoNum type="arabicPeriod"/>
            </a:pPr>
            <a:r>
              <a:rPr lang="en-US" sz="1800" b="1">
                <a:latin typeface="Poppins"/>
                <a:cs typeface="Poppins"/>
              </a:rPr>
              <a:t>Why is it important to understand how interest is calculated before borrowing money? </a:t>
            </a:r>
            <a:r>
              <a:rPr lang="en-US" sz="1800">
                <a:latin typeface="Poppins"/>
                <a:cs typeface="Poppins"/>
              </a:rPr>
              <a:t>Different interest methods can significantly change the total amount repaid.</a:t>
            </a:r>
          </a:p>
        </p:txBody>
      </p:sp>
      <p:sp>
        <p:nvSpPr>
          <p:cNvPr id="4" name="TextBox 3">
            <a:extLst>
              <a:ext uri="{FF2B5EF4-FFF2-40B4-BE49-F238E27FC236}">
                <a16:creationId xmlns:a16="http://schemas.microsoft.com/office/drawing/2014/main" id="{CE7FE6F2-0021-9EE3-56B9-7084B8D83F1B}"/>
              </a:ext>
            </a:extLst>
          </p:cNvPr>
          <p:cNvSpPr txBox="1"/>
          <p:nvPr/>
        </p:nvSpPr>
        <p:spPr>
          <a:xfrm>
            <a:off x="7972368" y="3963009"/>
            <a:ext cx="2331087" cy="307777"/>
          </a:xfrm>
          <a:prstGeom prst="rect">
            <a:avLst/>
          </a:prstGeom>
          <a:noFill/>
        </p:spPr>
        <p:txBody>
          <a:bodyPr wrap="none" rtlCol="0">
            <a:spAutoFit/>
          </a:bodyPr>
          <a:lstStyle/>
          <a:p>
            <a:r>
              <a:rPr lang="en-US" sz="1400">
                <a:latin typeface="Poppins" panose="020B0604020202020204" pitchFamily="34" charset="0"/>
                <a:cs typeface="Poppins" panose="020B0604020202020204" pitchFamily="34" charset="0"/>
              </a:rPr>
              <a:t>*</a:t>
            </a:r>
            <a:r>
              <a:rPr lang="en-US" sz="1400" kern="100">
                <a:latin typeface="Poppins" panose="020B0604020202020204" pitchFamily="34" charset="0"/>
                <a:ea typeface="Quicksand" panose="020B0004020202020204" pitchFamily="34" charset="0"/>
                <a:cs typeface="Poppins" panose="020B0604020202020204" pitchFamily="34" charset="0"/>
              </a:rPr>
              <a:t>compounded annually</a:t>
            </a:r>
            <a:endParaRPr lang="en-US" sz="1400">
              <a:latin typeface="Poppins" panose="020B0604020202020204" pitchFamily="34" charset="0"/>
              <a:cs typeface="Poppins" panose="020B0604020202020204" pitchFamily="34" charset="0"/>
            </a:endParaRPr>
          </a:p>
        </p:txBody>
      </p:sp>
    </p:spTree>
    <p:extLst>
      <p:ext uri="{BB962C8B-B14F-4D97-AF65-F5344CB8AC3E}">
        <p14:creationId xmlns:p14="http://schemas.microsoft.com/office/powerpoint/2010/main" val="37057437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2208D6-9149-FE3C-E14F-36987090BB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D971D6-434F-FE92-30E1-C91802C6B8B7}"/>
              </a:ext>
            </a:extLst>
          </p:cNvPr>
          <p:cNvSpPr>
            <a:spLocks noGrp="1"/>
          </p:cNvSpPr>
          <p:nvPr>
            <p:ph type="title"/>
          </p:nvPr>
        </p:nvSpPr>
        <p:spPr/>
        <p:txBody>
          <a:bodyPr/>
          <a:lstStyle/>
          <a:p>
            <a:r>
              <a:rPr lang="en-US" dirty="0"/>
              <a:t>Interest scenario answer key: Scenario 3 (Maya)</a:t>
            </a:r>
          </a:p>
        </p:txBody>
      </p:sp>
      <p:sp>
        <p:nvSpPr>
          <p:cNvPr id="5" name="Slide Number Placeholder 4">
            <a:extLst>
              <a:ext uri="{FF2B5EF4-FFF2-40B4-BE49-F238E27FC236}">
                <a16:creationId xmlns:a16="http://schemas.microsoft.com/office/drawing/2014/main" id="{5FD63474-C24C-BC6F-65A4-82EBE5FBBF75}"/>
              </a:ext>
            </a:extLst>
          </p:cNvPr>
          <p:cNvSpPr>
            <a:spLocks noGrp="1"/>
          </p:cNvSpPr>
          <p:nvPr>
            <p:ph type="sldNum" sz="quarter" idx="11"/>
          </p:nvPr>
        </p:nvSpPr>
        <p:spPr/>
        <p:txBody>
          <a:bodyPr/>
          <a:lstStyle/>
          <a:p>
            <a:r>
              <a:rPr lang="en-US"/>
              <a:t>21</a:t>
            </a:r>
          </a:p>
        </p:txBody>
      </p:sp>
      <p:sp>
        <p:nvSpPr>
          <p:cNvPr id="7" name="Footer Placeholder 6">
            <a:extLst>
              <a:ext uri="{FF2B5EF4-FFF2-40B4-BE49-F238E27FC236}">
                <a16:creationId xmlns:a16="http://schemas.microsoft.com/office/drawing/2014/main" id="{99F549C4-37FA-476B-2492-756F3EDBA8D6}"/>
              </a:ext>
            </a:extLst>
          </p:cNvPr>
          <p:cNvSpPr>
            <a:spLocks noGrp="1"/>
          </p:cNvSpPr>
          <p:nvPr>
            <p:ph type="ftr" sz="quarter" idx="10"/>
          </p:nvPr>
        </p:nvSpPr>
        <p:spPr/>
        <p:txBody>
          <a:bodyPr/>
          <a:lstStyle/>
          <a:p>
            <a:r>
              <a:rPr lang="en-US"/>
              <a:t>The Power of Interest</a:t>
            </a:r>
            <a:endParaRPr lang="en-US" dirty="0"/>
          </a:p>
        </p:txBody>
      </p:sp>
      <p:graphicFrame>
        <p:nvGraphicFramePr>
          <p:cNvPr id="15" name="Table 14">
            <a:extLst>
              <a:ext uri="{FF2B5EF4-FFF2-40B4-BE49-F238E27FC236}">
                <a16:creationId xmlns:a16="http://schemas.microsoft.com/office/drawing/2014/main" id="{F38A3F0A-89F3-099E-C4B2-8F2E9B90CF73}"/>
              </a:ext>
            </a:extLst>
          </p:cNvPr>
          <p:cNvGraphicFramePr>
            <a:graphicFrameLocks noGrp="1"/>
          </p:cNvGraphicFramePr>
          <p:nvPr>
            <p:extLst>
              <p:ext uri="{D42A27DB-BD31-4B8C-83A1-F6EECF244321}">
                <p14:modId xmlns:p14="http://schemas.microsoft.com/office/powerpoint/2010/main" val="1412769321"/>
              </p:ext>
            </p:extLst>
          </p:nvPr>
        </p:nvGraphicFramePr>
        <p:xfrm>
          <a:off x="1474125" y="2313432"/>
          <a:ext cx="8503920" cy="1828800"/>
        </p:xfrm>
        <a:graphic>
          <a:graphicData uri="http://schemas.openxmlformats.org/drawingml/2006/table">
            <a:tbl>
              <a:tblPr firstRow="1" firstCol="1" bandRow="1"/>
              <a:tblGrid>
                <a:gridCol w="2834640">
                  <a:extLst>
                    <a:ext uri="{9D8B030D-6E8A-4147-A177-3AD203B41FA5}">
                      <a16:colId xmlns:a16="http://schemas.microsoft.com/office/drawing/2014/main" val="3159478998"/>
                    </a:ext>
                  </a:extLst>
                </a:gridCol>
                <a:gridCol w="2834640">
                  <a:extLst>
                    <a:ext uri="{9D8B030D-6E8A-4147-A177-3AD203B41FA5}">
                      <a16:colId xmlns:a16="http://schemas.microsoft.com/office/drawing/2014/main" val="1084768831"/>
                    </a:ext>
                  </a:extLst>
                </a:gridCol>
                <a:gridCol w="2834640">
                  <a:extLst>
                    <a:ext uri="{9D8B030D-6E8A-4147-A177-3AD203B41FA5}">
                      <a16:colId xmlns:a16="http://schemas.microsoft.com/office/drawing/2014/main" val="3338965580"/>
                    </a:ext>
                  </a:extLst>
                </a:gridCol>
              </a:tblGrid>
              <a:tr h="457200">
                <a:tc>
                  <a:txBody>
                    <a:bodyPr/>
                    <a:lstStyle/>
                    <a:p>
                      <a:pPr marL="0" marR="0" algn="ctr">
                        <a:lnSpc>
                          <a:spcPct val="110000"/>
                        </a:lnSpc>
                        <a:spcBef>
                          <a:spcPts val="600"/>
                        </a:spcBef>
                        <a:spcAft>
                          <a:spcPts val="600"/>
                        </a:spcAft>
                        <a:buNone/>
                      </a:pPr>
                      <a:r>
                        <a:rPr lang="en-US" sz="1800" b="1" kern="100">
                          <a:solidFill>
                            <a:srgbClr val="000000"/>
                          </a:solidFill>
                          <a:effectLst/>
                          <a:latin typeface="Poppins" panose="020B0604020202020204" pitchFamily="34" charset="0"/>
                          <a:ea typeface="Quicksand" panose="020B0004020202020204" pitchFamily="34" charset="0"/>
                          <a:cs typeface="Quicksand" panose="02020603050405020304" pitchFamily="18" charset="0"/>
                        </a:rPr>
                        <a:t>Years Saved</a:t>
                      </a:r>
                      <a:endParaRPr lang="en-US" sz="1800" b="1" kern="100">
                        <a:effectLst/>
                        <a:latin typeface="Poppins" panose="020B0604020202020204" pitchFamily="34" charset="0"/>
                        <a:ea typeface="Quicksand" panose="020B0004020202020204" pitchFamily="34" charset="0"/>
                        <a:cs typeface="Quicksand" panose="02020603050405020304" pitchFamily="18" charset="0"/>
                      </a:endParaRP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solidFill>
                      <a:srgbClr val="D0DDCF"/>
                    </a:solidFill>
                  </a:tcPr>
                </a:tc>
                <a:tc>
                  <a:txBody>
                    <a:bodyPr/>
                    <a:lstStyle/>
                    <a:p>
                      <a:pPr marL="0" marR="0" algn="ctr">
                        <a:lnSpc>
                          <a:spcPct val="110000"/>
                        </a:lnSpc>
                        <a:spcBef>
                          <a:spcPts val="600"/>
                        </a:spcBef>
                        <a:spcAft>
                          <a:spcPts val="600"/>
                        </a:spcAft>
                        <a:buNone/>
                      </a:pPr>
                      <a:r>
                        <a:rPr lang="en-US" sz="1800" b="1" kern="100">
                          <a:solidFill>
                            <a:srgbClr val="000000"/>
                          </a:solidFill>
                          <a:effectLst/>
                          <a:latin typeface="Poppins" panose="020B0604020202020204" pitchFamily="34" charset="0"/>
                          <a:ea typeface="Quicksand" panose="020B0004020202020204" pitchFamily="34" charset="0"/>
                          <a:cs typeface="Quicksand" panose="02020603050405020304" pitchFamily="18" charset="0"/>
                        </a:rPr>
                        <a:t>Interest Earned</a:t>
                      </a:r>
                      <a:endParaRPr lang="en-US" sz="1800" b="1" kern="100">
                        <a:effectLst/>
                        <a:latin typeface="Poppins" panose="020B0604020202020204" pitchFamily="34" charset="0"/>
                        <a:ea typeface="Quicksand" panose="020B0004020202020204" pitchFamily="34" charset="0"/>
                        <a:cs typeface="Quicksand" panose="02020603050405020304" pitchFamily="18" charset="0"/>
                      </a:endParaRPr>
                    </a:p>
                  </a:txBody>
                  <a:tcPr marL="68580" marR="68580" marT="0" marB="0" anchor="ctr">
                    <a:lnL w="12700" cap="flat" cmpd="sng" algn="ctr">
                      <a:solidFill>
                        <a:srgbClr val="0093B2"/>
                      </a:solidFill>
                      <a:prstDash val="dot"/>
                      <a:round/>
                      <a:headEnd type="none" w="med" len="med"/>
                      <a:tailEnd type="none" w="med" len="med"/>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solidFill>
                      <a:srgbClr val="D0DDCF"/>
                    </a:solidFill>
                  </a:tcPr>
                </a:tc>
                <a:tc>
                  <a:txBody>
                    <a:bodyPr/>
                    <a:lstStyle/>
                    <a:p>
                      <a:pPr marL="0" marR="0" algn="ctr">
                        <a:lnSpc>
                          <a:spcPct val="110000"/>
                        </a:lnSpc>
                        <a:spcBef>
                          <a:spcPts val="600"/>
                        </a:spcBef>
                        <a:spcAft>
                          <a:spcPts val="600"/>
                        </a:spcAft>
                        <a:buNone/>
                      </a:pPr>
                      <a:r>
                        <a:rPr lang="en-US" sz="1800" b="1" kern="100">
                          <a:effectLst/>
                          <a:latin typeface="Poppins" panose="020B0604020202020204" pitchFamily="34" charset="0"/>
                          <a:ea typeface="Quicksand" panose="020B0004020202020204" pitchFamily="34" charset="0"/>
                          <a:cs typeface="Quicksand" panose="02020603050405020304" pitchFamily="18" charset="0"/>
                        </a:rPr>
                        <a:t>Final Balance</a:t>
                      </a:r>
                    </a:p>
                  </a:txBody>
                  <a:tcPr marL="68580" marR="6858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solidFill>
                      <a:srgbClr val="D0DDCF"/>
                    </a:solidFill>
                  </a:tcPr>
                </a:tc>
                <a:extLst>
                  <a:ext uri="{0D108BD9-81ED-4DB2-BD59-A6C34878D82A}">
                    <a16:rowId xmlns:a16="http://schemas.microsoft.com/office/drawing/2014/main" val="360402410"/>
                  </a:ext>
                </a:extLst>
              </a:tr>
              <a:tr h="457200">
                <a:tc>
                  <a:txBody>
                    <a:bodyPr/>
                    <a:lstStyle/>
                    <a:p>
                      <a:pPr marL="0" marR="0" algn="ctr">
                        <a:lnSpc>
                          <a:spcPct val="110000"/>
                        </a:lnSpc>
                        <a:spcAft>
                          <a:spcPts val="600"/>
                        </a:spcAft>
                        <a:buNone/>
                      </a:pPr>
                      <a:r>
                        <a:rPr lang="en-US" sz="1800" kern="100">
                          <a:effectLst/>
                          <a:latin typeface="Poppins" panose="020B0604020202020204" pitchFamily="34" charset="0"/>
                          <a:ea typeface="Quicksand" panose="020B0004020202020204" pitchFamily="34" charset="0"/>
                          <a:cs typeface="Quicksand" panose="02020603050405020304" pitchFamily="18" charset="0"/>
                        </a:rPr>
                        <a:t>2 years</a:t>
                      </a: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ctr">
                        <a:lnSpc>
                          <a:spcPct val="110000"/>
                        </a:lnSpc>
                        <a:spcAft>
                          <a:spcPts val="600"/>
                        </a:spcAft>
                        <a:buNone/>
                        <a:tabLst>
                          <a:tab pos="762635" algn="r"/>
                        </a:tabLst>
                      </a:pPr>
                      <a:r>
                        <a:rPr lang="en-US" sz="1800" kern="100">
                          <a:effectLst/>
                          <a:latin typeface="Poppins" panose="020B0604020202020204" pitchFamily="34" charset="0"/>
                          <a:ea typeface="Quicksand" panose="020B0004020202020204" pitchFamily="34" charset="0"/>
                          <a:cs typeface="Quicksand" panose="02020603050405020304" pitchFamily="18" charset="0"/>
                        </a:rPr>
                        <a:t>$40.80</a:t>
                      </a:r>
                    </a:p>
                  </a:txBody>
                  <a:tcPr marL="68580" marR="68580" marT="0" marB="0" anchor="ctr">
                    <a:lnL w="12700" cap="flat" cmpd="sng" algn="ctr">
                      <a:solidFill>
                        <a:srgbClr val="0093B2"/>
                      </a:solidFill>
                      <a:prstDash val="dot"/>
                      <a:round/>
                      <a:headEnd type="none" w="med" len="med"/>
                      <a:tailEnd type="none" w="med" len="med"/>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ctr">
                        <a:lnSpc>
                          <a:spcPct val="110000"/>
                        </a:lnSpc>
                        <a:spcAft>
                          <a:spcPts val="600"/>
                        </a:spcAft>
                        <a:buNone/>
                        <a:tabLst>
                          <a:tab pos="762635" algn="r"/>
                        </a:tabLst>
                      </a:pPr>
                      <a:r>
                        <a:rPr lang="en-US" sz="1800" kern="100">
                          <a:effectLst/>
                          <a:latin typeface="Poppins" panose="020B0604020202020204" pitchFamily="34" charset="0"/>
                          <a:ea typeface="Quicksand" panose="020B0004020202020204" pitchFamily="34" charset="0"/>
                          <a:cs typeface="Quicksand" panose="02020603050405020304" pitchFamily="18" charset="0"/>
                        </a:rPr>
                        <a:t>$540.80</a:t>
                      </a:r>
                    </a:p>
                  </a:txBody>
                  <a:tcPr marL="68580" marR="6858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3973928355"/>
                  </a:ext>
                </a:extLst>
              </a:tr>
              <a:tr h="457200">
                <a:tc>
                  <a:txBody>
                    <a:bodyPr/>
                    <a:lstStyle/>
                    <a:p>
                      <a:pPr marL="0" marR="0" algn="ctr">
                        <a:lnSpc>
                          <a:spcPct val="110000"/>
                        </a:lnSpc>
                        <a:spcAft>
                          <a:spcPts val="600"/>
                        </a:spcAft>
                        <a:buNone/>
                      </a:pPr>
                      <a:r>
                        <a:rPr lang="en-US" sz="1800" kern="100">
                          <a:effectLst/>
                          <a:latin typeface="Poppins" panose="020B0604020202020204" pitchFamily="34" charset="0"/>
                          <a:ea typeface="Quicksand" panose="020B0004020202020204" pitchFamily="34" charset="0"/>
                          <a:cs typeface="Quicksand" panose="02020603050405020304" pitchFamily="18" charset="0"/>
                        </a:rPr>
                        <a:t>5 years</a:t>
                      </a: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ctr">
                        <a:lnSpc>
                          <a:spcPct val="110000"/>
                        </a:lnSpc>
                        <a:spcAft>
                          <a:spcPts val="600"/>
                        </a:spcAft>
                        <a:buNone/>
                        <a:tabLst>
                          <a:tab pos="762635" algn="r"/>
                        </a:tabLst>
                      </a:pPr>
                      <a:r>
                        <a:rPr lang="en-US" sz="1800" kern="100">
                          <a:effectLst/>
                          <a:latin typeface="Poppins" panose="020B0604020202020204" pitchFamily="34" charset="0"/>
                          <a:ea typeface="Quicksand" panose="020B0004020202020204" pitchFamily="34" charset="0"/>
                          <a:cs typeface="Quicksand" panose="02020603050405020304" pitchFamily="18" charset="0"/>
                        </a:rPr>
                        <a:t>$108.33</a:t>
                      </a:r>
                    </a:p>
                  </a:txBody>
                  <a:tcPr marL="68580" marR="68580" marT="0" marB="0" anchor="ctr">
                    <a:lnL w="12700" cap="flat" cmpd="sng" algn="ctr">
                      <a:solidFill>
                        <a:srgbClr val="0093B2"/>
                      </a:solidFill>
                      <a:prstDash val="dot"/>
                      <a:round/>
                      <a:headEnd type="none" w="med" len="med"/>
                      <a:tailEnd type="none" w="med" len="med"/>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ctr">
                        <a:lnSpc>
                          <a:spcPct val="110000"/>
                        </a:lnSpc>
                        <a:spcAft>
                          <a:spcPts val="600"/>
                        </a:spcAft>
                        <a:buNone/>
                        <a:tabLst>
                          <a:tab pos="762635" algn="r"/>
                        </a:tabLst>
                      </a:pPr>
                      <a:r>
                        <a:rPr lang="en-US" sz="1800" kern="100">
                          <a:effectLst/>
                          <a:latin typeface="Poppins" panose="020B0604020202020204" pitchFamily="34" charset="0"/>
                          <a:ea typeface="Quicksand" panose="020B0004020202020204" pitchFamily="34" charset="0"/>
                          <a:cs typeface="Quicksand" panose="02020603050405020304" pitchFamily="18" charset="0"/>
                        </a:rPr>
                        <a:t>$608.33</a:t>
                      </a:r>
                    </a:p>
                  </a:txBody>
                  <a:tcPr marL="68580" marR="6858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1202520232"/>
                  </a:ext>
                </a:extLst>
              </a:tr>
              <a:tr h="457200">
                <a:tc>
                  <a:txBody>
                    <a:bodyPr/>
                    <a:lstStyle/>
                    <a:p>
                      <a:pPr marL="0" marR="0" algn="ctr">
                        <a:lnSpc>
                          <a:spcPct val="110000"/>
                        </a:lnSpc>
                        <a:spcAft>
                          <a:spcPts val="600"/>
                        </a:spcAft>
                        <a:buNone/>
                      </a:pPr>
                      <a:r>
                        <a:rPr lang="en-US" sz="1800" kern="100">
                          <a:effectLst/>
                          <a:latin typeface="Poppins" panose="020B0604020202020204" pitchFamily="34" charset="0"/>
                          <a:ea typeface="Quicksand" panose="020B0004020202020204" pitchFamily="34" charset="0"/>
                          <a:cs typeface="Quicksand" panose="02020603050405020304" pitchFamily="18" charset="0"/>
                        </a:rPr>
                        <a:t>10 years</a:t>
                      </a: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ctr">
                        <a:lnSpc>
                          <a:spcPct val="110000"/>
                        </a:lnSpc>
                        <a:spcAft>
                          <a:spcPts val="600"/>
                        </a:spcAft>
                        <a:buNone/>
                        <a:tabLst>
                          <a:tab pos="762635" algn="r"/>
                        </a:tabLst>
                      </a:pPr>
                      <a:r>
                        <a:rPr lang="en-US" sz="1800" kern="100">
                          <a:effectLst/>
                          <a:latin typeface="Poppins" panose="020B0604020202020204" pitchFamily="34" charset="0"/>
                          <a:ea typeface="Quicksand" panose="020B0004020202020204" pitchFamily="34" charset="0"/>
                          <a:cs typeface="Quicksand" panose="02020603050405020304" pitchFamily="18" charset="0"/>
                        </a:rPr>
                        <a:t>$240.12</a:t>
                      </a:r>
                    </a:p>
                  </a:txBody>
                  <a:tcPr marL="68580" marR="68580" marT="0" marB="0" anchor="ctr">
                    <a:lnL w="12700" cap="flat" cmpd="sng" algn="ctr">
                      <a:solidFill>
                        <a:srgbClr val="0093B2"/>
                      </a:solidFill>
                      <a:prstDash val="dot"/>
                      <a:round/>
                      <a:headEnd type="none" w="med" len="med"/>
                      <a:tailEnd type="none" w="med" len="med"/>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ctr">
                        <a:lnSpc>
                          <a:spcPct val="110000"/>
                        </a:lnSpc>
                        <a:spcAft>
                          <a:spcPts val="600"/>
                        </a:spcAft>
                        <a:buNone/>
                        <a:tabLst>
                          <a:tab pos="762635" algn="r"/>
                        </a:tabLst>
                      </a:pPr>
                      <a:r>
                        <a:rPr lang="en-US" sz="1800" kern="100">
                          <a:effectLst/>
                          <a:latin typeface="Poppins" panose="020B0604020202020204" pitchFamily="34" charset="0"/>
                          <a:ea typeface="Quicksand" panose="020B0004020202020204" pitchFamily="34" charset="0"/>
                          <a:cs typeface="Quicksand" panose="02020603050405020304" pitchFamily="18" charset="0"/>
                        </a:rPr>
                        <a:t>$740.12</a:t>
                      </a:r>
                    </a:p>
                  </a:txBody>
                  <a:tcPr marL="68580" marR="6858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3670777019"/>
                  </a:ext>
                </a:extLst>
              </a:tr>
            </a:tbl>
          </a:graphicData>
        </a:graphic>
      </p:graphicFrame>
      <p:sp>
        <p:nvSpPr>
          <p:cNvPr id="19" name="Content Placeholder 2">
            <a:extLst>
              <a:ext uri="{FF2B5EF4-FFF2-40B4-BE49-F238E27FC236}">
                <a16:creationId xmlns:a16="http://schemas.microsoft.com/office/drawing/2014/main" id="{2B546E93-524E-9BBF-32AC-882212F35C57}"/>
              </a:ext>
            </a:extLst>
          </p:cNvPr>
          <p:cNvSpPr>
            <a:spLocks noGrp="1"/>
          </p:cNvSpPr>
          <p:nvPr>
            <p:ph idx="1"/>
          </p:nvPr>
        </p:nvSpPr>
        <p:spPr>
          <a:xfrm>
            <a:off x="838199" y="1690688"/>
            <a:ext cx="10144649" cy="494722"/>
          </a:xfrm>
        </p:spPr>
        <p:txBody>
          <a:bodyPr vert="horz" lIns="91440" tIns="45720" rIns="91440" bIns="45720" rtlCol="0" anchor="t">
            <a:normAutofit/>
          </a:bodyPr>
          <a:lstStyle/>
          <a:p>
            <a:pPr marL="0" indent="0">
              <a:buNone/>
            </a:pPr>
            <a:r>
              <a:rPr lang="en-US" b="1">
                <a:latin typeface="Poppins"/>
                <a:cs typeface="Poppins"/>
              </a:rPr>
              <a:t>$500 at 4 percent compound interest (compounded annually)</a:t>
            </a:r>
            <a:endParaRPr lang="en-US">
              <a:latin typeface="Poppins"/>
              <a:cs typeface="Poppins"/>
            </a:endParaRPr>
          </a:p>
        </p:txBody>
      </p:sp>
      <p:sp>
        <p:nvSpPr>
          <p:cNvPr id="3" name="Content Placeholder 2">
            <a:extLst>
              <a:ext uri="{FF2B5EF4-FFF2-40B4-BE49-F238E27FC236}">
                <a16:creationId xmlns:a16="http://schemas.microsoft.com/office/drawing/2014/main" id="{E1966BED-CE93-2764-D4FF-5C65BD554514}"/>
              </a:ext>
            </a:extLst>
          </p:cNvPr>
          <p:cNvSpPr txBox="1">
            <a:spLocks/>
          </p:cNvSpPr>
          <p:nvPr/>
        </p:nvSpPr>
        <p:spPr>
          <a:xfrm>
            <a:off x="838198" y="4439115"/>
            <a:ext cx="10144649" cy="2053759"/>
          </a:xfrm>
          <a:prstGeom prst="rect">
            <a:avLst/>
          </a:prstGeom>
        </p:spPr>
        <p:txBody>
          <a:bodyPr vert="horz" lIns="91440" tIns="45720" rIns="91440" bIns="45720" rtlCol="0" anchor="t">
            <a:noAutofit/>
          </a:bodyPr>
          <a:lstStyle>
            <a:lvl1pPr marL="228600" indent="-228600" algn="l" defTabSz="914400" rtl="0" eaLnBrk="1" latinLnBrk="0" hangingPunct="1">
              <a:lnSpc>
                <a:spcPct val="100000"/>
              </a:lnSpc>
              <a:spcBef>
                <a:spcPts val="1000"/>
              </a:spcBef>
              <a:spcAft>
                <a:spcPts val="1200"/>
              </a:spcAft>
              <a:buClr>
                <a:schemeClr val="tx1"/>
              </a:buClr>
              <a:buFont typeface="Poppins" panose="020B0604020202020204" pitchFamily="34" charset="0"/>
              <a:buChar char="•"/>
              <a:defRPr sz="2200" kern="1200">
                <a:solidFill>
                  <a:schemeClr val="tx1"/>
                </a:solidFill>
                <a:latin typeface="Poppins" panose="020B0604020202020204" pitchFamily="34" charset="0"/>
                <a:ea typeface="+mn-ea"/>
                <a:cs typeface="Poppins" panose="020B0604020202020204" pitchFamily="34" charset="0"/>
              </a:defRPr>
            </a:lvl1pPr>
            <a:lvl2pPr marL="685800" indent="-228600" algn="l" defTabSz="914400" rtl="0" eaLnBrk="1" latinLnBrk="0" hangingPunct="1">
              <a:lnSpc>
                <a:spcPct val="100000"/>
              </a:lnSpc>
              <a:spcBef>
                <a:spcPts val="500"/>
              </a:spcBef>
              <a:spcAft>
                <a:spcPts val="1200"/>
              </a:spcAft>
              <a:buClr>
                <a:schemeClr val="tx1"/>
              </a:buClr>
              <a:buFont typeface="Wingdings" panose="05000000000000000000" pitchFamily="2" charset="2"/>
              <a:buChar char="§"/>
              <a:defRPr sz="2000" kern="1200">
                <a:solidFill>
                  <a:schemeClr val="tx1"/>
                </a:solidFill>
                <a:latin typeface="Poppins" panose="020B0604020202020204" pitchFamily="34" charset="0"/>
                <a:ea typeface="+mn-ea"/>
                <a:cs typeface="Poppins" panose="020B0604020202020204" pitchFamily="34" charset="0"/>
              </a:defRPr>
            </a:lvl2pPr>
            <a:lvl3pPr marL="1143000" indent="-228600" algn="l" defTabSz="914400" rtl="0" eaLnBrk="1" latinLnBrk="0" hangingPunct="1">
              <a:lnSpc>
                <a:spcPct val="100000"/>
              </a:lnSpc>
              <a:spcBef>
                <a:spcPts val="500"/>
              </a:spcBef>
              <a:spcAft>
                <a:spcPts val="1200"/>
              </a:spcAft>
              <a:buFont typeface="Poppins" panose="020B0604020202020204" pitchFamily="34" charset="0"/>
              <a:buChar char="•"/>
              <a:defRPr sz="2000" kern="1200">
                <a:solidFill>
                  <a:schemeClr val="tx1"/>
                </a:solidFill>
                <a:latin typeface="Poppins" panose="020B0604020202020204" pitchFamily="34" charset="0"/>
                <a:ea typeface="+mn-ea"/>
                <a:cs typeface="Poppins" panose="020B0604020202020204" pitchFamily="34" charset="0"/>
              </a:defRPr>
            </a:lvl3pPr>
            <a:lvl4pPr marL="16002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4pPr>
            <a:lvl5pPr marL="20574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5pPr>
            <a:lvl6pPr marL="25146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9pPr>
          </a:lstStyle>
          <a:p>
            <a:pPr marL="457200" indent="-457200">
              <a:spcBef>
                <a:spcPts val="600"/>
              </a:spcBef>
              <a:spcAft>
                <a:spcPts val="600"/>
              </a:spcAft>
              <a:buFont typeface="+mj-lt"/>
              <a:buAutoNum type="arabicPeriod"/>
            </a:pPr>
            <a:r>
              <a:rPr lang="en-US" sz="1800" b="1">
                <a:latin typeface="Poppins"/>
                <a:cs typeface="Poppins"/>
              </a:rPr>
              <a:t>What happened as the amount of time increased?</a:t>
            </a:r>
            <a:r>
              <a:rPr lang="en-US" sz="1800">
                <a:latin typeface="Poppins"/>
                <a:cs typeface="Poppins"/>
              </a:rPr>
              <a:t> The interest earned increased.</a:t>
            </a:r>
          </a:p>
          <a:p>
            <a:pPr marL="457200" indent="-457200">
              <a:spcBef>
                <a:spcPts val="600"/>
              </a:spcBef>
              <a:spcAft>
                <a:spcPts val="600"/>
              </a:spcAft>
              <a:buFont typeface="+mj-lt"/>
              <a:buAutoNum type="arabicPeriod"/>
            </a:pPr>
            <a:r>
              <a:rPr lang="en-US" sz="1800" b="1">
                <a:latin typeface="Poppins"/>
                <a:cs typeface="Poppins"/>
              </a:rPr>
              <a:t>What does this suggest about starting to save early? </a:t>
            </a:r>
            <a:r>
              <a:rPr lang="en-US" sz="1800">
                <a:latin typeface="Poppins"/>
                <a:cs typeface="Poppins"/>
              </a:rPr>
              <a:t>Starting early gives money more time to grow.</a:t>
            </a:r>
          </a:p>
          <a:p>
            <a:pPr marL="457200" indent="-457200">
              <a:spcBef>
                <a:spcPts val="600"/>
              </a:spcBef>
              <a:spcAft>
                <a:spcPts val="600"/>
              </a:spcAft>
              <a:buFont typeface="+mj-lt"/>
              <a:buAutoNum type="arabicPeriod"/>
            </a:pPr>
            <a:r>
              <a:rPr lang="en-US" sz="1800" b="1">
                <a:latin typeface="Poppins"/>
                <a:cs typeface="Poppins"/>
              </a:rPr>
              <a:t>How did compound interest help Maya’s savings grow over time? </a:t>
            </a:r>
            <a:r>
              <a:rPr lang="en-US" sz="1800">
                <a:latin typeface="Poppins"/>
                <a:cs typeface="Poppins"/>
              </a:rPr>
              <a:t>Interest was earned on both the original deposit and previously earned interest.</a:t>
            </a:r>
            <a:endParaRPr lang="en-US" sz="1800" b="1">
              <a:latin typeface="Poppins"/>
              <a:cs typeface="Poppins"/>
            </a:endParaRPr>
          </a:p>
        </p:txBody>
      </p:sp>
    </p:spTree>
    <p:extLst>
      <p:ext uri="{BB962C8B-B14F-4D97-AF65-F5344CB8AC3E}">
        <p14:creationId xmlns:p14="http://schemas.microsoft.com/office/powerpoint/2010/main" val="35455866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6DAD99-7E99-DB73-A485-FE9823C820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F6D89A-D58A-A733-7F29-95E78FBEAB3D}"/>
              </a:ext>
            </a:extLst>
          </p:cNvPr>
          <p:cNvSpPr>
            <a:spLocks noGrp="1"/>
          </p:cNvSpPr>
          <p:nvPr>
            <p:ph type="title"/>
          </p:nvPr>
        </p:nvSpPr>
        <p:spPr/>
        <p:txBody>
          <a:bodyPr/>
          <a:lstStyle/>
          <a:p>
            <a:r>
              <a:rPr lang="en-US" dirty="0"/>
              <a:t>Interest scenario answer key: Scenario 4 (Hector)</a:t>
            </a:r>
          </a:p>
        </p:txBody>
      </p:sp>
      <p:sp>
        <p:nvSpPr>
          <p:cNvPr id="5" name="Slide Number Placeholder 4">
            <a:extLst>
              <a:ext uri="{FF2B5EF4-FFF2-40B4-BE49-F238E27FC236}">
                <a16:creationId xmlns:a16="http://schemas.microsoft.com/office/drawing/2014/main" id="{74E28D29-28E9-DE15-2258-75E137C0D6B5}"/>
              </a:ext>
            </a:extLst>
          </p:cNvPr>
          <p:cNvSpPr>
            <a:spLocks noGrp="1"/>
          </p:cNvSpPr>
          <p:nvPr>
            <p:ph type="sldNum" sz="quarter" idx="11"/>
          </p:nvPr>
        </p:nvSpPr>
        <p:spPr/>
        <p:txBody>
          <a:bodyPr/>
          <a:lstStyle/>
          <a:p>
            <a:r>
              <a:rPr lang="en-US"/>
              <a:t>22</a:t>
            </a:r>
          </a:p>
        </p:txBody>
      </p:sp>
      <p:sp>
        <p:nvSpPr>
          <p:cNvPr id="7" name="Footer Placeholder 6">
            <a:extLst>
              <a:ext uri="{FF2B5EF4-FFF2-40B4-BE49-F238E27FC236}">
                <a16:creationId xmlns:a16="http://schemas.microsoft.com/office/drawing/2014/main" id="{14EB20DD-F0A7-5527-79BE-F8F251C70885}"/>
              </a:ext>
            </a:extLst>
          </p:cNvPr>
          <p:cNvSpPr>
            <a:spLocks noGrp="1"/>
          </p:cNvSpPr>
          <p:nvPr>
            <p:ph type="ftr" sz="quarter" idx="10"/>
          </p:nvPr>
        </p:nvSpPr>
        <p:spPr/>
        <p:txBody>
          <a:bodyPr/>
          <a:lstStyle/>
          <a:p>
            <a:r>
              <a:rPr lang="en-US"/>
              <a:t>The Power of Interest</a:t>
            </a:r>
            <a:endParaRPr lang="en-US" dirty="0"/>
          </a:p>
        </p:txBody>
      </p:sp>
      <p:graphicFrame>
        <p:nvGraphicFramePr>
          <p:cNvPr id="15" name="Table 14">
            <a:extLst>
              <a:ext uri="{FF2B5EF4-FFF2-40B4-BE49-F238E27FC236}">
                <a16:creationId xmlns:a16="http://schemas.microsoft.com/office/drawing/2014/main" id="{97325D13-38C0-F358-8296-909255E4D0ED}"/>
              </a:ext>
            </a:extLst>
          </p:cNvPr>
          <p:cNvGraphicFramePr>
            <a:graphicFrameLocks noGrp="1"/>
          </p:cNvGraphicFramePr>
          <p:nvPr>
            <p:extLst>
              <p:ext uri="{D42A27DB-BD31-4B8C-83A1-F6EECF244321}">
                <p14:modId xmlns:p14="http://schemas.microsoft.com/office/powerpoint/2010/main" val="3694366837"/>
              </p:ext>
            </p:extLst>
          </p:nvPr>
        </p:nvGraphicFramePr>
        <p:xfrm>
          <a:off x="1474125" y="2313432"/>
          <a:ext cx="8503920" cy="1965960"/>
        </p:xfrm>
        <a:graphic>
          <a:graphicData uri="http://schemas.openxmlformats.org/drawingml/2006/table">
            <a:tbl>
              <a:tblPr firstRow="1" firstCol="1" bandRow="1"/>
              <a:tblGrid>
                <a:gridCol w="2834640">
                  <a:extLst>
                    <a:ext uri="{9D8B030D-6E8A-4147-A177-3AD203B41FA5}">
                      <a16:colId xmlns:a16="http://schemas.microsoft.com/office/drawing/2014/main" val="3159478998"/>
                    </a:ext>
                  </a:extLst>
                </a:gridCol>
                <a:gridCol w="2834640">
                  <a:extLst>
                    <a:ext uri="{9D8B030D-6E8A-4147-A177-3AD203B41FA5}">
                      <a16:colId xmlns:a16="http://schemas.microsoft.com/office/drawing/2014/main" val="1882394617"/>
                    </a:ext>
                  </a:extLst>
                </a:gridCol>
                <a:gridCol w="2834640">
                  <a:extLst>
                    <a:ext uri="{9D8B030D-6E8A-4147-A177-3AD203B41FA5}">
                      <a16:colId xmlns:a16="http://schemas.microsoft.com/office/drawing/2014/main" val="3338965580"/>
                    </a:ext>
                  </a:extLst>
                </a:gridCol>
              </a:tblGrid>
              <a:tr h="393192">
                <a:tc>
                  <a:txBody>
                    <a:bodyPr/>
                    <a:lstStyle/>
                    <a:p>
                      <a:pPr marL="0" marR="0" algn="ctr">
                        <a:lnSpc>
                          <a:spcPct val="110000"/>
                        </a:lnSpc>
                        <a:spcBef>
                          <a:spcPts val="600"/>
                        </a:spcBef>
                        <a:spcAft>
                          <a:spcPts val="600"/>
                        </a:spcAft>
                        <a:buNone/>
                      </a:pPr>
                      <a:r>
                        <a:rPr lang="en-US" sz="1800" b="1" kern="100">
                          <a:solidFill>
                            <a:srgbClr val="000000"/>
                          </a:solidFill>
                          <a:effectLst/>
                          <a:latin typeface="Poppins" panose="020B0604020202020204" pitchFamily="34" charset="0"/>
                          <a:ea typeface="Quicksand" panose="020B0004020202020204" pitchFamily="34" charset="0"/>
                          <a:cs typeface="Quicksand" panose="02020603050405020304" pitchFamily="18" charset="0"/>
                        </a:rPr>
                        <a:t>Time Owed</a:t>
                      </a:r>
                      <a:endParaRPr lang="en-US" sz="1800" b="1" kern="100">
                        <a:effectLst/>
                        <a:latin typeface="Poppins" panose="020B0604020202020204" pitchFamily="34" charset="0"/>
                        <a:ea typeface="Quicksand" panose="020B0004020202020204" pitchFamily="34" charset="0"/>
                        <a:cs typeface="Quicksand" panose="02020603050405020304" pitchFamily="18" charset="0"/>
                      </a:endParaRP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solidFill>
                      <a:srgbClr val="D0DDCF"/>
                    </a:solidFill>
                  </a:tcPr>
                </a:tc>
                <a:tc>
                  <a:txBody>
                    <a:bodyPr/>
                    <a:lstStyle/>
                    <a:p>
                      <a:pPr marL="0" marR="0" algn="ctr">
                        <a:lnSpc>
                          <a:spcPct val="110000"/>
                        </a:lnSpc>
                        <a:spcBef>
                          <a:spcPts val="600"/>
                        </a:spcBef>
                        <a:spcAft>
                          <a:spcPts val="600"/>
                        </a:spcAft>
                        <a:buNone/>
                      </a:pPr>
                      <a:r>
                        <a:rPr lang="en-US" sz="1800" b="1" kern="100">
                          <a:solidFill>
                            <a:srgbClr val="000000"/>
                          </a:solidFill>
                          <a:effectLst/>
                          <a:latin typeface="Poppins" panose="020B0604020202020204" pitchFamily="34" charset="0"/>
                          <a:ea typeface="Quicksand" panose="020B0004020202020204" pitchFamily="34" charset="0"/>
                          <a:cs typeface="Quicksand" panose="02020603050405020304" pitchFamily="18" charset="0"/>
                        </a:rPr>
                        <a:t>Interest Paid</a:t>
                      </a:r>
                      <a:endParaRPr lang="en-US" sz="1800" b="1" kern="100">
                        <a:effectLst/>
                        <a:latin typeface="Poppins" panose="020B0604020202020204" pitchFamily="34" charset="0"/>
                        <a:ea typeface="Quicksand" panose="020B0004020202020204" pitchFamily="34" charset="0"/>
                        <a:cs typeface="Quicksand" panose="02020603050405020304" pitchFamily="18" charset="0"/>
                      </a:endParaRPr>
                    </a:p>
                  </a:txBody>
                  <a:tcPr marL="68580" marR="68580" marT="0" marB="0" anchor="ctr">
                    <a:lnL w="12700" cap="flat" cmpd="sng" algn="ctr">
                      <a:solidFill>
                        <a:srgbClr val="0093B2"/>
                      </a:solidFill>
                      <a:prstDash val="dot"/>
                      <a:round/>
                      <a:headEnd type="none" w="med" len="med"/>
                      <a:tailEnd type="none" w="med" len="med"/>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solidFill>
                      <a:srgbClr val="D0DDCF"/>
                    </a:solidFill>
                  </a:tcPr>
                </a:tc>
                <a:tc>
                  <a:txBody>
                    <a:bodyPr/>
                    <a:lstStyle/>
                    <a:p>
                      <a:pPr marL="0" marR="0" algn="ctr">
                        <a:lnSpc>
                          <a:spcPct val="110000"/>
                        </a:lnSpc>
                        <a:spcBef>
                          <a:spcPts val="600"/>
                        </a:spcBef>
                        <a:spcAft>
                          <a:spcPts val="600"/>
                        </a:spcAft>
                        <a:buNone/>
                      </a:pPr>
                      <a:r>
                        <a:rPr lang="en-US" sz="1800" b="1" kern="100">
                          <a:effectLst/>
                          <a:latin typeface="Poppins" panose="020B0604020202020204" pitchFamily="34" charset="0"/>
                          <a:ea typeface="Quicksand" panose="020B0004020202020204" pitchFamily="34" charset="0"/>
                          <a:cs typeface="Quicksand" panose="02020603050405020304" pitchFamily="18" charset="0"/>
                        </a:rPr>
                        <a:t>Total Balance Owed</a:t>
                      </a:r>
                    </a:p>
                  </a:txBody>
                  <a:tcPr marL="68580" marR="6858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solidFill>
                      <a:srgbClr val="D0DDCF"/>
                    </a:solidFill>
                  </a:tcPr>
                </a:tc>
                <a:extLst>
                  <a:ext uri="{0D108BD9-81ED-4DB2-BD59-A6C34878D82A}">
                    <a16:rowId xmlns:a16="http://schemas.microsoft.com/office/drawing/2014/main" val="360402410"/>
                  </a:ext>
                </a:extLst>
              </a:tr>
              <a:tr h="393192">
                <a:tc>
                  <a:txBody>
                    <a:bodyPr/>
                    <a:lstStyle/>
                    <a:p>
                      <a:pPr marL="0" marR="0" algn="ctr">
                        <a:lnSpc>
                          <a:spcPct val="110000"/>
                        </a:lnSpc>
                        <a:spcAft>
                          <a:spcPts val="600"/>
                        </a:spcAft>
                        <a:buNone/>
                      </a:pPr>
                      <a:r>
                        <a:rPr lang="en-US" sz="1800" kern="100">
                          <a:effectLst/>
                          <a:latin typeface="Poppins" panose="020B0604020202020204" pitchFamily="34" charset="0"/>
                          <a:ea typeface="Quicksand" panose="020B0004020202020204" pitchFamily="34" charset="0"/>
                          <a:cs typeface="Quicksand" panose="02020603050405020304" pitchFamily="18" charset="0"/>
                        </a:rPr>
                        <a:t>1 month</a:t>
                      </a: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ctr">
                        <a:lnSpc>
                          <a:spcPct val="110000"/>
                        </a:lnSpc>
                        <a:spcAft>
                          <a:spcPts val="600"/>
                        </a:spcAft>
                        <a:buNone/>
                        <a:tabLst>
                          <a:tab pos="762635" algn="r"/>
                        </a:tabLst>
                      </a:pPr>
                      <a:r>
                        <a:rPr lang="en-US" sz="1800" kern="100">
                          <a:effectLst/>
                          <a:latin typeface="Poppins" panose="020B0604020202020204" pitchFamily="34" charset="0"/>
                          <a:ea typeface="Quicksand" panose="020B0004020202020204" pitchFamily="34" charset="0"/>
                          <a:cs typeface="Quicksand" panose="02020603050405020304" pitchFamily="18" charset="0"/>
                        </a:rPr>
                        <a:t>$15.00</a:t>
                      </a:r>
                    </a:p>
                  </a:txBody>
                  <a:tcPr marL="68580" marR="68580" marT="0" marB="0" anchor="ctr">
                    <a:lnL w="12700" cap="flat" cmpd="sng" algn="ctr">
                      <a:solidFill>
                        <a:srgbClr val="0093B2"/>
                      </a:solidFill>
                      <a:prstDash val="dot"/>
                      <a:round/>
                      <a:headEnd type="none" w="med" len="med"/>
                      <a:tailEnd type="none" w="med" len="med"/>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ctr">
                        <a:lnSpc>
                          <a:spcPct val="110000"/>
                        </a:lnSpc>
                        <a:spcAft>
                          <a:spcPts val="600"/>
                        </a:spcAft>
                        <a:buNone/>
                        <a:tabLst>
                          <a:tab pos="762635" algn="r"/>
                        </a:tabLst>
                      </a:pPr>
                      <a:r>
                        <a:rPr lang="en-US" sz="1800" kern="100">
                          <a:effectLst/>
                          <a:latin typeface="Poppins" panose="020B0604020202020204" pitchFamily="34" charset="0"/>
                          <a:ea typeface="Quicksand" panose="020B0004020202020204" pitchFamily="34" charset="0"/>
                          <a:cs typeface="Quicksand" panose="02020603050405020304" pitchFamily="18" charset="0"/>
                        </a:rPr>
                        <a:t>$1,015.00</a:t>
                      </a:r>
                    </a:p>
                  </a:txBody>
                  <a:tcPr marL="68580" marR="6858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3973928355"/>
                  </a:ext>
                </a:extLst>
              </a:tr>
              <a:tr h="393192">
                <a:tc>
                  <a:txBody>
                    <a:bodyPr/>
                    <a:lstStyle/>
                    <a:p>
                      <a:pPr marL="0" marR="0" algn="ctr">
                        <a:lnSpc>
                          <a:spcPct val="110000"/>
                        </a:lnSpc>
                        <a:spcAft>
                          <a:spcPts val="600"/>
                        </a:spcAft>
                        <a:buNone/>
                      </a:pPr>
                      <a:r>
                        <a:rPr lang="en-US" sz="1800" kern="100">
                          <a:effectLst/>
                          <a:latin typeface="Poppins" panose="020B0604020202020204" pitchFamily="34" charset="0"/>
                          <a:ea typeface="Quicksand" panose="020B0004020202020204" pitchFamily="34" charset="0"/>
                          <a:cs typeface="Quicksand" panose="02020603050405020304" pitchFamily="18" charset="0"/>
                        </a:rPr>
                        <a:t>3 months</a:t>
                      </a: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ctr">
                        <a:lnSpc>
                          <a:spcPct val="110000"/>
                        </a:lnSpc>
                        <a:spcAft>
                          <a:spcPts val="600"/>
                        </a:spcAft>
                        <a:buNone/>
                        <a:tabLst>
                          <a:tab pos="762635" algn="r"/>
                        </a:tabLst>
                      </a:pPr>
                      <a:r>
                        <a:rPr lang="en-US" sz="1800" kern="100">
                          <a:effectLst/>
                          <a:latin typeface="Poppins" panose="020B0604020202020204" pitchFamily="34" charset="0"/>
                          <a:ea typeface="Quicksand" panose="020B0004020202020204" pitchFamily="34" charset="0"/>
                          <a:cs typeface="Quicksand" panose="02020603050405020304" pitchFamily="18" charset="0"/>
                        </a:rPr>
                        <a:t>$45.68</a:t>
                      </a:r>
                    </a:p>
                  </a:txBody>
                  <a:tcPr marL="68580" marR="68580" marT="0" marB="0" anchor="ctr">
                    <a:lnL w="12700" cap="flat" cmpd="sng" algn="ctr">
                      <a:solidFill>
                        <a:srgbClr val="0093B2"/>
                      </a:solidFill>
                      <a:prstDash val="dot"/>
                      <a:round/>
                      <a:headEnd type="none" w="med" len="med"/>
                      <a:tailEnd type="none" w="med" len="med"/>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ctr">
                        <a:lnSpc>
                          <a:spcPct val="110000"/>
                        </a:lnSpc>
                        <a:spcAft>
                          <a:spcPts val="600"/>
                        </a:spcAft>
                        <a:buNone/>
                        <a:tabLst>
                          <a:tab pos="762635" algn="r"/>
                        </a:tabLst>
                      </a:pPr>
                      <a:r>
                        <a:rPr lang="en-US" sz="1800" kern="100">
                          <a:effectLst/>
                          <a:latin typeface="Poppins" panose="020B0604020202020204" pitchFamily="34" charset="0"/>
                          <a:ea typeface="Quicksand" panose="020B0004020202020204" pitchFamily="34" charset="0"/>
                          <a:cs typeface="Quicksand" panose="02020603050405020304" pitchFamily="18" charset="0"/>
                        </a:rPr>
                        <a:t>$1,045.68</a:t>
                      </a:r>
                    </a:p>
                  </a:txBody>
                  <a:tcPr marL="68580" marR="6858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1202520232"/>
                  </a:ext>
                </a:extLst>
              </a:tr>
              <a:tr h="393192">
                <a:tc>
                  <a:txBody>
                    <a:bodyPr/>
                    <a:lstStyle/>
                    <a:p>
                      <a:pPr marL="0" marR="0" algn="ctr">
                        <a:lnSpc>
                          <a:spcPct val="110000"/>
                        </a:lnSpc>
                        <a:spcAft>
                          <a:spcPts val="600"/>
                        </a:spcAft>
                        <a:buNone/>
                      </a:pPr>
                      <a:r>
                        <a:rPr lang="en-US" sz="1800" kern="100">
                          <a:effectLst/>
                          <a:latin typeface="Poppins" panose="020B0604020202020204" pitchFamily="34" charset="0"/>
                          <a:ea typeface="Quicksand" panose="020B0004020202020204" pitchFamily="34" charset="0"/>
                          <a:cs typeface="Quicksand" panose="02020603050405020304" pitchFamily="18" charset="0"/>
                        </a:rPr>
                        <a:t>6 months</a:t>
                      </a: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ctr">
                        <a:lnSpc>
                          <a:spcPct val="110000"/>
                        </a:lnSpc>
                        <a:spcAft>
                          <a:spcPts val="600"/>
                        </a:spcAft>
                        <a:buNone/>
                        <a:tabLst>
                          <a:tab pos="762635" algn="r"/>
                        </a:tabLst>
                      </a:pPr>
                      <a:r>
                        <a:rPr lang="en-US" sz="1800" kern="100">
                          <a:effectLst/>
                          <a:latin typeface="Poppins" panose="020B0604020202020204" pitchFamily="34" charset="0"/>
                          <a:ea typeface="Quicksand" panose="020B0004020202020204" pitchFamily="34" charset="0"/>
                          <a:cs typeface="Quicksand" panose="02020603050405020304" pitchFamily="18" charset="0"/>
                        </a:rPr>
                        <a:t>$93.44</a:t>
                      </a:r>
                    </a:p>
                  </a:txBody>
                  <a:tcPr marL="68580" marR="68580" marT="0" marB="0" anchor="ctr">
                    <a:lnL w="12700" cap="flat" cmpd="sng" algn="ctr">
                      <a:solidFill>
                        <a:srgbClr val="0093B2"/>
                      </a:solidFill>
                      <a:prstDash val="dot"/>
                      <a:round/>
                      <a:headEnd type="none" w="med" len="med"/>
                      <a:tailEnd type="none" w="med" len="med"/>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ctr">
                        <a:lnSpc>
                          <a:spcPct val="110000"/>
                        </a:lnSpc>
                        <a:spcAft>
                          <a:spcPts val="600"/>
                        </a:spcAft>
                        <a:buNone/>
                        <a:tabLst>
                          <a:tab pos="762635" algn="r"/>
                        </a:tabLst>
                      </a:pPr>
                      <a:r>
                        <a:rPr lang="en-US" sz="1800" kern="100">
                          <a:effectLst/>
                          <a:latin typeface="Poppins" panose="020B0604020202020204" pitchFamily="34" charset="0"/>
                          <a:ea typeface="Quicksand" panose="020B0004020202020204" pitchFamily="34" charset="0"/>
                          <a:cs typeface="Quicksand" panose="02020603050405020304" pitchFamily="18" charset="0"/>
                        </a:rPr>
                        <a:t>$1,093.44</a:t>
                      </a:r>
                    </a:p>
                  </a:txBody>
                  <a:tcPr marL="68580" marR="6858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3670777019"/>
                  </a:ext>
                </a:extLst>
              </a:tr>
              <a:tr h="393192">
                <a:tc>
                  <a:txBody>
                    <a:bodyPr/>
                    <a:lstStyle/>
                    <a:p>
                      <a:pPr marL="0" marR="0" algn="ctr">
                        <a:lnSpc>
                          <a:spcPct val="110000"/>
                        </a:lnSpc>
                        <a:spcAft>
                          <a:spcPts val="600"/>
                        </a:spcAft>
                        <a:buNone/>
                      </a:pPr>
                      <a:r>
                        <a:rPr lang="en-US" sz="1800" kern="100">
                          <a:effectLst/>
                          <a:latin typeface="Poppins" panose="020B0604020202020204" pitchFamily="34" charset="0"/>
                          <a:ea typeface="Quicksand" panose="020B0004020202020204" pitchFamily="34" charset="0"/>
                          <a:cs typeface="Quicksand" panose="02020603050405020304" pitchFamily="18" charset="0"/>
                        </a:rPr>
                        <a:t>1 year</a:t>
                      </a:r>
                    </a:p>
                  </a:txBody>
                  <a:tcPr marL="68580" marR="68580" marT="0" marB="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ctr">
                        <a:lnSpc>
                          <a:spcPct val="110000"/>
                        </a:lnSpc>
                        <a:spcAft>
                          <a:spcPts val="600"/>
                        </a:spcAft>
                        <a:buNone/>
                        <a:tabLst>
                          <a:tab pos="762635" algn="r"/>
                        </a:tabLst>
                      </a:pPr>
                      <a:r>
                        <a:rPr lang="en-US" sz="1800" kern="100">
                          <a:effectLst/>
                          <a:latin typeface="Poppins" panose="020B0604020202020204" pitchFamily="34" charset="0"/>
                          <a:ea typeface="Quicksand" panose="020B0004020202020204" pitchFamily="34" charset="0"/>
                          <a:cs typeface="Quicksand" panose="02020603050405020304" pitchFamily="18" charset="0"/>
                        </a:rPr>
                        <a:t>$195.62</a:t>
                      </a:r>
                    </a:p>
                  </a:txBody>
                  <a:tcPr marL="68580" marR="68580" marT="0" marB="0" anchor="ctr">
                    <a:lnL w="12700" cap="flat" cmpd="sng" algn="ctr">
                      <a:solidFill>
                        <a:srgbClr val="0093B2"/>
                      </a:solidFill>
                      <a:prstDash val="dot"/>
                      <a:round/>
                      <a:headEnd type="none" w="med" len="med"/>
                      <a:tailEnd type="none" w="med" len="med"/>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ctr">
                        <a:lnSpc>
                          <a:spcPct val="110000"/>
                        </a:lnSpc>
                        <a:spcAft>
                          <a:spcPts val="600"/>
                        </a:spcAft>
                        <a:buNone/>
                        <a:tabLst>
                          <a:tab pos="762635" algn="r"/>
                        </a:tabLst>
                      </a:pPr>
                      <a:r>
                        <a:rPr lang="en-US" sz="1800" kern="100">
                          <a:effectLst/>
                          <a:latin typeface="Poppins" panose="020B0604020202020204" pitchFamily="34" charset="0"/>
                          <a:ea typeface="Quicksand" panose="020B0004020202020204" pitchFamily="34" charset="0"/>
                          <a:cs typeface="Quicksand" panose="02020603050405020304" pitchFamily="18" charset="0"/>
                        </a:rPr>
                        <a:t>$1,195.62</a:t>
                      </a:r>
                    </a:p>
                  </a:txBody>
                  <a:tcPr marL="68580" marR="6858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4199049410"/>
                  </a:ext>
                </a:extLst>
              </a:tr>
            </a:tbl>
          </a:graphicData>
        </a:graphic>
      </p:graphicFrame>
      <p:sp>
        <p:nvSpPr>
          <p:cNvPr id="19" name="Content Placeholder 2">
            <a:extLst>
              <a:ext uri="{FF2B5EF4-FFF2-40B4-BE49-F238E27FC236}">
                <a16:creationId xmlns:a16="http://schemas.microsoft.com/office/drawing/2014/main" id="{1D3D2B4D-6118-0C85-0FAF-2B564B79771B}"/>
              </a:ext>
            </a:extLst>
          </p:cNvPr>
          <p:cNvSpPr>
            <a:spLocks noGrp="1"/>
          </p:cNvSpPr>
          <p:nvPr>
            <p:ph idx="1"/>
          </p:nvPr>
        </p:nvSpPr>
        <p:spPr>
          <a:xfrm>
            <a:off x="838199" y="1690688"/>
            <a:ext cx="10144649" cy="494722"/>
          </a:xfrm>
        </p:spPr>
        <p:txBody>
          <a:bodyPr vert="horz" lIns="91440" tIns="45720" rIns="91440" bIns="45720" rtlCol="0" anchor="t">
            <a:normAutofit/>
          </a:bodyPr>
          <a:lstStyle/>
          <a:p>
            <a:pPr marL="0" indent="0">
              <a:buNone/>
            </a:pPr>
            <a:r>
              <a:rPr lang="en-US" b="1">
                <a:latin typeface="Poppins"/>
                <a:cs typeface="Poppins"/>
              </a:rPr>
              <a:t>$1,000 at 18 percent interest, compounded monthly</a:t>
            </a:r>
            <a:endParaRPr lang="en-US">
              <a:latin typeface="Poppins"/>
              <a:cs typeface="Poppins"/>
            </a:endParaRPr>
          </a:p>
        </p:txBody>
      </p:sp>
      <p:sp>
        <p:nvSpPr>
          <p:cNvPr id="3" name="Content Placeholder 2">
            <a:extLst>
              <a:ext uri="{FF2B5EF4-FFF2-40B4-BE49-F238E27FC236}">
                <a16:creationId xmlns:a16="http://schemas.microsoft.com/office/drawing/2014/main" id="{A684744A-166A-46D0-2960-105CCB45478F}"/>
              </a:ext>
            </a:extLst>
          </p:cNvPr>
          <p:cNvSpPr txBox="1">
            <a:spLocks/>
          </p:cNvSpPr>
          <p:nvPr/>
        </p:nvSpPr>
        <p:spPr>
          <a:xfrm>
            <a:off x="838198" y="4443984"/>
            <a:ext cx="10144649" cy="2053759"/>
          </a:xfrm>
          <a:prstGeom prst="rect">
            <a:avLst/>
          </a:prstGeom>
        </p:spPr>
        <p:txBody>
          <a:bodyPr vert="horz" lIns="91440" tIns="45720" rIns="91440" bIns="45720" rtlCol="0" anchor="t">
            <a:noAutofit/>
          </a:bodyPr>
          <a:lstStyle>
            <a:lvl1pPr marL="228600" indent="-228600" algn="l" defTabSz="914400" rtl="0" eaLnBrk="1" latinLnBrk="0" hangingPunct="1">
              <a:lnSpc>
                <a:spcPct val="100000"/>
              </a:lnSpc>
              <a:spcBef>
                <a:spcPts val="1000"/>
              </a:spcBef>
              <a:spcAft>
                <a:spcPts val="1200"/>
              </a:spcAft>
              <a:buClr>
                <a:schemeClr val="tx1"/>
              </a:buClr>
              <a:buFont typeface="Poppins" panose="020B0604020202020204" pitchFamily="34" charset="0"/>
              <a:buChar char="•"/>
              <a:defRPr sz="2200" kern="1200">
                <a:solidFill>
                  <a:schemeClr val="tx1"/>
                </a:solidFill>
                <a:latin typeface="Poppins" panose="020B0604020202020204" pitchFamily="34" charset="0"/>
                <a:ea typeface="+mn-ea"/>
                <a:cs typeface="Poppins" panose="020B0604020202020204" pitchFamily="34" charset="0"/>
              </a:defRPr>
            </a:lvl1pPr>
            <a:lvl2pPr marL="685800" indent="-228600" algn="l" defTabSz="914400" rtl="0" eaLnBrk="1" latinLnBrk="0" hangingPunct="1">
              <a:lnSpc>
                <a:spcPct val="100000"/>
              </a:lnSpc>
              <a:spcBef>
                <a:spcPts val="500"/>
              </a:spcBef>
              <a:spcAft>
                <a:spcPts val="1200"/>
              </a:spcAft>
              <a:buClr>
                <a:schemeClr val="tx1"/>
              </a:buClr>
              <a:buFont typeface="Wingdings" panose="05000000000000000000" pitchFamily="2" charset="2"/>
              <a:buChar char="§"/>
              <a:defRPr sz="2000" kern="1200">
                <a:solidFill>
                  <a:schemeClr val="tx1"/>
                </a:solidFill>
                <a:latin typeface="Poppins" panose="020B0604020202020204" pitchFamily="34" charset="0"/>
                <a:ea typeface="+mn-ea"/>
                <a:cs typeface="Poppins" panose="020B0604020202020204" pitchFamily="34" charset="0"/>
              </a:defRPr>
            </a:lvl2pPr>
            <a:lvl3pPr marL="1143000" indent="-228600" algn="l" defTabSz="914400" rtl="0" eaLnBrk="1" latinLnBrk="0" hangingPunct="1">
              <a:lnSpc>
                <a:spcPct val="100000"/>
              </a:lnSpc>
              <a:spcBef>
                <a:spcPts val="500"/>
              </a:spcBef>
              <a:spcAft>
                <a:spcPts val="1200"/>
              </a:spcAft>
              <a:buFont typeface="Poppins" panose="020B0604020202020204" pitchFamily="34" charset="0"/>
              <a:buChar char="•"/>
              <a:defRPr sz="2000" kern="1200">
                <a:solidFill>
                  <a:schemeClr val="tx1"/>
                </a:solidFill>
                <a:latin typeface="Poppins" panose="020B0604020202020204" pitchFamily="34" charset="0"/>
                <a:ea typeface="+mn-ea"/>
                <a:cs typeface="Poppins" panose="020B0604020202020204" pitchFamily="34" charset="0"/>
              </a:defRPr>
            </a:lvl3pPr>
            <a:lvl4pPr marL="16002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4pPr>
            <a:lvl5pPr marL="20574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5pPr>
            <a:lvl6pPr marL="25146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9pPr>
          </a:lstStyle>
          <a:p>
            <a:pPr marL="457200" indent="-457200">
              <a:spcBef>
                <a:spcPts val="600"/>
              </a:spcBef>
              <a:spcAft>
                <a:spcPts val="600"/>
              </a:spcAft>
              <a:buFont typeface="+mj-lt"/>
              <a:buAutoNum type="arabicPeriod"/>
            </a:pPr>
            <a:r>
              <a:rPr lang="en-US" sz="1800" b="1">
                <a:latin typeface="Poppins"/>
                <a:cs typeface="Poppins"/>
              </a:rPr>
              <a:t>What happened to the balance as more time passed?</a:t>
            </a:r>
            <a:r>
              <a:rPr lang="en-US" sz="1800">
                <a:latin typeface="Poppins"/>
                <a:cs typeface="Poppins"/>
              </a:rPr>
              <a:t> The balance grew larger.</a:t>
            </a:r>
          </a:p>
          <a:p>
            <a:pPr marL="457200" indent="-457200">
              <a:spcBef>
                <a:spcPts val="600"/>
              </a:spcBef>
              <a:spcAft>
                <a:spcPts val="600"/>
              </a:spcAft>
              <a:buFont typeface="+mj-lt"/>
              <a:buAutoNum type="arabicPeriod"/>
            </a:pPr>
            <a:r>
              <a:rPr lang="en-US" sz="1800" b="1">
                <a:latin typeface="Poppins"/>
                <a:cs typeface="Poppins"/>
              </a:rPr>
              <a:t>How did compound interest affect the amount Hector owed? </a:t>
            </a:r>
            <a:r>
              <a:rPr lang="en-US" sz="1800">
                <a:latin typeface="Poppins"/>
                <a:cs typeface="Poppins"/>
              </a:rPr>
              <a:t>Interest was added to the balance, and future interest was charged on that larger balance.</a:t>
            </a:r>
          </a:p>
          <a:p>
            <a:pPr marL="457200" indent="-457200">
              <a:spcBef>
                <a:spcPts val="600"/>
              </a:spcBef>
              <a:spcAft>
                <a:spcPts val="600"/>
              </a:spcAft>
              <a:buFont typeface="+mj-lt"/>
              <a:buAutoNum type="arabicPeriod"/>
            </a:pPr>
            <a:r>
              <a:rPr lang="en-US" sz="1800" b="1">
                <a:latin typeface="Poppins"/>
                <a:cs typeface="Poppins"/>
              </a:rPr>
              <a:t>Why is it important to pay off credit card balances as quickly as possible? </a:t>
            </a:r>
            <a:r>
              <a:rPr lang="en-US" sz="1800">
                <a:latin typeface="Poppins"/>
                <a:cs typeface="Poppins"/>
              </a:rPr>
              <a:t>The longer a balance remains unpaid, the more interest accumulates, increasing the total amount owed.</a:t>
            </a:r>
            <a:endParaRPr lang="en-US" sz="1800" b="1">
              <a:latin typeface="Poppins"/>
              <a:cs typeface="Poppins"/>
            </a:endParaRPr>
          </a:p>
        </p:txBody>
      </p:sp>
    </p:spTree>
    <p:extLst>
      <p:ext uri="{BB962C8B-B14F-4D97-AF65-F5344CB8AC3E}">
        <p14:creationId xmlns:p14="http://schemas.microsoft.com/office/powerpoint/2010/main" val="6624829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0555E3-0D26-5A98-07F1-7EFBBA41E3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1B75A3-5D5B-521F-ABE3-2EBBE5B09CF6}"/>
              </a:ext>
            </a:extLst>
          </p:cNvPr>
          <p:cNvSpPr>
            <a:spLocks noGrp="1"/>
          </p:cNvSpPr>
          <p:nvPr>
            <p:ph type="title"/>
          </p:nvPr>
        </p:nvSpPr>
        <p:spPr/>
        <p:txBody>
          <a:bodyPr/>
          <a:lstStyle/>
          <a:p>
            <a:r>
              <a:rPr lang="en-US" dirty="0"/>
              <a:t>Interest snowball</a:t>
            </a:r>
          </a:p>
        </p:txBody>
      </p:sp>
      <p:sp>
        <p:nvSpPr>
          <p:cNvPr id="4" name="Footer Placeholder 3">
            <a:extLst>
              <a:ext uri="{FF2B5EF4-FFF2-40B4-BE49-F238E27FC236}">
                <a16:creationId xmlns:a16="http://schemas.microsoft.com/office/drawing/2014/main" id="{706DE7DA-25E8-7B33-D179-4233EA78169A}"/>
              </a:ext>
            </a:extLst>
          </p:cNvPr>
          <p:cNvSpPr>
            <a:spLocks noGrp="1"/>
          </p:cNvSpPr>
          <p:nvPr>
            <p:ph type="ftr" sz="quarter" idx="10"/>
          </p:nvPr>
        </p:nvSpPr>
        <p:spPr/>
        <p:txBody>
          <a:bodyPr/>
          <a:lstStyle/>
          <a:p>
            <a:r>
              <a:rPr lang="en-US"/>
              <a:t>The Power of Interest</a:t>
            </a:r>
          </a:p>
        </p:txBody>
      </p:sp>
      <p:sp>
        <p:nvSpPr>
          <p:cNvPr id="5" name="Slide Number Placeholder 4">
            <a:extLst>
              <a:ext uri="{FF2B5EF4-FFF2-40B4-BE49-F238E27FC236}">
                <a16:creationId xmlns:a16="http://schemas.microsoft.com/office/drawing/2014/main" id="{F12E6372-42A3-51D2-5011-5C20B50B5D1F}"/>
              </a:ext>
            </a:extLst>
          </p:cNvPr>
          <p:cNvSpPr>
            <a:spLocks noGrp="1"/>
          </p:cNvSpPr>
          <p:nvPr>
            <p:ph type="sldNum" sz="quarter" idx="11"/>
          </p:nvPr>
        </p:nvSpPr>
        <p:spPr/>
        <p:txBody>
          <a:bodyPr/>
          <a:lstStyle/>
          <a:p>
            <a:r>
              <a:rPr lang="en-US"/>
              <a:t>23</a:t>
            </a:r>
          </a:p>
        </p:txBody>
      </p:sp>
      <p:sp>
        <p:nvSpPr>
          <p:cNvPr id="12" name="Content Placeholder 2">
            <a:extLst>
              <a:ext uri="{FF2B5EF4-FFF2-40B4-BE49-F238E27FC236}">
                <a16:creationId xmlns:a16="http://schemas.microsoft.com/office/drawing/2014/main" id="{80E6B842-4108-5A98-BA40-4AC842B251B1}"/>
              </a:ext>
            </a:extLst>
          </p:cNvPr>
          <p:cNvSpPr>
            <a:spLocks noGrp="1"/>
          </p:cNvSpPr>
          <p:nvPr>
            <p:ph idx="1"/>
          </p:nvPr>
        </p:nvSpPr>
        <p:spPr>
          <a:xfrm>
            <a:off x="832102" y="2044290"/>
            <a:ext cx="9720073" cy="2865120"/>
          </a:xfrm>
        </p:spPr>
        <p:txBody>
          <a:bodyPr vert="horz" lIns="91440" tIns="45720" rIns="91440" bIns="45720" rtlCol="0" anchor="t">
            <a:noAutofit/>
          </a:bodyPr>
          <a:lstStyle/>
          <a:p>
            <a:pPr marL="0" indent="0">
              <a:buNone/>
            </a:pPr>
            <a:r>
              <a:rPr lang="en-US" sz="2400" dirty="0">
                <a:latin typeface="Poppins"/>
                <a:cs typeface="Poppins"/>
              </a:rPr>
              <a:t>“Compound interest is the eighth wonder of the world. He who understands it, earns it; he who doesn’t, pays it.”</a:t>
            </a:r>
          </a:p>
          <a:p>
            <a:pPr marL="0" indent="0">
              <a:buNone/>
            </a:pPr>
            <a:r>
              <a:rPr lang="en-US" sz="2400" dirty="0">
                <a:latin typeface="Poppins"/>
                <a:cs typeface="Poppins"/>
              </a:rPr>
              <a:t>– Often attributed to Albert Einstein</a:t>
            </a:r>
          </a:p>
        </p:txBody>
      </p:sp>
    </p:spTree>
    <p:extLst>
      <p:ext uri="{BB962C8B-B14F-4D97-AF65-F5344CB8AC3E}">
        <p14:creationId xmlns:p14="http://schemas.microsoft.com/office/powerpoint/2010/main" val="17414605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F32BE0E-94A3-375A-69D3-0A0EEF726618}"/>
              </a:ext>
            </a:extLst>
          </p:cNvPr>
          <p:cNvPicPr>
            <a:picLocks noChangeAspect="1"/>
          </p:cNvPicPr>
          <p:nvPr/>
        </p:nvPicPr>
        <p:blipFill>
          <a:blip r:embed="rId2">
            <a:extLst>
              <a:ext uri="{28A0092B-C50C-407E-A947-70E740481C1C}">
                <a14:useLocalDpi xmlns:a14="http://schemas.microsoft.com/office/drawing/2010/main" val="0"/>
              </a:ext>
            </a:extLst>
          </a:blip>
          <a:srcRect t="7882" r="3837" b="11020"/>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4144065E-8CC9-3686-7C2A-E0412B6D4AE7}"/>
              </a:ext>
            </a:extLst>
          </p:cNvPr>
          <p:cNvSpPr>
            <a:spLocks/>
          </p:cNvSpPr>
          <p:nvPr/>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E6F038-DEA5-5BAD-6E01-C152CCC9005C}"/>
              </a:ext>
            </a:extLst>
          </p:cNvPr>
          <p:cNvSpPr>
            <a:spLocks noGrp="1"/>
          </p:cNvSpPr>
          <p:nvPr>
            <p:ph type="ctrTitle"/>
          </p:nvPr>
        </p:nvSpPr>
        <p:spPr/>
        <p:txBody>
          <a:bodyPr/>
          <a:lstStyle/>
          <a:p>
            <a:r>
              <a:rPr lang="en-US" dirty="0"/>
              <a:t>Wrap-Up</a:t>
            </a:r>
          </a:p>
        </p:txBody>
      </p:sp>
    </p:spTree>
    <p:extLst>
      <p:ext uri="{BB962C8B-B14F-4D97-AF65-F5344CB8AC3E}">
        <p14:creationId xmlns:p14="http://schemas.microsoft.com/office/powerpoint/2010/main" val="10754991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A1F101-5E25-FE93-DA27-BA1CE59B79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7007F3-D827-6828-B910-56257EEA2021}"/>
              </a:ext>
            </a:extLst>
          </p:cNvPr>
          <p:cNvSpPr>
            <a:spLocks noGrp="1"/>
          </p:cNvSpPr>
          <p:nvPr>
            <p:ph type="title"/>
          </p:nvPr>
        </p:nvSpPr>
        <p:spPr/>
        <p:txBody>
          <a:bodyPr/>
          <a:lstStyle/>
          <a:p>
            <a:r>
              <a:rPr lang="en-US" dirty="0"/>
              <a:t>Exit ticket</a:t>
            </a:r>
          </a:p>
        </p:txBody>
      </p:sp>
      <p:sp>
        <p:nvSpPr>
          <p:cNvPr id="3" name="Content Placeholder 2">
            <a:extLst>
              <a:ext uri="{FF2B5EF4-FFF2-40B4-BE49-F238E27FC236}">
                <a16:creationId xmlns:a16="http://schemas.microsoft.com/office/drawing/2014/main" id="{F0168501-4564-429D-FFFC-71E825B7A368}"/>
              </a:ext>
            </a:extLst>
          </p:cNvPr>
          <p:cNvSpPr>
            <a:spLocks noGrp="1"/>
          </p:cNvSpPr>
          <p:nvPr>
            <p:ph idx="1"/>
          </p:nvPr>
        </p:nvSpPr>
        <p:spPr>
          <a:xfrm>
            <a:off x="946620" y="2073428"/>
            <a:ext cx="5002488" cy="3313447"/>
          </a:xfrm>
        </p:spPr>
        <p:txBody>
          <a:bodyPr vert="horz" lIns="91440" tIns="45720" rIns="91440" bIns="45720" rtlCol="0" anchor="t">
            <a:normAutofit/>
          </a:bodyPr>
          <a:lstStyle/>
          <a:p>
            <a:pPr marL="0" indent="0">
              <a:spcBef>
                <a:spcPts val="1800"/>
              </a:spcBef>
              <a:buNone/>
            </a:pPr>
            <a:r>
              <a:rPr lang="en-US" sz="2400">
                <a:latin typeface="Poppins"/>
                <a:cs typeface="Poppins"/>
              </a:rPr>
              <a:t>One thing I learned about interest is __________.</a:t>
            </a:r>
          </a:p>
          <a:p>
            <a:pPr marL="0" indent="0">
              <a:spcBef>
                <a:spcPts val="1800"/>
              </a:spcBef>
              <a:buNone/>
            </a:pPr>
            <a:r>
              <a:rPr lang="en-US" sz="2400">
                <a:latin typeface="Poppins"/>
                <a:cs typeface="Poppins"/>
              </a:rPr>
              <a:t>Compound interest can help me when I __________. </a:t>
            </a:r>
          </a:p>
          <a:p>
            <a:pPr marL="0" indent="0">
              <a:spcBef>
                <a:spcPts val="1800"/>
              </a:spcBef>
              <a:buNone/>
            </a:pPr>
            <a:r>
              <a:rPr lang="en-US" sz="2400">
                <a:latin typeface="Poppins"/>
                <a:cs typeface="Poppins"/>
              </a:rPr>
              <a:t>Before borrowing money, I should consider __________.</a:t>
            </a:r>
          </a:p>
        </p:txBody>
      </p:sp>
      <p:sp>
        <p:nvSpPr>
          <p:cNvPr id="5" name="Slide Number Placeholder 4">
            <a:extLst>
              <a:ext uri="{FF2B5EF4-FFF2-40B4-BE49-F238E27FC236}">
                <a16:creationId xmlns:a16="http://schemas.microsoft.com/office/drawing/2014/main" id="{02E9F98D-EC3F-7553-E53E-C1823DF1A6C2}"/>
              </a:ext>
            </a:extLst>
          </p:cNvPr>
          <p:cNvSpPr>
            <a:spLocks noGrp="1"/>
          </p:cNvSpPr>
          <p:nvPr>
            <p:ph type="sldNum" sz="quarter" idx="11"/>
          </p:nvPr>
        </p:nvSpPr>
        <p:spPr/>
        <p:txBody>
          <a:bodyPr/>
          <a:lstStyle/>
          <a:p>
            <a:r>
              <a:rPr lang="en-US"/>
              <a:t>25</a:t>
            </a:r>
          </a:p>
        </p:txBody>
      </p:sp>
      <p:sp>
        <p:nvSpPr>
          <p:cNvPr id="8" name="Footer Placeholder 7">
            <a:extLst>
              <a:ext uri="{FF2B5EF4-FFF2-40B4-BE49-F238E27FC236}">
                <a16:creationId xmlns:a16="http://schemas.microsoft.com/office/drawing/2014/main" id="{4E9D40DA-3547-6112-3D0B-5A28B4B7BBB9}"/>
              </a:ext>
            </a:extLst>
          </p:cNvPr>
          <p:cNvSpPr>
            <a:spLocks noGrp="1"/>
          </p:cNvSpPr>
          <p:nvPr>
            <p:ph type="ftr" sz="quarter" idx="10"/>
          </p:nvPr>
        </p:nvSpPr>
        <p:spPr/>
        <p:txBody>
          <a:bodyPr/>
          <a:lstStyle/>
          <a:p>
            <a:r>
              <a:rPr lang="en-US"/>
              <a:t>The Power of Interest</a:t>
            </a:r>
          </a:p>
        </p:txBody>
      </p:sp>
    </p:spTree>
    <p:extLst>
      <p:ext uri="{BB962C8B-B14F-4D97-AF65-F5344CB8AC3E}">
        <p14:creationId xmlns:p14="http://schemas.microsoft.com/office/powerpoint/2010/main" val="14508448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EFFCCB6-4321-9CDA-A454-25B51C184613}"/>
              </a:ext>
            </a:extLst>
          </p:cNvPr>
          <p:cNvPicPr>
            <a:picLocks noChangeAspect="1"/>
          </p:cNvPicPr>
          <p:nvPr/>
        </p:nvPicPr>
        <p:blipFill>
          <a:blip r:embed="rId3">
            <a:extLst>
              <a:ext uri="{28A0092B-C50C-407E-A947-70E740481C1C}">
                <a14:useLocalDpi xmlns:a14="http://schemas.microsoft.com/office/drawing/2010/main" val="0"/>
              </a:ext>
            </a:extLst>
          </a:blip>
          <a:srcRect t="1693" r="2210" b="15797"/>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3CA0B58-A5EB-C397-1B33-E2A76D8C4CA7}"/>
              </a:ext>
            </a:extLst>
          </p:cNvPr>
          <p:cNvSpPr>
            <a:spLocks noGrp="1"/>
          </p:cNvSpPr>
          <p:nvPr>
            <p:ph type="ctrTitle"/>
          </p:nvPr>
        </p:nvSpPr>
        <p:spPr/>
        <p:txBody>
          <a:bodyPr/>
          <a:lstStyle/>
          <a:p>
            <a:r>
              <a:rPr lang="en-US" dirty="0"/>
              <a:t>Thank you!</a:t>
            </a:r>
          </a:p>
        </p:txBody>
      </p:sp>
    </p:spTree>
    <p:extLst>
      <p:ext uri="{BB962C8B-B14F-4D97-AF65-F5344CB8AC3E}">
        <p14:creationId xmlns:p14="http://schemas.microsoft.com/office/powerpoint/2010/main" val="1945859387"/>
      </p:ext>
    </p:extLst>
  </p:cSld>
  <p:clrMapOvr>
    <a:masterClrMapping/>
  </p:clrMapOvr>
</p:sld>
</file>

<file path=ppt/theme/theme1.xml><?xml version="1.0" encoding="utf-8"?>
<a:theme xmlns:a="http://schemas.openxmlformats.org/drawingml/2006/main" name="Office Theme">
  <a:themeElements>
    <a:clrScheme name="OnPoint">
      <a:dk1>
        <a:sysClr val="windowText" lastClr="000000"/>
      </a:dk1>
      <a:lt1>
        <a:sysClr val="window" lastClr="FFFFFF"/>
      </a:lt1>
      <a:dk2>
        <a:srgbClr val="0D5257"/>
      </a:dk2>
      <a:lt2>
        <a:srgbClr val="F1F1DE"/>
      </a:lt2>
      <a:accent1>
        <a:srgbClr val="286140"/>
      </a:accent1>
      <a:accent2>
        <a:srgbClr val="963821"/>
      </a:accent2>
      <a:accent3>
        <a:srgbClr val="0093B2"/>
      </a:accent3>
      <a:accent4>
        <a:srgbClr val="E35205"/>
      </a:accent4>
      <a:accent5>
        <a:srgbClr val="9BD3DD"/>
      </a:accent5>
      <a:accent6>
        <a:srgbClr val="8CAC89"/>
      </a:accent6>
      <a:hlink>
        <a:srgbClr val="286140"/>
      </a:hlink>
      <a:folHlink>
        <a:srgbClr val="286140"/>
      </a:folHlink>
    </a:clrScheme>
    <a:fontScheme name="Office">
      <a:majorFont>
        <a:latin typeface="Quicksand" panose="02110004020202020204"/>
        <a:ea typeface=""/>
        <a:cs typeface=""/>
        <a:font script="Jpan" typeface="Quicksand"/>
        <a:font script="Hang" typeface="Quicksand"/>
        <a:font script="Hans" typeface="Quicksand"/>
        <a:font script="Hant" typeface="Quicksand"/>
        <a:font script="Arab" typeface="Quicksand"/>
        <a:font script="Hebr" typeface="Quicksand"/>
        <a:font script="Thai" typeface="Quicksand"/>
        <a:font script="Ethi" typeface="Quicksand"/>
        <a:font script="Beng" typeface="Quicksand"/>
        <a:font script="Gujr" typeface="Quicksand"/>
        <a:font script="Khmr" typeface="Quicksand"/>
        <a:font script="Knda" typeface="Quicksand"/>
        <a:font script="Guru" typeface="Quicksand"/>
        <a:font script="Cans" typeface="Quicksand"/>
        <a:font script="Cher" typeface="Quicksand"/>
        <a:font script="Yiii" typeface="Quicksand"/>
        <a:font script="Tibt" typeface="Quicksand"/>
        <a:font script="Thaa" typeface="Quicksand"/>
        <a:font script="Deva" typeface="Quicksand"/>
        <a:font script="Telu" typeface="Quicksand"/>
        <a:font script="Taml" typeface="Quicksand"/>
        <a:font script="Syrc" typeface="Quicksand"/>
        <a:font script="Orya" typeface="Quicksand"/>
        <a:font script="Mlym" typeface="Quicksand"/>
        <a:font script="Laoo" typeface="Quicksand"/>
        <a:font script="Sinh" typeface="Quicksand"/>
        <a:font script="Mong" typeface="Quicksand"/>
        <a:font script="Viet" typeface="Quicksand"/>
        <a:font script="Uigh" typeface="Quicksand"/>
        <a:font script="Geor" typeface="Quicksand"/>
        <a:font script="Armn" typeface="Poppins"/>
        <a:font script="Bugi" typeface="Quicksand"/>
        <a:font script="Bopo" typeface="Quicksand"/>
        <a:font script="Java" typeface="Quicksand"/>
        <a:font script="Lisu" typeface="Quicksand"/>
        <a:font script="Mymr" typeface="Quicksand"/>
        <a:font script="Nkoo" typeface="Quicksand"/>
        <a:font script="Olck" typeface="Quicksand"/>
        <a:font script="Osma" typeface="Quicksand"/>
        <a:font script="Phag" typeface="Quicksand"/>
        <a:font script="Syrn" typeface="Quicksand"/>
        <a:font script="Syrj" typeface="Quicksand"/>
        <a:font script="Syre" typeface="Quicksand"/>
        <a:font script="Sora" typeface="Quicksand"/>
        <a:font script="Tale" typeface="Quicksand"/>
        <a:font script="Talu" typeface="Quicksand"/>
        <a:font script="Tfng" typeface="Quicksand"/>
      </a:majorFont>
      <a:minorFont>
        <a:latin typeface="Quicksand" panose="02110004020202020204"/>
        <a:ea typeface=""/>
        <a:cs typeface=""/>
        <a:font script="Jpan" typeface="Quicksand"/>
        <a:font script="Hang" typeface="Quicksand"/>
        <a:font script="Hans" typeface="Quicksand"/>
        <a:font script="Hant" typeface="Quicksand"/>
        <a:font script="Arab" typeface="Poppins"/>
        <a:font script="Hebr" typeface="Poppins"/>
        <a:font script="Thai" typeface="Quicksand"/>
        <a:font script="Ethi" typeface="Quicksand"/>
        <a:font script="Beng" typeface="Quicksand"/>
        <a:font script="Gujr" typeface="Quicksand"/>
        <a:font script="Khmr" typeface="Quicksand"/>
        <a:font script="Knda" typeface="Quicksand"/>
        <a:font script="Guru" typeface="Quicksand"/>
        <a:font script="Cans" typeface="Quicksand"/>
        <a:font script="Cher" typeface="Quicksand"/>
        <a:font script="Yiii" typeface="Quicksand"/>
        <a:font script="Tibt" typeface="Quicksand"/>
        <a:font script="Thaa" typeface="Quicksand"/>
        <a:font script="Deva" typeface="Quicksand"/>
        <a:font script="Telu" typeface="Quicksand"/>
        <a:font script="Taml" typeface="Quicksand"/>
        <a:font script="Syrc" typeface="Quicksand"/>
        <a:font script="Orya" typeface="Quicksand"/>
        <a:font script="Mlym" typeface="Quicksand"/>
        <a:font script="Laoo" typeface="Quicksand"/>
        <a:font script="Sinh" typeface="Quicksand"/>
        <a:font script="Mong" typeface="Quicksand"/>
        <a:font script="Viet" typeface="Poppins"/>
        <a:font script="Uigh" typeface="Quicksand"/>
        <a:font script="Geor" typeface="Quicksand"/>
        <a:font script="Armn" typeface="Poppins"/>
        <a:font script="Bugi" typeface="Quicksand"/>
        <a:font script="Bopo" typeface="Quicksand"/>
        <a:font script="Java" typeface="Quicksand"/>
        <a:font script="Lisu" typeface="Quicksand"/>
        <a:font script="Mymr" typeface="Quicksand"/>
        <a:font script="Nkoo" typeface="Quicksand"/>
        <a:font script="Olck" typeface="Quicksand"/>
        <a:font script="Osma" typeface="Quicksand"/>
        <a:font script="Phag" typeface="Quicksand"/>
        <a:font script="Syrn" typeface="Quicksand"/>
        <a:font script="Syrj" typeface="Quicksand"/>
        <a:font script="Syre" typeface="Quicksand"/>
        <a:font script="Sora" typeface="Quicksand"/>
        <a:font script="Tale" typeface="Quicksand"/>
        <a:font script="Talu" typeface="Quicksand"/>
        <a:font script="Tfng" typeface="Quicksand"/>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Quicksand" panose="020F0302020204030204"/>
        <a:ea typeface=""/>
        <a:cs typeface=""/>
        <a:font script="Jpan" typeface="Quicksand"/>
        <a:font script="Hang" typeface="Quicksand"/>
        <a:font script="Hans" typeface="Quicksand"/>
        <a:font script="Hant" typeface="Quicksand"/>
        <a:font script="Arab" typeface="Quicksand"/>
        <a:font script="Hebr" typeface="Quicksand"/>
        <a:font script="Thai" typeface="Quicksand"/>
        <a:font script="Ethi" typeface="Quicksand"/>
        <a:font script="Beng" typeface="Quicksand"/>
        <a:font script="Gujr" typeface="Quicksand"/>
        <a:font script="Khmr" typeface="Quicksand"/>
        <a:font script="Knda" typeface="Quicksand"/>
        <a:font script="Guru" typeface="Quicksand"/>
        <a:font script="Cans" typeface="Quicksand"/>
        <a:font script="Cher" typeface="Quicksand"/>
        <a:font script="Yiii" typeface="Quicksand"/>
        <a:font script="Tibt" typeface="Quicksand"/>
        <a:font script="Thaa" typeface="Quicksand"/>
        <a:font script="Deva" typeface="Quicksand"/>
        <a:font script="Telu" typeface="Quicksand"/>
        <a:font script="Taml" typeface="Quicksand"/>
        <a:font script="Syrc" typeface="Quicksand"/>
        <a:font script="Orya" typeface="Quicksand"/>
        <a:font script="Mlym" typeface="Quicksand"/>
        <a:font script="Laoo" typeface="Quicksand"/>
        <a:font script="Sinh" typeface="Quicksand"/>
        <a:font script="Mong" typeface="Quicksand"/>
        <a:font script="Viet" typeface="Quicksand"/>
        <a:font script="Uigh" typeface="Quicksand"/>
        <a:font script="Geor" typeface="Quicksand"/>
        <a:font script="Armn" typeface="Poppins"/>
        <a:font script="Bugi" typeface="Quicksand"/>
        <a:font script="Bopo" typeface="Quicksand"/>
        <a:font script="Java" typeface="Quicksand"/>
        <a:font script="Lisu" typeface="Quicksand"/>
        <a:font script="Mymr" typeface="Quicksand"/>
        <a:font script="Nkoo" typeface="Quicksand"/>
        <a:font script="Olck" typeface="Quicksand"/>
        <a:font script="Osma" typeface="Quicksand"/>
        <a:font script="Phag" typeface="Quicksand"/>
        <a:font script="Syrn" typeface="Quicksand"/>
        <a:font script="Syrj" typeface="Quicksand"/>
        <a:font script="Syre" typeface="Quicksand"/>
        <a:font script="Sora" typeface="Quicksand"/>
        <a:font script="Tale" typeface="Quicksand"/>
        <a:font script="Talu" typeface="Quicksand"/>
        <a:font script="Tfng" typeface="Quicksand"/>
      </a:majorFont>
      <a:minorFont>
        <a:latin typeface="Quicksand" panose="020F0502020204030204"/>
        <a:ea typeface=""/>
        <a:cs typeface=""/>
        <a:font script="Jpan" typeface="Quicksand"/>
        <a:font script="Hang" typeface="Quicksand"/>
        <a:font script="Hans" typeface="Quicksand"/>
        <a:font script="Hant" typeface="Quicksand"/>
        <a:font script="Arab" typeface="Poppins"/>
        <a:font script="Hebr" typeface="Poppins"/>
        <a:font script="Thai" typeface="Quicksand"/>
        <a:font script="Ethi" typeface="Quicksand"/>
        <a:font script="Beng" typeface="Quicksand"/>
        <a:font script="Gujr" typeface="Quicksand"/>
        <a:font script="Khmr" typeface="Quicksand"/>
        <a:font script="Knda" typeface="Quicksand"/>
        <a:font script="Guru" typeface="Quicksand"/>
        <a:font script="Cans" typeface="Quicksand"/>
        <a:font script="Cher" typeface="Quicksand"/>
        <a:font script="Yiii" typeface="Quicksand"/>
        <a:font script="Tibt" typeface="Quicksand"/>
        <a:font script="Thaa" typeface="Quicksand"/>
        <a:font script="Deva" typeface="Quicksand"/>
        <a:font script="Telu" typeface="Quicksand"/>
        <a:font script="Taml" typeface="Quicksand"/>
        <a:font script="Syrc" typeface="Quicksand"/>
        <a:font script="Orya" typeface="Quicksand"/>
        <a:font script="Mlym" typeface="Quicksand"/>
        <a:font script="Laoo" typeface="Quicksand"/>
        <a:font script="Sinh" typeface="Quicksand"/>
        <a:font script="Mong" typeface="Quicksand"/>
        <a:font script="Viet" typeface="Poppins"/>
        <a:font script="Uigh" typeface="Quicksand"/>
        <a:font script="Geor" typeface="Quicksand"/>
        <a:font script="Armn" typeface="Poppins"/>
        <a:font script="Bugi" typeface="Quicksand"/>
        <a:font script="Bopo" typeface="Quicksand"/>
        <a:font script="Java" typeface="Quicksand"/>
        <a:font script="Lisu" typeface="Quicksand"/>
        <a:font script="Mymr" typeface="Quicksand"/>
        <a:font script="Nkoo" typeface="Quicksand"/>
        <a:font script="Olck" typeface="Quicksand"/>
        <a:font script="Osma" typeface="Quicksand"/>
        <a:font script="Phag" typeface="Quicksand"/>
        <a:font script="Syrn" typeface="Quicksand"/>
        <a:font script="Syrj" typeface="Quicksand"/>
        <a:font script="Syre" typeface="Quicksand"/>
        <a:font script="Sora" typeface="Quicksand"/>
        <a:font script="Tale" typeface="Quicksand"/>
        <a:font script="Talu" typeface="Quicksand"/>
        <a:font script="Tfng" typeface="Quicksand"/>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8f959b4-6747-413b-be81-376d33b26b29">
      <Terms xmlns="http://schemas.microsoft.com/office/infopath/2007/PartnerControls"/>
    </lcf76f155ced4ddcb4097134ff3c332f>
    <TaxCatchAll xmlns="28d96758-b867-4e77-82e3-4f64cda9eb70"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28F9F798230D4286C0E237F0FB257F" ma:contentTypeVersion="11" ma:contentTypeDescription="Create a new document." ma:contentTypeScope="" ma:versionID="51337bc21cc6e8bfb1a4cb7fe3d618f4">
  <xsd:schema xmlns:xsd="http://www.w3.org/2001/XMLSchema" xmlns:xs="http://www.w3.org/2001/XMLSchema" xmlns:p="http://schemas.microsoft.com/office/2006/metadata/properties" xmlns:ns2="c8f959b4-6747-413b-be81-376d33b26b29" xmlns:ns3="28d96758-b867-4e77-82e3-4f64cda9eb70" targetNamespace="http://schemas.microsoft.com/office/2006/metadata/properties" ma:root="true" ma:fieldsID="6826a9b73201e75d51fd0269e21817b5" ns2:_="" ns3:_="">
    <xsd:import namespace="c8f959b4-6747-413b-be81-376d33b26b29"/>
    <xsd:import namespace="28d96758-b867-4e77-82e3-4f64cda9eb7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f959b4-6747-413b-be81-376d33b26b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eb06aa88-5ac0-4838-8ce1-dd283b5d6482"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8d96758-b867-4e77-82e3-4f64cda9eb7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40db92f-b626-4630-8380-77c8fa79799e}" ma:internalName="TaxCatchAll" ma:showField="CatchAllData" ma:web="28d96758-b867-4e77-82e3-4f64cda9eb7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192B7A7-D270-4635-A56B-3072AC7B0F2D}">
  <ds:schemaRefs>
    <ds:schemaRef ds:uri="c8f959b4-6747-413b-be81-376d33b26b29"/>
    <ds:schemaRef ds:uri="http://schemas.microsoft.com/office/2006/documentManagement/types"/>
    <ds:schemaRef ds:uri="http://schemas.microsoft.com/office/2006/metadata/properties"/>
    <ds:schemaRef ds:uri="http://www.w3.org/XML/1998/namespace"/>
    <ds:schemaRef ds:uri="http://purl.org/dc/terms/"/>
    <ds:schemaRef ds:uri="28d96758-b867-4e77-82e3-4f64cda9eb70"/>
    <ds:schemaRef ds:uri="http://purl.org/dc/elements/1.1/"/>
    <ds:schemaRef ds:uri="http://purl.org/dc/dcmitype/"/>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5E23DB81-AF50-45F6-ACCA-141AD6F0E123}">
  <ds:schemaRefs>
    <ds:schemaRef ds:uri="http://schemas.microsoft.com/sharepoint/v3/contenttype/forms"/>
  </ds:schemaRefs>
</ds:datastoreItem>
</file>

<file path=customXml/itemProps3.xml><?xml version="1.0" encoding="utf-8"?>
<ds:datastoreItem xmlns:ds="http://schemas.openxmlformats.org/officeDocument/2006/customXml" ds:itemID="{2E680531-1043-406A-ADF5-749811BB25E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f959b4-6747-413b-be81-376d33b26b29"/>
    <ds:schemaRef ds:uri="28d96758-b867-4e77-82e3-4f64cda9eb7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2983</TotalTime>
  <Words>2691</Words>
  <Application>Microsoft Office PowerPoint</Application>
  <PresentationFormat>Widescreen</PresentationFormat>
  <Paragraphs>320</Paragraphs>
  <Slides>26</Slides>
  <Notes>20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Aptos</vt:lpstr>
      <vt:lpstr>Cambria Math</vt:lpstr>
      <vt:lpstr>Poppins</vt:lpstr>
      <vt:lpstr>Quicksand</vt:lpstr>
      <vt:lpstr>Office Theme</vt:lpstr>
      <vt:lpstr> OnPoint Financial Literacy Education</vt:lpstr>
      <vt:lpstr>PowerPoint Presentation</vt:lpstr>
      <vt:lpstr>PowerPoint Presentation</vt:lpstr>
      <vt:lpstr>Penny versus $1M</vt:lpstr>
      <vt:lpstr>Learning targets</vt:lpstr>
      <vt:lpstr>Presentation</vt:lpstr>
      <vt:lpstr>Key terms</vt:lpstr>
      <vt:lpstr>Power of time</vt:lpstr>
      <vt:lpstr>Simple interest</vt:lpstr>
      <vt:lpstr>Simple interest example</vt:lpstr>
      <vt:lpstr>Simple interest example (Answer)</vt:lpstr>
      <vt:lpstr>Compound interest</vt:lpstr>
      <vt:lpstr>Compound interest example</vt:lpstr>
      <vt:lpstr>Compound interest example (Answer)</vt:lpstr>
      <vt:lpstr>Break</vt:lpstr>
      <vt:lpstr>Application Activity</vt:lpstr>
      <vt:lpstr>Activity instructions</vt:lpstr>
      <vt:lpstr>Debrief</vt:lpstr>
      <vt:lpstr>Interest scenario answer key: Scenario 1 (Kai)</vt:lpstr>
      <vt:lpstr>Interest scenario answer key: Scenario 2 (Jimena)</vt:lpstr>
      <vt:lpstr>Interest scenario answer key: Scenario 3 (Maya)</vt:lpstr>
      <vt:lpstr>Interest scenario answer key: Scenario 4 (Hector)</vt:lpstr>
      <vt:lpstr>Interest snowball</vt:lpstr>
      <vt:lpstr>Wrap-Up</vt:lpstr>
      <vt:lpstr>Exit ticket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Literacy Education Lesson 4 presentation: The Power of Interest</dc:title>
  <dc:subject>financial literacy education for high school students about interests offered by financial institutions</dc:subject>
  <dc:creator>Education Northwest;OnPoint Community Credit Union</dc:creator>
  <cp:keywords>bank accounts; simple and compound interests, financial literacy education</cp:keywords>
  <cp:lastModifiedBy>Megan Meckey</cp:lastModifiedBy>
  <cp:revision>124</cp:revision>
  <dcterms:created xsi:type="dcterms:W3CDTF">2024-12-20T17:38:16Z</dcterms:created>
  <dcterms:modified xsi:type="dcterms:W3CDTF">2026-10-21T23:43:29Z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0x0101007928F9F798230D4286C0E237F0FB257F</vt:lpwstr>
  </property>
  <property fmtid="{D5CDD505-2E9C-101B-9397-08002B2CF9AE}" pid="3" name="MediaServiceImageTags">
    <vt:lpwstr/>
  </property>
</Properties>
</file>