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0"/>
  </p:notesMasterIdLst>
  <p:sldIdLst>
    <p:sldId id="256" r:id="rId5"/>
    <p:sldId id="297" r:id="rId6"/>
    <p:sldId id="259" r:id="rId7"/>
    <p:sldId id="271" r:id="rId8"/>
    <p:sldId id="272" r:id="rId9"/>
    <p:sldId id="269" r:id="rId10"/>
    <p:sldId id="270" r:id="rId11"/>
    <p:sldId id="287" r:id="rId12"/>
    <p:sldId id="277" r:id="rId13"/>
    <p:sldId id="278" r:id="rId14"/>
    <p:sldId id="279" r:id="rId15"/>
    <p:sldId id="280" r:id="rId16"/>
    <p:sldId id="281" r:id="rId17"/>
    <p:sldId id="283" r:id="rId18"/>
    <p:sldId id="294" r:id="rId19"/>
    <p:sldId id="296" r:id="rId20"/>
    <p:sldId id="276" r:id="rId21"/>
    <p:sldId id="273" r:id="rId22"/>
    <p:sldId id="293" r:id="rId23"/>
    <p:sldId id="274" r:id="rId24"/>
    <p:sldId id="288" r:id="rId25"/>
    <p:sldId id="291" r:id="rId26"/>
    <p:sldId id="275" r:id="rId27"/>
    <p:sldId id="289" r:id="rId28"/>
    <p:sldId id="29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0CB2C37-C4D1-CC50-F012-032555C9F45C}" name="Joanne Lau" initials="JL" userId="S::joanne.lau@ednw.org::cf787eeb-081b-4cc8-812a-2acd7c121620" providerId="AD"/>
  <p188:author id="{9183047A-6038-A25F-8BC8-6C892873387A}" name="Erich Stiefvater" initials="ES" userId="S::erich.stiefvater@ednw.org::e3459fa7-9634-4f10-95ad-ffef91f6d884" providerId="AD"/>
  <p188:author id="{C30D9596-3497-0925-747B-FB917801DE08}" name="Nicky Martin" initials="NM" userId="S::nicky.martin@ednw.org::5b327e23-52e9-4780-9060-d4e7ed32e60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66" d="100"/>
          <a:sy n="66" d="100"/>
        </p:scale>
        <p:origin x="3942" y="9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8/10/relationships/authors" Target="author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3864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Distribute the handout packets to students, if you have not already.</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a:t>
            </a:fld>
            <a:endParaRPr lang="en-US"/>
          </a:p>
        </p:txBody>
      </p:sp>
    </p:spTree>
    <p:extLst>
      <p:ext uri="{BB962C8B-B14F-4D97-AF65-F5344CB8AC3E}">
        <p14:creationId xmlns:p14="http://schemas.microsoft.com/office/powerpoint/2010/main" val="1353386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Point students to the copy of the prompt on the slide (</a:t>
            </a:r>
            <a:r>
              <a:rPr lang="en-US" sz="1200" i="1" kern="1200" dirty="0">
                <a:solidFill>
                  <a:schemeClr val="tx1"/>
                </a:solidFill>
                <a:effectLst/>
                <a:latin typeface="+mn-lt"/>
                <a:ea typeface="+mn-ea"/>
                <a:cs typeface="+mn-cs"/>
              </a:rPr>
              <a:t>Imagine you earn $1 and spend it. How many people or organizations might handle your money along the way?</a:t>
            </a:r>
            <a:r>
              <a:rPr lang="en-US" sz="1200" kern="1200" dirty="0">
                <a:solidFill>
                  <a:schemeClr val="tx1"/>
                </a:solidFill>
                <a:effectLst/>
                <a:latin typeface="+mn-lt"/>
                <a:ea typeface="+mn-ea"/>
                <a:cs typeface="+mn-cs"/>
              </a:rPr>
              <a:t>) that is provided on the first page of their handouts.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Invite students to take a moment to write down their responses to the prompt in the space provided in their handouts. Tell them there are no right or wrong answers—they should simply write whatever comes to mind.</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Invite a handful of volunteers to share their ideas with the whole class and write down what they share on the writing surface. </a:t>
            </a:r>
          </a:p>
          <a:p>
            <a:endParaRPr lang="en-US" dirty="0"/>
          </a:p>
          <a:p>
            <a:endParaRPr lang="en-US" dirty="0"/>
          </a:p>
        </p:txBody>
      </p:sp>
      <p:sp>
        <p:nvSpPr>
          <p:cNvPr id="4" name="Slide Number Placeholder 3"/>
          <p:cNvSpPr>
            <a:spLocks noGrp="1"/>
          </p:cNvSpPr>
          <p:nvPr>
            <p:ph type="sldNum" sz="quarter" idx="5"/>
          </p:nvPr>
        </p:nvSpPr>
        <p:spPr/>
        <p:txBody>
          <a:bodyPr/>
          <a:lstStyle/>
          <a:p>
            <a:fld id="{74E7AF44-E48E-4F4B-B660-643B4551F5C7}" type="slidenum">
              <a:rPr lang="en-US" smtClean="0"/>
              <a:t>2</a:t>
            </a:fld>
            <a:endParaRPr lang="en-US"/>
          </a:p>
        </p:txBody>
      </p:sp>
    </p:spTree>
    <p:extLst>
      <p:ext uri="{BB962C8B-B14F-4D97-AF65-F5344CB8AC3E}">
        <p14:creationId xmlns:p14="http://schemas.microsoft.com/office/powerpoint/2010/main" val="1964224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Review with students the information provided.</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Explain to students that money—even a single dollar—moves through a system of institutions that helps keep it circulating, tracked, and protected. This lesson will help them understand these institutions and the broader financial system in which they operate.</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3</a:t>
            </a:fld>
            <a:endParaRPr lang="en-US"/>
          </a:p>
        </p:txBody>
      </p:sp>
    </p:spTree>
    <p:extLst>
      <p:ext uri="{BB962C8B-B14F-4D97-AF65-F5344CB8AC3E}">
        <p14:creationId xmlns:p14="http://schemas.microsoft.com/office/powerpoint/2010/main" val="2957695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11358-0DF2-2167-7D98-79F8F4A76A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E083CD-D62E-D6F6-5C92-661F938111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71FA7A-2F16-1810-92F3-13618D9282AF}"/>
              </a:ext>
            </a:extLst>
          </p:cNvPr>
          <p:cNvSpPr>
            <a:spLocks noGrp="1"/>
          </p:cNvSpPr>
          <p:nvPr>
            <p:ph type="body" idx="1"/>
          </p:nvPr>
        </p:nvSpPr>
        <p:spPr/>
        <p:txBody>
          <a:bodyPr/>
          <a:lstStyle/>
          <a:p>
            <a:r>
              <a:rPr lang="en-US" sz="1200" kern="1200">
                <a:solidFill>
                  <a:schemeClr val="tx1"/>
                </a:solidFill>
                <a:effectLst/>
                <a:latin typeface="+mn-lt"/>
                <a:ea typeface="+mn-ea"/>
                <a:cs typeface="+mn-cs"/>
              </a:rPr>
              <a:t>Point students to the copy of the learning targets provided on the first page of their handouts. Review the learning targets with them.</a:t>
            </a:r>
          </a:p>
          <a:p>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Point students to the copy of the lesson glossary provided on the first page of their handouts and review the terms with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Point students to the </a:t>
            </a:r>
            <a:r>
              <a:rPr lang="en-US" sz="1200" b="1" i="1" kern="1200">
                <a:solidFill>
                  <a:schemeClr val="tx1"/>
                </a:solidFill>
                <a:effectLst/>
                <a:latin typeface="+mn-lt"/>
                <a:ea typeface="+mn-ea"/>
                <a:cs typeface="+mn-cs"/>
              </a:rPr>
              <a:t>Note Catcher handout </a:t>
            </a:r>
            <a:r>
              <a:rPr lang="en-US" sz="1200" kern="1200">
                <a:solidFill>
                  <a:schemeClr val="tx1"/>
                </a:solidFill>
                <a:effectLst/>
                <a:latin typeface="+mn-lt"/>
                <a:ea typeface="+mn-ea"/>
                <a:cs typeface="+mn-cs"/>
              </a:rPr>
              <a:t>and invite them to use it to take notes during the lesson.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A3B03738-FD40-74B4-6344-323892172969}"/>
              </a:ext>
            </a:extLst>
          </p:cNvPr>
          <p:cNvSpPr>
            <a:spLocks noGrp="1"/>
          </p:cNvSpPr>
          <p:nvPr>
            <p:ph type="sldNum" sz="quarter" idx="5"/>
          </p:nvPr>
        </p:nvSpPr>
        <p:spPr/>
        <p:txBody>
          <a:bodyPr/>
          <a:lstStyle/>
          <a:p>
            <a:fld id="{21B880CB-BA42-422E-8DC2-BC57CE2C34C2}" type="slidenum">
              <a:rPr lang="en-US" smtClean="0"/>
              <a:t>4</a:t>
            </a:fld>
            <a:endParaRPr lang="en-US"/>
          </a:p>
        </p:txBody>
      </p:sp>
    </p:spTree>
    <p:extLst>
      <p:ext uri="{BB962C8B-B14F-4D97-AF65-F5344CB8AC3E}">
        <p14:creationId xmlns:p14="http://schemas.microsoft.com/office/powerpoint/2010/main" val="1510793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Review with students the types of </a:t>
            </a:r>
            <a:r>
              <a:rPr lang="en-US" sz="1200" i="1" kern="1200">
                <a:solidFill>
                  <a:schemeClr val="tx1"/>
                </a:solidFill>
                <a:effectLst/>
                <a:latin typeface="+mn-lt"/>
                <a:ea typeface="+mn-ea"/>
                <a:cs typeface="+mn-cs"/>
              </a:rPr>
              <a:t>financial services</a:t>
            </a:r>
            <a:r>
              <a:rPr lang="en-US" sz="1200" kern="1200">
                <a:solidFill>
                  <a:schemeClr val="tx1"/>
                </a:solidFill>
                <a:effectLst/>
                <a:latin typeface="+mn-lt"/>
                <a:ea typeface="+mn-ea"/>
                <a:cs typeface="+mn-cs"/>
              </a:rPr>
              <a:t> listed on the slide. Explain that financial institutions offer these services to help people move, store, grow and protect their money. Each institution has a specific role, although some—especially banks and credit unions—may offer more than one type of financial service. Even something as small as a paycheck involves multiple institutions performing different jobs.</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6</a:t>
            </a:fld>
            <a:endParaRPr lang="en-US"/>
          </a:p>
        </p:txBody>
      </p:sp>
    </p:spTree>
    <p:extLst>
      <p:ext uri="{BB962C8B-B14F-4D97-AF65-F5344CB8AC3E}">
        <p14:creationId xmlns:p14="http://schemas.microsoft.com/office/powerpoint/2010/main" val="3543509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Review with students the information provided.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Ask students to turn and talk with a neighbor why someone might choose a savings account instead of keeping cash at home. After a moment, ask one or two students to share their ideas with the class.</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7</a:t>
            </a:fld>
            <a:endParaRPr lang="en-US"/>
          </a:p>
        </p:txBody>
      </p:sp>
    </p:spTree>
    <p:extLst>
      <p:ext uri="{BB962C8B-B14F-4D97-AF65-F5344CB8AC3E}">
        <p14:creationId xmlns:p14="http://schemas.microsoft.com/office/powerpoint/2010/main" val="2638780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Review with students the information provided. Explain that there is no right or wrong choice when deciding whether to use a bank or credit union—it will depend on each person’s individual needs and what is available in their community. In fact, some people use both credit unions and banks at the same time to meet different financial needs.</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Ask a few students to share banks and credit unions they are familiar with in their community and list them on the writing surface.</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8</a:t>
            </a:fld>
            <a:endParaRPr lang="en-US"/>
          </a:p>
        </p:txBody>
      </p:sp>
    </p:spTree>
    <p:extLst>
      <p:ext uri="{BB962C8B-B14F-4D97-AF65-F5344CB8AC3E}">
        <p14:creationId xmlns:p14="http://schemas.microsoft.com/office/powerpoint/2010/main" val="3659159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9</a:t>
            </a:fld>
            <a:endParaRPr lang="en-US"/>
          </a:p>
        </p:txBody>
      </p:sp>
    </p:spTree>
    <p:extLst>
      <p:ext uri="{BB962C8B-B14F-4D97-AF65-F5344CB8AC3E}">
        <p14:creationId xmlns:p14="http://schemas.microsoft.com/office/powerpoint/2010/main" val="41828183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10</a:t>
            </a:fld>
            <a:endParaRPr lang="en-US"/>
          </a:p>
        </p:txBody>
      </p:sp>
    </p:spTree>
    <p:extLst>
      <p:ext uri="{BB962C8B-B14F-4D97-AF65-F5344CB8AC3E}">
        <p14:creationId xmlns:p14="http://schemas.microsoft.com/office/powerpoint/2010/main" val="387567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 </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11</a:t>
            </a:fld>
            <a:endParaRPr lang="en-US"/>
          </a:p>
        </p:txBody>
      </p:sp>
    </p:spTree>
    <p:extLst>
      <p:ext uri="{BB962C8B-B14F-4D97-AF65-F5344CB8AC3E}">
        <p14:creationId xmlns:p14="http://schemas.microsoft.com/office/powerpoint/2010/main" val="35995794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12</a:t>
            </a:fld>
            <a:endParaRPr lang="en-US"/>
          </a:p>
        </p:txBody>
      </p:sp>
    </p:spTree>
    <p:extLst>
      <p:ext uri="{BB962C8B-B14F-4D97-AF65-F5344CB8AC3E}">
        <p14:creationId xmlns:p14="http://schemas.microsoft.com/office/powerpoint/2010/main" val="1398683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Review with students the information provided.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Note that the acronyms in the “Who Offers It” column will be explained on the next slide.</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13</a:t>
            </a:fld>
            <a:endParaRPr lang="en-US"/>
          </a:p>
        </p:txBody>
      </p:sp>
    </p:spTree>
    <p:extLst>
      <p:ext uri="{BB962C8B-B14F-4D97-AF65-F5344CB8AC3E}">
        <p14:creationId xmlns:p14="http://schemas.microsoft.com/office/powerpoint/2010/main" val="2131334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 </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14</a:t>
            </a:fld>
            <a:endParaRPr lang="en-US"/>
          </a:p>
        </p:txBody>
      </p:sp>
    </p:spTree>
    <p:extLst>
      <p:ext uri="{BB962C8B-B14F-4D97-AF65-F5344CB8AC3E}">
        <p14:creationId xmlns:p14="http://schemas.microsoft.com/office/powerpoint/2010/main" val="16477208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Review with students the instructions provided. Students will identify which of the financial institutions listed under Options can best help with each financial need.</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Read each financial need aloud and ask students to identify which institution would be most helpful. Ask them to show one to four fingers to indicate their choice. Record their responses on the writing surface. </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15</a:t>
            </a:fld>
            <a:endParaRPr lang="en-US"/>
          </a:p>
        </p:txBody>
      </p:sp>
    </p:spTree>
    <p:extLst>
      <p:ext uri="{BB962C8B-B14F-4D97-AF65-F5344CB8AC3E}">
        <p14:creationId xmlns:p14="http://schemas.microsoft.com/office/powerpoint/2010/main" val="2993569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8DA7E-0B5E-A6E7-3F91-90F5D5CB0A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A41FE8-F359-ADB1-00DC-73FE6839D5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53B78E-AB42-3D79-FD05-E1E8DE9A8DCC}"/>
              </a:ext>
            </a:extLst>
          </p:cNvPr>
          <p:cNvSpPr>
            <a:spLocks noGrp="1"/>
          </p:cNvSpPr>
          <p:nvPr>
            <p:ph type="body" idx="1"/>
          </p:nvPr>
        </p:nvSpPr>
        <p:spPr/>
        <p:txBody>
          <a:bodyPr/>
          <a:lstStyle/>
          <a:p>
            <a:r>
              <a:rPr lang="en-US" sz="1200" kern="1200">
                <a:solidFill>
                  <a:schemeClr val="tx1"/>
                </a:solidFill>
                <a:effectLst/>
                <a:latin typeface="+mn-lt"/>
                <a:ea typeface="+mn-ea"/>
                <a:cs typeface="+mn-cs"/>
              </a:rPr>
              <a:t>Review the suggested answers with students. Encourage students who have questions about or disagree with an answer to explain their reasoning. Remind students that some financial needs can be met by more than one type of institution. For example, many banks and credit unions offer access to insurance and investment products and services in addition to traditional banking services.</a:t>
            </a:r>
          </a:p>
          <a:p>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Take any questions from students before moving on.</a:t>
            </a:r>
          </a:p>
          <a:p>
            <a:endParaRPr lang="en-US"/>
          </a:p>
        </p:txBody>
      </p:sp>
      <p:sp>
        <p:nvSpPr>
          <p:cNvPr id="4" name="Slide Number Placeholder 3">
            <a:extLst>
              <a:ext uri="{FF2B5EF4-FFF2-40B4-BE49-F238E27FC236}">
                <a16:creationId xmlns:a16="http://schemas.microsoft.com/office/drawing/2014/main" id="{3FCD168D-19AB-92B6-E5BF-478BEDC58868}"/>
              </a:ext>
            </a:extLst>
          </p:cNvPr>
          <p:cNvSpPr>
            <a:spLocks noGrp="1"/>
          </p:cNvSpPr>
          <p:nvPr>
            <p:ph type="sldNum" sz="quarter" idx="5"/>
          </p:nvPr>
        </p:nvSpPr>
        <p:spPr/>
        <p:txBody>
          <a:bodyPr/>
          <a:lstStyle/>
          <a:p>
            <a:fld id="{21B880CB-BA42-422E-8DC2-BC57CE2C34C2}" type="slidenum">
              <a:rPr lang="en-US" smtClean="0"/>
              <a:t>16</a:t>
            </a:fld>
            <a:endParaRPr lang="en-US"/>
          </a:p>
        </p:txBody>
      </p:sp>
    </p:spTree>
    <p:extLst>
      <p:ext uri="{BB962C8B-B14F-4D97-AF65-F5344CB8AC3E}">
        <p14:creationId xmlns:p14="http://schemas.microsoft.com/office/powerpoint/2010/main" val="23869327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Optional break.</a:t>
            </a:r>
          </a:p>
        </p:txBody>
      </p:sp>
      <p:sp>
        <p:nvSpPr>
          <p:cNvPr id="4" name="Slide Number Placeholder 3"/>
          <p:cNvSpPr>
            <a:spLocks noGrp="1"/>
          </p:cNvSpPr>
          <p:nvPr>
            <p:ph type="sldNum" sz="quarter" idx="5"/>
          </p:nvPr>
        </p:nvSpPr>
        <p:spPr/>
        <p:txBody>
          <a:bodyPr/>
          <a:lstStyle/>
          <a:p>
            <a:fld id="{21B880CB-BA42-422E-8DC2-BC57CE2C34C2}" type="slidenum">
              <a:rPr lang="en-US" smtClean="0"/>
              <a:t>17</a:t>
            </a:fld>
            <a:endParaRPr lang="en-US"/>
          </a:p>
        </p:txBody>
      </p:sp>
    </p:spTree>
    <p:extLst>
      <p:ext uri="{BB962C8B-B14F-4D97-AF65-F5344CB8AC3E}">
        <p14:creationId xmlns:p14="http://schemas.microsoft.com/office/powerpoint/2010/main" val="2026793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Divide the class into small groups. </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18</a:t>
            </a:fld>
            <a:endParaRPr lang="en-US"/>
          </a:p>
        </p:txBody>
      </p:sp>
    </p:spTree>
    <p:extLst>
      <p:ext uri="{BB962C8B-B14F-4D97-AF65-F5344CB8AC3E}">
        <p14:creationId xmlns:p14="http://schemas.microsoft.com/office/powerpoint/2010/main" val="542753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Point students to the </a:t>
            </a:r>
            <a:r>
              <a:rPr lang="en-US" sz="1200" b="1" i="1" kern="1200">
                <a:solidFill>
                  <a:schemeClr val="tx1"/>
                </a:solidFill>
                <a:effectLst/>
                <a:latin typeface="+mn-lt"/>
                <a:ea typeface="+mn-ea"/>
                <a:cs typeface="+mn-cs"/>
              </a:rPr>
              <a:t>Oregon Bank and Credit Union Comparison handout</a:t>
            </a:r>
            <a:r>
              <a:rPr lang="en-US" sz="1200" kern="1200">
                <a:solidFill>
                  <a:schemeClr val="tx1"/>
                </a:solidFill>
                <a:effectLst/>
                <a:latin typeface="+mn-lt"/>
                <a:ea typeface="+mn-ea"/>
                <a:cs typeface="+mn-cs"/>
              </a:rPr>
              <a:t>. Review the activity instructions as a class. Students will explore the websites of an Oregon-based bank and an Oregon-based credit union and record and compare information about the products and services both offer. </a:t>
            </a:r>
          </a:p>
          <a:p>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Provide each group with an Oregon-based bank and an Oregon-based credit union from the approved list (see the "Preparation" section above).</a:t>
            </a:r>
          </a:p>
          <a:p>
            <a:pPr lvl="0"/>
            <a:r>
              <a:rPr lang="en-US" sz="1200" kern="1200">
                <a:solidFill>
                  <a:schemeClr val="tx1"/>
                </a:solidFill>
                <a:effectLst/>
                <a:latin typeface="+mn-lt"/>
                <a:ea typeface="+mn-ea"/>
                <a:cs typeface="+mn-cs"/>
              </a:rPr>
              <a:t>Invite groups to begin working on the activity.</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Circulate among the groups as they work to answer questions and make sure they are staying on task. </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After 20 minutes, or when it looks like students have completed their work, get their attention and move on to the activity debrief.</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19</a:t>
            </a:fld>
            <a:endParaRPr lang="en-US"/>
          </a:p>
        </p:txBody>
      </p:sp>
    </p:spTree>
    <p:extLst>
      <p:ext uri="{BB962C8B-B14F-4D97-AF65-F5344CB8AC3E}">
        <p14:creationId xmlns:p14="http://schemas.microsoft.com/office/powerpoint/2010/main" val="3011340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Invite a spokesperson from each group to briefly share what they learned from comparing their assigned Oregon-based bank and credit union. Encourage groups to highlight at least one similarity and one difference they found. </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As students share, invite the class to identify any common patterns or surprising findings across the institutions.</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Ask students to revisit the warm-up question and consider how they would collect, store, and spend money without using any of the financial institutions discussed in the lesson. Invite a few students to share their ideas and discuss the challenges they might face.</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20</a:t>
            </a:fld>
            <a:endParaRPr lang="en-US"/>
          </a:p>
        </p:txBody>
      </p:sp>
    </p:spTree>
    <p:extLst>
      <p:ext uri="{BB962C8B-B14F-4D97-AF65-F5344CB8AC3E}">
        <p14:creationId xmlns:p14="http://schemas.microsoft.com/office/powerpoint/2010/main" val="29537621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 Explain that some people have limited access to banks and credit unions or choose not to use them. As a result, they may use alternative financial services that are quicker or easier to access. While these services can be convenient, they often have higher fees, fewer protections, and greater financial risks than banks and credit unions.</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21</a:t>
            </a:fld>
            <a:endParaRPr lang="en-US"/>
          </a:p>
        </p:txBody>
      </p:sp>
    </p:spTree>
    <p:extLst>
      <p:ext uri="{BB962C8B-B14F-4D97-AF65-F5344CB8AC3E}">
        <p14:creationId xmlns:p14="http://schemas.microsoft.com/office/powerpoint/2010/main" val="9142917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 Emphasize that </a:t>
            </a:r>
            <a:r>
              <a:rPr lang="en-US" sz="1200" kern="1200" err="1">
                <a:solidFill>
                  <a:schemeClr val="tx1"/>
                </a:solidFill>
                <a:effectLst/>
                <a:latin typeface="+mn-lt"/>
                <a:ea typeface="+mn-ea"/>
                <a:cs typeface="+mn-cs"/>
              </a:rPr>
              <a:t>underbanking</a:t>
            </a:r>
            <a:r>
              <a:rPr lang="en-US" sz="1200" kern="1200">
                <a:solidFill>
                  <a:schemeClr val="tx1"/>
                </a:solidFill>
                <a:effectLst/>
                <a:latin typeface="+mn-lt"/>
                <a:ea typeface="+mn-ea"/>
                <a:cs typeface="+mn-cs"/>
              </a:rPr>
              <a:t> can result from many different factors and is not simply a personal choice.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Conclude by reminding students that banks and credit unions provide a safe place to store money, access financial services, and receive consumer protections. Explain that choosing the right financial institution can help people manage and protect their money.</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22</a:t>
            </a:fld>
            <a:endParaRPr lang="en-US"/>
          </a:p>
        </p:txBody>
      </p:sp>
    </p:spTree>
    <p:extLst>
      <p:ext uri="{BB962C8B-B14F-4D97-AF65-F5344CB8AC3E}">
        <p14:creationId xmlns:p14="http://schemas.microsoft.com/office/powerpoint/2010/main" val="29368072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23</a:t>
            </a:fld>
            <a:endParaRPr lang="en-US"/>
          </a:p>
        </p:txBody>
      </p:sp>
    </p:spTree>
    <p:extLst>
      <p:ext uri="{BB962C8B-B14F-4D97-AF65-F5344CB8AC3E}">
        <p14:creationId xmlns:p14="http://schemas.microsoft.com/office/powerpoint/2010/main" val="3726442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Point students to the copy of the prompt on the slide that is provided on the last page of their handout packets. Invite students to write their responses to the prompt in their handouts in the space provided.</a:t>
            </a:r>
            <a:endParaRPr lang="en-US"/>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24</a:t>
            </a:fld>
            <a:endParaRPr lang="en-US"/>
          </a:p>
        </p:txBody>
      </p:sp>
    </p:spTree>
    <p:extLst>
      <p:ext uri="{BB962C8B-B14F-4D97-AF65-F5344CB8AC3E}">
        <p14:creationId xmlns:p14="http://schemas.microsoft.com/office/powerpoint/2010/main" val="19704560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Answer any final questions and thank students for their participation.</a:t>
            </a:r>
          </a:p>
          <a:p>
            <a:endParaRPr lang="en-US" dirty="0"/>
          </a:p>
        </p:txBody>
      </p:sp>
    </p:spTree>
    <p:extLst>
      <p:ext uri="{BB962C8B-B14F-4D97-AF65-F5344CB8AC3E}">
        <p14:creationId xmlns:p14="http://schemas.microsoft.com/office/powerpoint/2010/main" val="4366466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hoto1)">
    <p:spTree>
      <p:nvGrpSpPr>
        <p:cNvPr id="1" name=""/>
        <p:cNvGrpSpPr/>
        <p:nvPr/>
      </p:nvGrpSpPr>
      <p:grpSpPr>
        <a:xfrm>
          <a:off x="0" y="0"/>
          <a:ext cx="0" cy="0"/>
          <a:chOff x="0" y="0"/>
          <a:chExt cx="0" cy="0"/>
        </a:xfrm>
      </p:grpSpPr>
      <p:pic>
        <p:nvPicPr>
          <p:cNvPr id="5" name="Picture 4" descr="Teacher helping student with assignment">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531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hoto2)">
    <p:spTree>
      <p:nvGrpSpPr>
        <p:cNvPr id="1" name=""/>
        <p:cNvGrpSpPr/>
        <p:nvPr/>
      </p:nvGrpSpPr>
      <p:grpSpPr>
        <a:xfrm>
          <a:off x="0" y="0"/>
          <a:ext cx="0" cy="0"/>
          <a:chOff x="0" y="0"/>
          <a:chExt cx="0" cy="0"/>
        </a:xfrm>
      </p:grpSpPr>
      <p:pic>
        <p:nvPicPr>
          <p:cNvPr id="5" name="Picture 4" descr="family bonding in living room">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5624"/>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6111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photo3)">
    <p:spTree>
      <p:nvGrpSpPr>
        <p:cNvPr id="1" name=""/>
        <p:cNvGrpSpPr/>
        <p:nvPr/>
      </p:nvGrpSpPr>
      <p:grpSpPr>
        <a:xfrm>
          <a:off x="0" y="0"/>
          <a:ext cx="0" cy="0"/>
          <a:chOff x="0" y="0"/>
          <a:chExt cx="0" cy="0"/>
        </a:xfrm>
      </p:grpSpPr>
      <p:pic>
        <p:nvPicPr>
          <p:cNvPr id="5" name="Picture 4" descr="Three girls embracing on bed">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1628" b="3758"/>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900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hoto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587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472440" y="457200"/>
            <a:ext cx="11247120" cy="5943600"/>
          </a:xfrm>
          <a:prstGeom prst="rect">
            <a:avLst/>
          </a:prstGeom>
          <a:noFill/>
          <a:ln w="1270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60298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32769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hoto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87425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hoto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78574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hoto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74944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hoto4)">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5280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hoto5)">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71057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hoto6)">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777438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0"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EB79912-87AC-A739-25CA-A9E0453C059E}"/>
              </a:ext>
            </a:extLst>
          </p:cNvPr>
          <p:cNvSpPr/>
          <p:nvPr userDrawn="1"/>
        </p:nvSpPr>
        <p:spPr>
          <a:xfrm>
            <a:off x="7167" y="68262"/>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6281B9CE-BFAE-7336-CED9-F4DC1B30BF8E}"/>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8D9F843B-FF67-A394-46C7-3147F71AFB6E}"/>
              </a:ext>
            </a:extLst>
          </p:cNvPr>
          <p:cNvSpPr>
            <a:spLocks noGrp="1"/>
          </p:cNvSpPr>
          <p:nvPr>
            <p:ph type="body" sz="quarter" idx="12" hasCustomPrompt="1"/>
          </p:nvPr>
        </p:nvSpPr>
        <p:spPr>
          <a:xfrm>
            <a:off x="838200" y="758945"/>
            <a:ext cx="7727950" cy="1595438"/>
          </a:xfrm>
        </p:spPr>
        <p:txBody>
          <a:bodyPr/>
          <a:lstStyle>
            <a:lvl1pPr>
              <a:buNone/>
              <a:defRPr sz="2800" b="1"/>
            </a:lvl1pPr>
          </a:lstStyle>
          <a:p>
            <a:r>
              <a:rPr lang="en-US" dirty="0">
                <a:solidFill>
                  <a:schemeClr val="bg1"/>
                </a:solidFill>
              </a:rPr>
              <a:t>Click to edit Master title style</a:t>
            </a:r>
          </a:p>
        </p:txBody>
      </p:sp>
    </p:spTree>
    <p:extLst>
      <p:ext uri="{BB962C8B-B14F-4D97-AF65-F5344CB8AC3E}">
        <p14:creationId xmlns:p14="http://schemas.microsoft.com/office/powerpoint/2010/main" val="2760716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D3A5A-C65F-CE3E-ED5E-2DFC0EFA80F1}"/>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2"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97C28A96-C11C-087E-B6C0-66E288D3D3EF}"/>
              </a:ext>
            </a:extLst>
          </p:cNvPr>
          <p:cNvSpPr txBox="1">
            <a:spLocks/>
          </p:cNvSpPr>
          <p:nvPr userDrawn="1"/>
        </p:nvSpPr>
        <p:spPr>
          <a:xfrm>
            <a:off x="838200" y="31242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a:lstStyle>
          <a:p>
            <a:pPr algn="ctr"/>
            <a:endParaRPr lang="en-US">
              <a:solidFill>
                <a:schemeClr val="bg1"/>
              </a:solidFill>
            </a:endParaRPr>
          </a:p>
        </p:txBody>
      </p:sp>
      <p:sp>
        <p:nvSpPr>
          <p:cNvPr id="7" name="Text Placeholder 6">
            <a:extLst>
              <a:ext uri="{FF2B5EF4-FFF2-40B4-BE49-F238E27FC236}">
                <a16:creationId xmlns:a16="http://schemas.microsoft.com/office/drawing/2014/main" id="{38F22C15-5461-49E9-3B45-535D3A1C3CED}"/>
              </a:ext>
            </a:extLst>
          </p:cNvPr>
          <p:cNvSpPr>
            <a:spLocks noGrp="1"/>
          </p:cNvSpPr>
          <p:nvPr>
            <p:ph type="body" sz="quarter" idx="12" hasCustomPrompt="1"/>
          </p:nvPr>
        </p:nvSpPr>
        <p:spPr>
          <a:xfrm>
            <a:off x="2515778" y="3482976"/>
            <a:ext cx="7153275" cy="1546224"/>
          </a:xfrm>
        </p:spPr>
        <p:txBody>
          <a:bodyPr/>
          <a:lstStyle>
            <a:lvl1pPr>
              <a:buNone/>
              <a:defRPr sz="4000"/>
            </a:lvl1pPr>
          </a:lstStyle>
          <a:p>
            <a:pPr algn="ctr"/>
            <a:r>
              <a:rPr lang="en-US" dirty="0">
                <a:solidFill>
                  <a:schemeClr val="bg1"/>
                </a:solidFill>
              </a:rPr>
              <a:t>Click to edit Master title style</a:t>
            </a:r>
          </a:p>
        </p:txBody>
      </p:sp>
      <p:cxnSp>
        <p:nvCxnSpPr>
          <p:cNvPr id="16" name="Straight Connector 15">
            <a:extLst>
              <a:ext uri="{FF2B5EF4-FFF2-40B4-BE49-F238E27FC236}">
                <a16:creationId xmlns:a16="http://schemas.microsoft.com/office/drawing/2014/main" id="{0747A983-0331-AB5B-F3C3-2478EC1543B9}"/>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Text Placeholder 17">
            <a:extLst>
              <a:ext uri="{FF2B5EF4-FFF2-40B4-BE49-F238E27FC236}">
                <a16:creationId xmlns:a16="http://schemas.microsoft.com/office/drawing/2014/main" id="{58C08332-C684-919B-EDDC-9552C1151042}"/>
              </a:ext>
            </a:extLst>
          </p:cNvPr>
          <p:cNvSpPr>
            <a:spLocks noGrp="1"/>
          </p:cNvSpPr>
          <p:nvPr>
            <p:ph type="body" sz="quarter" idx="13" hasCustomPrompt="1"/>
          </p:nvPr>
        </p:nvSpPr>
        <p:spPr>
          <a:xfrm>
            <a:off x="835152" y="752475"/>
            <a:ext cx="8058150" cy="1181100"/>
          </a:xfrm>
        </p:spPr>
        <p:txBody>
          <a:bodyPr/>
          <a:lstStyle>
            <a:lvl1pPr>
              <a:buNone/>
              <a:defRPr sz="2800" b="1"/>
            </a:lvl1pPr>
          </a:lstStyle>
          <a:p>
            <a:r>
              <a:rPr lang="en-US" dirty="0">
                <a:solidFill>
                  <a:schemeClr val="bg1"/>
                </a:solidFill>
              </a:rPr>
              <a:t>Click to edit Master title style</a:t>
            </a:r>
          </a:p>
        </p:txBody>
      </p:sp>
    </p:spTree>
    <p:extLst>
      <p:ext uri="{BB962C8B-B14F-4D97-AF65-F5344CB8AC3E}">
        <p14:creationId xmlns:p14="http://schemas.microsoft.com/office/powerpoint/2010/main" val="2521219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A177C5-279C-A7BC-37DC-5F892EF520AF}"/>
              </a:ext>
            </a:extLst>
          </p:cNvPr>
          <p:cNvSpPr/>
          <p:nvPr userDrawn="1"/>
        </p:nvSpPr>
        <p:spPr>
          <a:xfrm>
            <a:off x="1" y="6219825"/>
            <a:ext cx="12192000" cy="638175"/>
          </a:xfrm>
          <a:prstGeom prst="rect">
            <a:avLst/>
          </a:prstGeom>
          <a:solidFill>
            <a:schemeClr val="tx2">
              <a:alpha val="50000"/>
            </a:schemeClr>
          </a:solidFill>
          <a:ln w="152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2" name="Title 1">
            <a:extLst>
              <a:ext uri="{FF2B5EF4-FFF2-40B4-BE49-F238E27FC236}">
                <a16:creationId xmlns:a16="http://schemas.microsoft.com/office/drawing/2014/main" id="{0C2D3A5A-C65F-CE3E-ED5E-2DFC0EFA80F1}"/>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Who is Who in the Financial System</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0"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7C28A96-C11C-087E-B6C0-66E288D3D3EF}"/>
              </a:ext>
            </a:extLst>
          </p:cNvPr>
          <p:cNvSpPr txBox="1">
            <a:spLocks/>
          </p:cNvSpPr>
          <p:nvPr userDrawn="1"/>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a:lstStyle>
          <a:p>
            <a:endParaRPr lang="en-US">
              <a:solidFill>
                <a:schemeClr val="bg1"/>
              </a:solidFill>
            </a:endParaRPr>
          </a:p>
        </p:txBody>
      </p:sp>
      <p:cxnSp>
        <p:nvCxnSpPr>
          <p:cNvPr id="12" name="Straight Connector 11">
            <a:extLst>
              <a:ext uri="{FF2B5EF4-FFF2-40B4-BE49-F238E27FC236}">
                <a16:creationId xmlns:a16="http://schemas.microsoft.com/office/drawing/2014/main" id="{C84BDA6C-31D7-977D-ED86-38C8A4C550D0}"/>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D1FB27F8-A24F-94D8-95A1-338E251738A0}"/>
              </a:ext>
            </a:extLst>
          </p:cNvPr>
          <p:cNvCxnSpPr/>
          <p:nvPr userDrawn="1"/>
        </p:nvCxnSpPr>
        <p:spPr>
          <a:xfrm>
            <a:off x="990600" y="15240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7" name="Content Placeholder 16">
            <a:extLst>
              <a:ext uri="{FF2B5EF4-FFF2-40B4-BE49-F238E27FC236}">
                <a16:creationId xmlns:a16="http://schemas.microsoft.com/office/drawing/2014/main" id="{20A95C98-EE7D-B710-7FE5-63F8E6BF6050}"/>
              </a:ext>
            </a:extLst>
          </p:cNvPr>
          <p:cNvSpPr>
            <a:spLocks noGrp="1"/>
          </p:cNvSpPr>
          <p:nvPr>
            <p:ph sz="quarter" idx="12" hasCustomPrompt="1"/>
          </p:nvPr>
        </p:nvSpPr>
        <p:spPr>
          <a:xfrm>
            <a:off x="990600" y="681039"/>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Tree>
    <p:extLst>
      <p:ext uri="{BB962C8B-B14F-4D97-AF65-F5344CB8AC3E}">
        <p14:creationId xmlns:p14="http://schemas.microsoft.com/office/powerpoint/2010/main" val="27413087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A177C5-279C-A7BC-37DC-5F892EF520AF}"/>
              </a:ext>
            </a:extLst>
          </p:cNvPr>
          <p:cNvSpPr/>
          <p:nvPr userDrawn="1"/>
        </p:nvSpPr>
        <p:spPr>
          <a:xfrm>
            <a:off x="1" y="6219825"/>
            <a:ext cx="12192000" cy="638175"/>
          </a:xfrm>
          <a:prstGeom prst="rect">
            <a:avLst/>
          </a:prstGeom>
          <a:solidFill>
            <a:schemeClr val="tx2">
              <a:alpha val="50000"/>
            </a:schemeClr>
          </a:solidFill>
          <a:ln w="152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2" name="Title 1">
            <a:extLst>
              <a:ext uri="{FF2B5EF4-FFF2-40B4-BE49-F238E27FC236}">
                <a16:creationId xmlns:a16="http://schemas.microsoft.com/office/drawing/2014/main" id="{0C2D3A5A-C65F-CE3E-ED5E-2DFC0EFA80F1}"/>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Who is Who in the Financial System</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0"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7C28A96-C11C-087E-B6C0-66E288D3D3EF}"/>
              </a:ext>
            </a:extLst>
          </p:cNvPr>
          <p:cNvSpPr txBox="1">
            <a:spLocks/>
          </p:cNvSpPr>
          <p:nvPr userDrawn="1"/>
        </p:nvSpPr>
        <p:spPr>
          <a:xfrm>
            <a:off x="838200" y="31242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a:lstStyle>
          <a:p>
            <a:pPr algn="ctr"/>
            <a:endParaRPr lang="en-US">
              <a:solidFill>
                <a:schemeClr val="bg1"/>
              </a:solidFill>
            </a:endParaRPr>
          </a:p>
        </p:txBody>
      </p:sp>
      <p:cxnSp>
        <p:nvCxnSpPr>
          <p:cNvPr id="12" name="Straight Connector 11">
            <a:extLst>
              <a:ext uri="{FF2B5EF4-FFF2-40B4-BE49-F238E27FC236}">
                <a16:creationId xmlns:a16="http://schemas.microsoft.com/office/drawing/2014/main" id="{C84BDA6C-31D7-977D-ED86-38C8A4C550D0}"/>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7" name="Text Placeholder 6">
            <a:extLst>
              <a:ext uri="{FF2B5EF4-FFF2-40B4-BE49-F238E27FC236}">
                <a16:creationId xmlns:a16="http://schemas.microsoft.com/office/drawing/2014/main" id="{38F22C15-5461-49E9-3B45-535D3A1C3CED}"/>
              </a:ext>
            </a:extLst>
          </p:cNvPr>
          <p:cNvSpPr>
            <a:spLocks noGrp="1"/>
          </p:cNvSpPr>
          <p:nvPr>
            <p:ph type="body" sz="quarter" idx="12" hasCustomPrompt="1"/>
          </p:nvPr>
        </p:nvSpPr>
        <p:spPr>
          <a:xfrm>
            <a:off x="2515778" y="3482976"/>
            <a:ext cx="7153275" cy="857250"/>
          </a:xfrm>
        </p:spPr>
        <p:txBody>
          <a:bodyPr/>
          <a:lstStyle>
            <a:lvl1pPr>
              <a:buNone/>
              <a:defRPr sz="4000"/>
            </a:lvl1pPr>
          </a:lstStyle>
          <a:p>
            <a:pPr algn="ctr"/>
            <a:r>
              <a:rPr lang="en-US">
                <a:solidFill>
                  <a:schemeClr val="bg1"/>
                </a:solidFill>
              </a:rPr>
              <a:t>Click to edit Master title style</a:t>
            </a:r>
          </a:p>
        </p:txBody>
      </p:sp>
    </p:spTree>
    <p:extLst>
      <p:ext uri="{BB962C8B-B14F-4D97-AF65-F5344CB8AC3E}">
        <p14:creationId xmlns:p14="http://schemas.microsoft.com/office/powerpoint/2010/main" val="28914664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a:buClrTx/>
              <a:buFont typeface="Poppins" panose="020B0604020202020204" pitchFamily="34" charset="0"/>
              <a:buChar char="•"/>
              <a:defRPr/>
            </a:lvl1pPr>
            <a:lvl2pPr marL="685800" indent="-228600">
              <a:buClrTx/>
              <a:buFont typeface="Poppins" panose="020B0604020202020204" pitchFamily="34" charset="0"/>
              <a:buChar char="•"/>
              <a:defRPr/>
            </a:lvl2pPr>
            <a:lvl3pPr>
              <a:buClrTx/>
              <a:buFont typeface="Poppins" panose="020B0604020202020204" pitchFamily="34" charset="0"/>
              <a:buChar char="•"/>
              <a:defRPr/>
            </a:lvl3pPr>
            <a:lvl4pPr>
              <a:buClrTx/>
              <a:buFont typeface="Poppins" panose="020B0604020202020204" pitchFamily="34" charset="0"/>
              <a:buChar char="•"/>
              <a:defRPr/>
            </a:lvl4pPr>
            <a:lvl5pPr>
              <a:buClrTx/>
              <a:buFont typeface="Poppins"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Who is Who in the Financial System</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3269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Numbered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marL="411480" indent="-411480">
              <a:buClr>
                <a:schemeClr val="tx1"/>
              </a:buClr>
              <a:buFont typeface="+mj-lt"/>
              <a:buAutoNum type="arabicPeriod"/>
              <a:defRPr/>
            </a:lvl1pPr>
            <a:lvl2pPr marL="868680" indent="-411480">
              <a:buClr>
                <a:schemeClr val="tx1"/>
              </a:buClr>
              <a:buFont typeface="+mj-lt"/>
              <a:buAutoNum type="arabicPeriod"/>
              <a:defRPr/>
            </a:lvl2pPr>
            <a:lvl3pPr marL="1325880" indent="-411480">
              <a:buClr>
                <a:schemeClr val="tx1"/>
              </a:buClr>
              <a:buFont typeface="+mj-lt"/>
              <a:buAutoNum type="arabicPeriod"/>
              <a:defRPr/>
            </a:lvl3pPr>
            <a:lvl4pPr marL="1371600" indent="0">
              <a:buNone/>
              <a:defRPr/>
            </a:lvl4pPr>
          </a:lstStyle>
          <a:p>
            <a:pPr lvl="0"/>
            <a:r>
              <a:rPr lang="en-US"/>
              <a:t>Click to edit Master text styles</a:t>
            </a:r>
          </a:p>
          <a:p>
            <a:pPr lvl="1"/>
            <a:r>
              <a:rPr lang="en-US"/>
              <a:t>Second level</a:t>
            </a:r>
          </a:p>
          <a:p>
            <a:pPr lvl="2"/>
            <a:r>
              <a:rPr lang="en-US"/>
              <a:t>Third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Who is Who in the Financial System</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69290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Lis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A7EA2-550B-EC17-1D6D-931259B07D1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E4D04A77-4E6E-032A-47FB-75DAB73EA8C3}"/>
              </a:ext>
            </a:extLst>
          </p:cNvPr>
          <p:cNvSpPr>
            <a:spLocks noGrp="1"/>
          </p:cNvSpPr>
          <p:nvPr>
            <p:ph sz="half" idx="1"/>
          </p:nvPr>
        </p:nvSpPr>
        <p:spPr>
          <a:xfrm>
            <a:off x="838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6BA658-43FB-319A-132F-ACBF703484E1}"/>
              </a:ext>
            </a:extLst>
          </p:cNvPr>
          <p:cNvSpPr>
            <a:spLocks noGrp="1"/>
          </p:cNvSpPr>
          <p:nvPr>
            <p:ph sz="half" idx="2"/>
          </p:nvPr>
        </p:nvSpPr>
        <p:spPr>
          <a:xfrm>
            <a:off x="6172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077C159C-14F2-E76F-91A3-DC3885095D56}"/>
              </a:ext>
            </a:extLst>
          </p:cNvPr>
          <p:cNvSpPr>
            <a:spLocks noGrp="1"/>
          </p:cNvSpPr>
          <p:nvPr>
            <p:ph type="ftr" sz="quarter" idx="10"/>
          </p:nvPr>
        </p:nvSpPr>
        <p:spPr/>
        <p:txBody>
          <a:bodyPr/>
          <a:lstStyle/>
          <a:p>
            <a:r>
              <a:rPr lang="en-US"/>
              <a:t>Who is Who in the Financial System</a:t>
            </a:r>
          </a:p>
        </p:txBody>
      </p:sp>
      <p:sp>
        <p:nvSpPr>
          <p:cNvPr id="9" name="Slide Number Placeholder 8">
            <a:extLst>
              <a:ext uri="{FF2B5EF4-FFF2-40B4-BE49-F238E27FC236}">
                <a16:creationId xmlns:a16="http://schemas.microsoft.com/office/drawing/2014/main" id="{0FD474AD-1705-6BC9-81F4-B0C0A0800257}"/>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AAC0E238-6E15-94C0-4F0D-13047D7A9BD1}"/>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03383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B41C-876C-268D-D5AF-50E42AD34EB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1C49A570-7110-1AA9-E69C-2273EC5DBB26}"/>
              </a:ext>
            </a:extLst>
          </p:cNvPr>
          <p:cNvSpPr>
            <a:spLocks noGrp="1"/>
          </p:cNvSpPr>
          <p:nvPr>
            <p:ph type="body" idx="1"/>
          </p:nvPr>
        </p:nvSpPr>
        <p:spPr>
          <a:xfrm>
            <a:off x="839788" y="1681163"/>
            <a:ext cx="5157787"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BF8B3B-B409-1E79-B46D-8F23CBDF451B}"/>
              </a:ext>
            </a:extLst>
          </p:cNvPr>
          <p:cNvSpPr>
            <a:spLocks noGrp="1"/>
          </p:cNvSpPr>
          <p:nvPr>
            <p:ph sz="half" idx="2"/>
          </p:nvPr>
        </p:nvSpPr>
        <p:spPr>
          <a:xfrm>
            <a:off x="839788" y="2505075"/>
            <a:ext cx="5157787" cy="3684588"/>
          </a:xfrm>
        </p:spPr>
        <p:txBody>
          <a:bodyPr/>
          <a:lstStyle>
            <a:lvl1pPr>
              <a:buClr>
                <a:schemeClr val="tx1"/>
              </a:buClr>
              <a:defRPr sz="2000">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43B7C9-7CB9-A6FC-C21C-B140351FC4AF}"/>
              </a:ext>
            </a:extLst>
          </p:cNvPr>
          <p:cNvSpPr>
            <a:spLocks noGrp="1"/>
          </p:cNvSpPr>
          <p:nvPr>
            <p:ph type="body" sz="quarter" idx="3"/>
          </p:nvPr>
        </p:nvSpPr>
        <p:spPr>
          <a:xfrm>
            <a:off x="6172200" y="1681163"/>
            <a:ext cx="5183188"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822D1C-EF86-4D5E-1F8B-C8334C650FCC}"/>
              </a:ext>
            </a:extLst>
          </p:cNvPr>
          <p:cNvSpPr>
            <a:spLocks noGrp="1"/>
          </p:cNvSpPr>
          <p:nvPr>
            <p:ph sz="quarter" idx="4"/>
          </p:nvPr>
        </p:nvSpPr>
        <p:spPr>
          <a:xfrm>
            <a:off x="6172200" y="2505075"/>
            <a:ext cx="5183188" cy="3684588"/>
          </a:xfrm>
        </p:spPr>
        <p:txBody>
          <a:bodyPr/>
          <a:lstStyle>
            <a:lvl1pPr>
              <a:buClr>
                <a:schemeClr val="tx1"/>
              </a:buClr>
              <a:defRPr sz="2000"/>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a:extLst>
              <a:ext uri="{FF2B5EF4-FFF2-40B4-BE49-F238E27FC236}">
                <a16:creationId xmlns:a16="http://schemas.microsoft.com/office/drawing/2014/main" id="{8763E82C-7C54-22C6-4FB7-C4F6130621A2}"/>
              </a:ext>
            </a:extLst>
          </p:cNvPr>
          <p:cNvSpPr>
            <a:spLocks noGrp="1"/>
          </p:cNvSpPr>
          <p:nvPr>
            <p:ph type="ftr" sz="quarter" idx="10"/>
          </p:nvPr>
        </p:nvSpPr>
        <p:spPr/>
        <p:txBody>
          <a:bodyPr/>
          <a:lstStyle/>
          <a:p>
            <a:r>
              <a:rPr lang="en-US"/>
              <a:t>Who is Who in the Financial System</a:t>
            </a:r>
          </a:p>
        </p:txBody>
      </p:sp>
      <p:sp>
        <p:nvSpPr>
          <p:cNvPr id="11" name="Slide Number Placeholder 10">
            <a:extLst>
              <a:ext uri="{FF2B5EF4-FFF2-40B4-BE49-F238E27FC236}">
                <a16:creationId xmlns:a16="http://schemas.microsoft.com/office/drawing/2014/main" id="{ACA9A1EA-AE82-58AC-19C1-13B70F91B5C5}"/>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2" name="Straight Connector 11">
            <a:extLst>
              <a:ext uri="{FF2B5EF4-FFF2-40B4-BE49-F238E27FC236}">
                <a16:creationId xmlns:a16="http://schemas.microsoft.com/office/drawing/2014/main" id="{0E5B9B52-ACA4-6F37-B4EE-ACA9FA9E5D18}"/>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804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A1C7F-2F14-8172-314A-83D67F0F2114}"/>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6" name="Footer Placeholder 5">
            <a:extLst>
              <a:ext uri="{FF2B5EF4-FFF2-40B4-BE49-F238E27FC236}">
                <a16:creationId xmlns:a16="http://schemas.microsoft.com/office/drawing/2014/main" id="{F34BF6E5-80F4-94F7-61CF-D7C9351B6079}"/>
              </a:ext>
            </a:extLst>
          </p:cNvPr>
          <p:cNvSpPr>
            <a:spLocks noGrp="1"/>
          </p:cNvSpPr>
          <p:nvPr>
            <p:ph type="ftr" sz="quarter" idx="10"/>
          </p:nvPr>
        </p:nvSpPr>
        <p:spPr/>
        <p:txBody>
          <a:bodyPr/>
          <a:lstStyle/>
          <a:p>
            <a:r>
              <a:rPr lang="en-US"/>
              <a:t>Who is Who in the Financial System</a:t>
            </a:r>
          </a:p>
        </p:txBody>
      </p:sp>
      <p:sp>
        <p:nvSpPr>
          <p:cNvPr id="7" name="Slide Number Placeholder 6">
            <a:extLst>
              <a:ext uri="{FF2B5EF4-FFF2-40B4-BE49-F238E27FC236}">
                <a16:creationId xmlns:a16="http://schemas.microsoft.com/office/drawing/2014/main" id="{EA54A82E-8CAD-0F11-6CA5-082300E9D0B2}"/>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8" name="Straight Connector 7">
            <a:extLst>
              <a:ext uri="{FF2B5EF4-FFF2-40B4-BE49-F238E27FC236}">
                <a16:creationId xmlns:a16="http://schemas.microsoft.com/office/drawing/2014/main" id="{DBB9CD08-C0F8-3EA8-885F-4BB31CC95F83}"/>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DAEBB055-ADFB-EDF6-8FA5-47FC5E620E32}"/>
              </a:ext>
            </a:extLst>
          </p:cNvPr>
          <p:cNvSpPr txBox="1"/>
          <p:nvPr userDrawn="1"/>
        </p:nvSpPr>
        <p:spPr>
          <a:xfrm>
            <a:off x="4028536" y="1880558"/>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1359561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Who is Who in the Financial System</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
        <p:nvSpPr>
          <p:cNvPr id="4" name="Picture Placeholder 3">
            <a:extLst>
              <a:ext uri="{FF2B5EF4-FFF2-40B4-BE49-F238E27FC236}">
                <a16:creationId xmlns:a16="http://schemas.microsoft.com/office/drawing/2014/main" id="{DFA2F99A-FEF6-5467-35F7-BC18A76552C8}"/>
              </a:ext>
            </a:extLst>
          </p:cNvPr>
          <p:cNvSpPr>
            <a:spLocks noGrp="1"/>
          </p:cNvSpPr>
          <p:nvPr>
            <p:ph type="pic" sz="quarter" idx="14"/>
          </p:nvPr>
        </p:nvSpPr>
        <p:spPr>
          <a:xfrm>
            <a:off x="1506893" y="2353033"/>
            <a:ext cx="1685925" cy="1508125"/>
          </a:xfrm>
        </p:spPr>
        <p:txBody>
          <a:bodyPr/>
          <a:lstStyle/>
          <a:p>
            <a:endParaRPr lang="en-US"/>
          </a:p>
        </p:txBody>
      </p:sp>
      <p:sp>
        <p:nvSpPr>
          <p:cNvPr id="7" name="Picture Placeholder 3">
            <a:extLst>
              <a:ext uri="{FF2B5EF4-FFF2-40B4-BE49-F238E27FC236}">
                <a16:creationId xmlns:a16="http://schemas.microsoft.com/office/drawing/2014/main" id="{387E829C-2A42-0E52-5AEB-44086D0EAE61}"/>
              </a:ext>
            </a:extLst>
          </p:cNvPr>
          <p:cNvSpPr>
            <a:spLocks noGrp="1"/>
          </p:cNvSpPr>
          <p:nvPr>
            <p:ph type="pic" sz="quarter" idx="15"/>
          </p:nvPr>
        </p:nvSpPr>
        <p:spPr>
          <a:xfrm>
            <a:off x="5253037" y="2353033"/>
            <a:ext cx="1685925" cy="1508125"/>
          </a:xfrm>
        </p:spPr>
        <p:txBody>
          <a:bodyPr/>
          <a:lstStyle/>
          <a:p>
            <a:endParaRPr lang="en-US"/>
          </a:p>
        </p:txBody>
      </p:sp>
      <p:sp>
        <p:nvSpPr>
          <p:cNvPr id="8" name="Picture Placeholder 3">
            <a:extLst>
              <a:ext uri="{FF2B5EF4-FFF2-40B4-BE49-F238E27FC236}">
                <a16:creationId xmlns:a16="http://schemas.microsoft.com/office/drawing/2014/main" id="{0E749075-BAEC-859D-9D7B-68E60271982D}"/>
              </a:ext>
            </a:extLst>
          </p:cNvPr>
          <p:cNvSpPr>
            <a:spLocks noGrp="1"/>
          </p:cNvSpPr>
          <p:nvPr>
            <p:ph type="pic" sz="quarter" idx="16"/>
          </p:nvPr>
        </p:nvSpPr>
        <p:spPr>
          <a:xfrm>
            <a:off x="8998827" y="2353033"/>
            <a:ext cx="1685925" cy="1508125"/>
          </a:xfrm>
        </p:spPr>
        <p:txBody>
          <a:bodyPr/>
          <a:lstStyle/>
          <a:p>
            <a:endParaRPr lang="en-US"/>
          </a:p>
        </p:txBody>
      </p:sp>
      <p:sp>
        <p:nvSpPr>
          <p:cNvPr id="12" name="Text Placeholder 11">
            <a:extLst>
              <a:ext uri="{FF2B5EF4-FFF2-40B4-BE49-F238E27FC236}">
                <a16:creationId xmlns:a16="http://schemas.microsoft.com/office/drawing/2014/main" id="{994982B7-37EF-10F1-FE6C-1950167D0679}"/>
              </a:ext>
            </a:extLst>
          </p:cNvPr>
          <p:cNvSpPr>
            <a:spLocks noGrp="1"/>
          </p:cNvSpPr>
          <p:nvPr>
            <p:ph type="body" sz="quarter" idx="17"/>
          </p:nvPr>
        </p:nvSpPr>
        <p:spPr>
          <a:xfrm>
            <a:off x="150689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3" name="Text Placeholder 11">
            <a:extLst>
              <a:ext uri="{FF2B5EF4-FFF2-40B4-BE49-F238E27FC236}">
                <a16:creationId xmlns:a16="http://schemas.microsoft.com/office/drawing/2014/main" id="{3979F4FD-0B60-7CEC-005F-47A69BC0FFD8}"/>
              </a:ext>
            </a:extLst>
          </p:cNvPr>
          <p:cNvSpPr>
            <a:spLocks noGrp="1"/>
          </p:cNvSpPr>
          <p:nvPr>
            <p:ph type="body" sz="quarter" idx="18"/>
          </p:nvPr>
        </p:nvSpPr>
        <p:spPr>
          <a:xfrm>
            <a:off x="524621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4" name="Text Placeholder 11">
            <a:extLst>
              <a:ext uri="{FF2B5EF4-FFF2-40B4-BE49-F238E27FC236}">
                <a16:creationId xmlns:a16="http://schemas.microsoft.com/office/drawing/2014/main" id="{C370DB38-87C7-86A4-B904-BE635F1E574E}"/>
              </a:ext>
            </a:extLst>
          </p:cNvPr>
          <p:cNvSpPr>
            <a:spLocks noGrp="1"/>
          </p:cNvSpPr>
          <p:nvPr>
            <p:ph type="body" sz="quarter" idx="19"/>
          </p:nvPr>
        </p:nvSpPr>
        <p:spPr>
          <a:xfrm>
            <a:off x="8998827"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Tree>
    <p:extLst>
      <p:ext uri="{BB962C8B-B14F-4D97-AF65-F5344CB8AC3E}">
        <p14:creationId xmlns:p14="http://schemas.microsoft.com/office/powerpoint/2010/main" val="39147460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Who is Who in the Financial System</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156949" y="-300735"/>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0" y="1464133"/>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22934" y="1527469"/>
            <a:ext cx="12252512"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cxnSp>
        <p:nvCxnSpPr>
          <p:cNvPr id="12" name="Straight Connector 11">
            <a:extLst>
              <a:ext uri="{FF2B5EF4-FFF2-40B4-BE49-F238E27FC236}">
                <a16:creationId xmlns:a16="http://schemas.microsoft.com/office/drawing/2014/main" id="{641E2224-2A26-BEA3-6BCC-5C170FEE820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EDBB38F6-1152-38C3-1629-AA7EC48778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6619" y="2580752"/>
            <a:ext cx="1325563" cy="1325563"/>
          </a:xfrm>
          <a:prstGeom prst="rect">
            <a:avLst/>
          </a:prstGeom>
        </p:spPr>
      </p:pic>
      <p:pic>
        <p:nvPicPr>
          <p:cNvPr id="8" name="Picture 7">
            <a:extLst>
              <a:ext uri="{FF2B5EF4-FFF2-40B4-BE49-F238E27FC236}">
                <a16:creationId xmlns:a16="http://schemas.microsoft.com/office/drawing/2014/main" id="{A83C1FC3-444A-7A10-C42F-845F380F55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40540" y="2580752"/>
            <a:ext cx="1325563" cy="1325563"/>
          </a:xfrm>
          <a:prstGeom prst="rect">
            <a:avLst/>
          </a:prstGeom>
        </p:spPr>
      </p:pic>
      <p:pic>
        <p:nvPicPr>
          <p:cNvPr id="14" name="Picture 13">
            <a:extLst>
              <a:ext uri="{FF2B5EF4-FFF2-40B4-BE49-F238E27FC236}">
                <a16:creationId xmlns:a16="http://schemas.microsoft.com/office/drawing/2014/main" id="{B7DEA3A8-E959-CBF7-E448-BBCA6888251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65657" y="2580752"/>
            <a:ext cx="1325563" cy="1325563"/>
          </a:xfrm>
          <a:prstGeom prst="rect">
            <a:avLst/>
          </a:prstGeom>
        </p:spPr>
      </p:pic>
      <p:sp>
        <p:nvSpPr>
          <p:cNvPr id="16" name="TextBox 15">
            <a:extLst>
              <a:ext uri="{FF2B5EF4-FFF2-40B4-BE49-F238E27FC236}">
                <a16:creationId xmlns:a16="http://schemas.microsoft.com/office/drawing/2014/main" id="{88D7531E-0FBD-BB6C-BAFC-CD3A86BFB90F}"/>
              </a:ext>
            </a:extLst>
          </p:cNvPr>
          <p:cNvSpPr txBox="1"/>
          <p:nvPr userDrawn="1"/>
        </p:nvSpPr>
        <p:spPr>
          <a:xfrm>
            <a:off x="1328283" y="4102602"/>
            <a:ext cx="2422235" cy="646331"/>
          </a:xfrm>
          <a:prstGeom prst="rect">
            <a:avLst/>
          </a:prstGeom>
          <a:noFill/>
        </p:spPr>
        <p:txBody>
          <a:bodyPr wrap="square">
            <a:spAutoFit/>
          </a:bodyPr>
          <a:lstStyle/>
          <a:p>
            <a:pPr lvl="0" algn="ctr"/>
            <a:r>
              <a:rPr lang="en-US" sz="1800"/>
              <a:t>Click to edit Master text styles</a:t>
            </a:r>
          </a:p>
        </p:txBody>
      </p:sp>
      <p:sp>
        <p:nvSpPr>
          <p:cNvPr id="20" name="TextBox 19">
            <a:extLst>
              <a:ext uri="{FF2B5EF4-FFF2-40B4-BE49-F238E27FC236}">
                <a16:creationId xmlns:a16="http://schemas.microsoft.com/office/drawing/2014/main" id="{C417E363-89F0-0BFC-846D-3B60BCF30F79}"/>
              </a:ext>
            </a:extLst>
          </p:cNvPr>
          <p:cNvSpPr txBox="1"/>
          <p:nvPr userDrawn="1"/>
        </p:nvSpPr>
        <p:spPr>
          <a:xfrm>
            <a:off x="4884882" y="4102602"/>
            <a:ext cx="2422235" cy="646331"/>
          </a:xfrm>
          <a:prstGeom prst="rect">
            <a:avLst/>
          </a:prstGeom>
          <a:noFill/>
        </p:spPr>
        <p:txBody>
          <a:bodyPr wrap="square">
            <a:spAutoFit/>
          </a:bodyPr>
          <a:lstStyle/>
          <a:p>
            <a:pPr lvl="0" algn="ctr"/>
            <a:r>
              <a:rPr lang="en-US" sz="1800"/>
              <a:t>Click to edit Master text styles</a:t>
            </a:r>
          </a:p>
        </p:txBody>
      </p:sp>
      <p:sp>
        <p:nvSpPr>
          <p:cNvPr id="24" name="TextBox 23">
            <a:extLst>
              <a:ext uri="{FF2B5EF4-FFF2-40B4-BE49-F238E27FC236}">
                <a16:creationId xmlns:a16="http://schemas.microsoft.com/office/drawing/2014/main" id="{D753F1B5-6489-2607-14E5-1954C729F975}"/>
              </a:ext>
            </a:extLst>
          </p:cNvPr>
          <p:cNvSpPr txBox="1"/>
          <p:nvPr userDrawn="1"/>
        </p:nvSpPr>
        <p:spPr>
          <a:xfrm>
            <a:off x="8117320" y="4102602"/>
            <a:ext cx="2422235" cy="646331"/>
          </a:xfrm>
          <a:prstGeom prst="rect">
            <a:avLst/>
          </a:prstGeom>
          <a:noFill/>
        </p:spPr>
        <p:txBody>
          <a:bodyPr wrap="square">
            <a:spAutoFit/>
          </a:bodyPr>
          <a:lstStyle/>
          <a:p>
            <a:pPr lvl="0" algn="ctr"/>
            <a:r>
              <a:rPr lang="en-US" sz="1800"/>
              <a:t>Click to edit Master text styles</a:t>
            </a:r>
          </a:p>
        </p:txBody>
      </p:sp>
    </p:spTree>
    <p:extLst>
      <p:ext uri="{BB962C8B-B14F-4D97-AF65-F5344CB8AC3E}">
        <p14:creationId xmlns:p14="http://schemas.microsoft.com/office/powerpoint/2010/main" val="17308693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Who is Who in the Financial System</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Tree>
    <p:extLst>
      <p:ext uri="{BB962C8B-B14F-4D97-AF65-F5344CB8AC3E}">
        <p14:creationId xmlns:p14="http://schemas.microsoft.com/office/powerpoint/2010/main" val="251857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D29288-D98D-33BD-2A25-451DF4D96559}"/>
              </a:ext>
            </a:extLst>
          </p:cNvPr>
          <p:cNvSpPr>
            <a:spLocks noGrp="1"/>
          </p:cNvSpPr>
          <p:nvPr>
            <p:ph type="title"/>
          </p:nvPr>
        </p:nvSpPr>
        <p:spPr>
          <a:xfrm>
            <a:off x="841248" y="365760"/>
            <a:ext cx="10515600" cy="1325880"/>
          </a:xfrm>
          <a:prstGeom prst="rect">
            <a:avLst/>
          </a:prstGeom>
        </p:spPr>
        <p:txBody>
          <a:bodyPr vert="horz" lIns="91440" tIns="45720" rIns="91440" bIns="45720" rtlCol="0" anchor="ctr">
            <a:normAutofit/>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630A0D9F-A893-32C4-9F34-E119F113F4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356D3AA2-58E0-9F77-3209-8E02CEE03B66}"/>
              </a:ext>
            </a:extLst>
          </p:cNvPr>
          <p:cNvSpPr>
            <a:spLocks noGrp="1"/>
          </p:cNvSpPr>
          <p:nvPr>
            <p:ph type="ftr" sz="quarter" idx="3"/>
          </p:nvPr>
        </p:nvSpPr>
        <p:spPr>
          <a:xfrm>
            <a:off x="6868048" y="6356350"/>
            <a:ext cx="4114800" cy="365125"/>
          </a:xfrm>
          <a:prstGeom prst="rect">
            <a:avLst/>
          </a:prstGeom>
        </p:spPr>
        <p:txBody>
          <a:bodyPr vert="horz" lIns="91440" tIns="45720" rIns="91440" bIns="45720" rtlCol="0" anchor="ctr"/>
          <a:lstStyle>
            <a:lvl1pPr algn="r">
              <a:defRPr sz="1200">
                <a:solidFill>
                  <a:schemeClr val="tx1">
                    <a:lumMod val="75000"/>
                    <a:lumOff val="25000"/>
                  </a:schemeClr>
                </a:solidFill>
              </a:defRPr>
            </a:lvl1pPr>
          </a:lstStyle>
          <a:p>
            <a:r>
              <a:rPr lang="en-US"/>
              <a:t>Who is Who in the Financial System</a:t>
            </a:r>
          </a:p>
        </p:txBody>
      </p:sp>
      <p:sp>
        <p:nvSpPr>
          <p:cNvPr id="8" name="Slide Number Placeholder 7">
            <a:extLst>
              <a:ext uri="{FF2B5EF4-FFF2-40B4-BE49-F238E27FC236}">
                <a16:creationId xmlns:a16="http://schemas.microsoft.com/office/drawing/2014/main" id="{46246C19-B881-56F3-A769-8709E3AE8DE2}"/>
              </a:ext>
            </a:extLst>
          </p:cNvPr>
          <p:cNvSpPr>
            <a:spLocks noGrp="1"/>
          </p:cNvSpPr>
          <p:nvPr>
            <p:ph type="sldNum" sz="quarter" idx="4"/>
          </p:nvPr>
        </p:nvSpPr>
        <p:spPr>
          <a:xfrm>
            <a:off x="10982848" y="6356350"/>
            <a:ext cx="370952" cy="365125"/>
          </a:xfrm>
          <a:prstGeom prst="rect">
            <a:avLst/>
          </a:prstGeom>
          <a:solidFill>
            <a:schemeClr val="accent5"/>
          </a:solidFill>
        </p:spPr>
        <p:txBody>
          <a:bodyPr vert="horz" lIns="91440" tIns="45720" rIns="91440" bIns="45720" rtlCol="0" anchor="ctr"/>
          <a:lstStyle>
            <a:lvl1pPr algn="ctr">
              <a:defRPr sz="1200">
                <a:solidFill>
                  <a:schemeClr val="tx1">
                    <a:lumMod val="75000"/>
                    <a:lumOff val="25000"/>
                  </a:schemeClr>
                </a:solidFill>
                <a:latin typeface="Poppins" panose="020B0604020202020204" pitchFamily="34" charset="0"/>
                <a:cs typeface="Poppins" panose="020B0604020202020204" pitchFamily="34" charset="0"/>
              </a:defRPr>
            </a:lvl1pPr>
          </a:lstStyle>
          <a:p>
            <a:fld id="{1B6BCD38-10FB-4154-A4CD-08746A6DCB55}" type="slidenum">
              <a:rPr lang="en-US" smtClean="0"/>
              <a:pPr/>
              <a:t>‹#›</a:t>
            </a:fld>
            <a:endParaRPr lang="en-US"/>
          </a:p>
        </p:txBody>
      </p:sp>
    </p:spTree>
    <p:extLst>
      <p:ext uri="{BB962C8B-B14F-4D97-AF65-F5344CB8AC3E}">
        <p14:creationId xmlns:p14="http://schemas.microsoft.com/office/powerpoint/2010/main" val="334824899"/>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8" r:id="rId4"/>
    <p:sldLayoutId id="2147483660" r:id="rId5"/>
    <p:sldLayoutId id="2147483663" r:id="rId6"/>
    <p:sldLayoutId id="2147483664" r:id="rId7"/>
    <p:sldLayoutId id="2147483665" r:id="rId8"/>
    <p:sldLayoutId id="2147483666" r:id="rId9"/>
    <p:sldLayoutId id="2147483669" r:id="rId10"/>
    <p:sldLayoutId id="2147483670" r:id="rId11"/>
    <p:sldLayoutId id="2147483671" r:id="rId12"/>
    <p:sldLayoutId id="2147483676" r:id="rId13"/>
    <p:sldLayoutId id="2147483677" r:id="rId14"/>
    <p:sldLayoutId id="2147483672" r:id="rId15"/>
    <p:sldLayoutId id="2147483674" r:id="rId16"/>
    <p:sldLayoutId id="2147483650" r:id="rId17"/>
    <p:sldLayoutId id="2147483667" r:id="rId18"/>
    <p:sldLayoutId id="2147483652" r:id="rId19"/>
    <p:sldLayoutId id="2147483653" r:id="rId20"/>
    <p:sldLayoutId id="2147483654" r:id="rId21"/>
    <p:sldLayoutId id="2147483675" r:id="rId22"/>
    <p:sldLayoutId id="2147483673" r:id="rId23"/>
    <p:sldLayoutId id="2147483655" r:id="rId24"/>
  </p:sldLayoutIdLst>
  <p:hf hdr="0" dt="0"/>
  <p:txStyles>
    <p:title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p:titleStyle>
    <p:bodyStyle>
      <a:lvl1pPr marL="228600" indent="-228600" algn="l" defTabSz="914400" rtl="0" eaLnBrk="1" latinLnBrk="0" hangingPunct="1">
        <a:lnSpc>
          <a:spcPct val="100000"/>
        </a:lnSpc>
        <a:spcBef>
          <a:spcPts val="1000"/>
        </a:spcBef>
        <a:spcAft>
          <a:spcPts val="1200"/>
        </a:spcAft>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46AEFFE-9172-81A8-4C47-AB4FCFE3FA22}"/>
              </a:ext>
            </a:extLst>
          </p:cNvPr>
          <p:cNvPicPr>
            <a:picLocks noChangeAspect="1"/>
          </p:cNvPicPr>
          <p:nvPr/>
        </p:nvPicPr>
        <p:blipFill>
          <a:blip r:embed="rId3">
            <a:extLst>
              <a:ext uri="{28A0092B-C50C-407E-A947-70E740481C1C}">
                <a14:useLocalDpi xmlns:a14="http://schemas.microsoft.com/office/drawing/2010/main" val="0"/>
              </a:ext>
            </a:extLst>
          </a:blip>
          <a:srcRect r="3428" b="3428"/>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7A9713A3-1DB8-6EF0-A630-FE5D90E5D4EB}"/>
              </a:ext>
            </a:extLst>
          </p:cNvPr>
          <p:cNvSpPr>
            <a:spLocks noGrp="1"/>
          </p:cNvSpPr>
          <p:nvPr/>
        </p:nvSpPr>
        <p:spPr>
          <a:xfrm>
            <a:off x="0" y="3877056"/>
            <a:ext cx="12188952" cy="2139696"/>
          </a:xfrm>
          <a:prstGeom prst="rect">
            <a:avLst/>
          </a:prstGeom>
          <a:solidFill>
            <a:schemeClr val="tx2">
              <a:alpha val="90000"/>
            </a:schemeClr>
          </a:solidFill>
        </p:spPr>
        <p:txBody>
          <a:bodyPr vert="horz" lIns="914400" tIns="457200" rIns="914400" bIns="45720" rtlCol="0" anchor="t">
            <a:normAutofit/>
          </a:bodyPr>
          <a:lstStyle>
            <a:lvl1pPr algn="ctr" defTabSz="914400" rtl="0" eaLnBrk="1" latinLnBrk="0" hangingPunct="1">
              <a:lnSpc>
                <a:spcPct val="90000"/>
              </a:lnSpc>
              <a:spcBef>
                <a:spcPct val="0"/>
              </a:spcBef>
              <a:buNone/>
              <a:defRPr sz="4000" b="1" kern="1200">
                <a:solidFill>
                  <a:schemeClr val="bg1"/>
                </a:solidFill>
                <a:latin typeface="Poppins" panose="020B0604020202020204" pitchFamily="34" charset="0"/>
                <a:ea typeface="+mj-ea"/>
                <a:cs typeface="Poppins" panose="020B0604020202020204" pitchFamily="34" charset="0"/>
              </a:defRPr>
            </a:lvl1pPr>
          </a:lstStyle>
          <a:p>
            <a:br>
              <a:rPr lang="en-US" dirty="0"/>
            </a:br>
            <a:r>
              <a:rPr lang="en-US" dirty="0"/>
              <a:t>OnPoint Financial Literacy Education</a:t>
            </a:r>
            <a:endParaRPr lang="en-US"/>
          </a:p>
        </p:txBody>
      </p:sp>
      <p:sp>
        <p:nvSpPr>
          <p:cNvPr id="5" name="Subtitle 2">
            <a:extLst>
              <a:ext uri="{FF2B5EF4-FFF2-40B4-BE49-F238E27FC236}">
                <a16:creationId xmlns:a16="http://schemas.microsoft.com/office/drawing/2014/main" id="{5A89F674-9BE2-D0F9-CDF3-5AD8A607BCFA}"/>
              </a:ext>
            </a:extLst>
          </p:cNvPr>
          <p:cNvSpPr>
            <a:spLocks noGrp="1"/>
          </p:cNvSpPr>
          <p:nvPr/>
        </p:nvSpPr>
        <p:spPr>
          <a:xfrm>
            <a:off x="0" y="4101152"/>
            <a:ext cx="12188952" cy="1915600"/>
          </a:xfrm>
          <a:prstGeom prst="rect">
            <a:avLst/>
          </a:prstGeom>
          <a:noFill/>
        </p:spPr>
        <p:txBody>
          <a:bodyPr vert="horz" lIns="914400" tIns="0" rIns="914400" bIns="45720" rtlCol="0" anchor="t">
            <a:normAutofit/>
          </a:bodyPr>
          <a:lstStyle>
            <a:lvl1pPr marL="0" indent="0" algn="ctr" defTabSz="914400" rtl="0" eaLnBrk="1" latinLnBrk="0" hangingPunct="1">
              <a:lnSpc>
                <a:spcPct val="100000"/>
              </a:lnSpc>
              <a:spcBef>
                <a:spcPts val="1000"/>
              </a:spcBef>
              <a:spcAft>
                <a:spcPts val="1200"/>
              </a:spcAft>
              <a:buFont typeface="Poppins" panose="020B0604020202020204" pitchFamily="34" charset="0"/>
              <a:buNone/>
              <a:defRPr sz="4000" kern="1200">
                <a:solidFill>
                  <a:schemeClr val="bg1"/>
                </a:solidFill>
                <a:latin typeface="Poppins" panose="020B0604020202020204" pitchFamily="34" charset="0"/>
                <a:ea typeface="+mn-ea"/>
                <a:cs typeface="Poppins" panose="020B0604020202020204" pitchFamily="34" charset="0"/>
              </a:defRPr>
            </a:lvl1pPr>
            <a:lvl2pPr marL="457200" indent="0" algn="ctr" defTabSz="914400" rtl="0" eaLnBrk="1" latinLnBrk="0" hangingPunct="1">
              <a:lnSpc>
                <a:spcPct val="100000"/>
              </a:lnSpc>
              <a:spcBef>
                <a:spcPts val="500"/>
              </a:spcBef>
              <a:spcAft>
                <a:spcPts val="1200"/>
              </a:spcAft>
              <a:buFont typeface="Poppins" panose="020B0604020202020204" pitchFamily="34" charset="0"/>
              <a:buNone/>
              <a:defRPr sz="2000" kern="1200">
                <a:solidFill>
                  <a:schemeClr val="tx1"/>
                </a:solidFill>
                <a:latin typeface="Poppins" panose="020B0604020202020204" pitchFamily="34" charset="0"/>
                <a:ea typeface="+mn-ea"/>
                <a:cs typeface="Poppins" panose="020B0604020202020204" pitchFamily="34" charset="0"/>
              </a:defRPr>
            </a:lvl2pPr>
            <a:lvl3pPr marL="914400" indent="0" algn="ctr" defTabSz="914400" rtl="0" eaLnBrk="1" latinLnBrk="0" hangingPunct="1">
              <a:lnSpc>
                <a:spcPct val="100000"/>
              </a:lnSpc>
              <a:spcBef>
                <a:spcPts val="500"/>
              </a:spcBef>
              <a:spcAft>
                <a:spcPts val="1200"/>
              </a:spcAft>
              <a:buFont typeface="Poppins" panose="020B0604020202020204" pitchFamily="34" charset="0"/>
              <a:buNone/>
              <a:defRPr sz="1800" kern="1200">
                <a:solidFill>
                  <a:schemeClr val="tx1"/>
                </a:solidFill>
                <a:latin typeface="Poppins" panose="020B0604020202020204" pitchFamily="34" charset="0"/>
                <a:ea typeface="+mn-ea"/>
                <a:cs typeface="Poppins" panose="020B0604020202020204" pitchFamily="34" charset="0"/>
              </a:defRPr>
            </a:lvl3pPr>
            <a:lvl4pPr marL="1371600" indent="0" algn="ctr" defTabSz="914400" rtl="0" eaLnBrk="1" latinLnBrk="0" hangingPunct="1">
              <a:lnSpc>
                <a:spcPct val="100000"/>
              </a:lnSpc>
              <a:spcBef>
                <a:spcPts val="500"/>
              </a:spcBef>
              <a:spcAft>
                <a:spcPts val="1200"/>
              </a:spcAft>
              <a:buFont typeface="Poppins" panose="020B0604020202020204" pitchFamily="34" charset="0"/>
              <a:buNone/>
              <a:defRPr sz="1600" kern="1200">
                <a:solidFill>
                  <a:schemeClr val="tx1"/>
                </a:solidFill>
                <a:latin typeface="Poppins" panose="020B0604020202020204" pitchFamily="34" charset="0"/>
                <a:ea typeface="+mn-ea"/>
                <a:cs typeface="Poppins" panose="020B0604020202020204" pitchFamily="34" charset="0"/>
              </a:defRPr>
            </a:lvl4pPr>
            <a:lvl5pPr marL="1828800" indent="0" algn="ctr" defTabSz="914400" rtl="0" eaLnBrk="1" latinLnBrk="0" hangingPunct="1">
              <a:lnSpc>
                <a:spcPct val="100000"/>
              </a:lnSpc>
              <a:spcBef>
                <a:spcPts val="500"/>
              </a:spcBef>
              <a:spcAft>
                <a:spcPts val="1200"/>
              </a:spcAft>
              <a:buFont typeface="Poppins" panose="020B0604020202020204" pitchFamily="34" charset="0"/>
              <a:buNone/>
              <a:defRPr sz="1600" kern="1200">
                <a:solidFill>
                  <a:schemeClr val="tx1"/>
                </a:solidFill>
                <a:latin typeface="Poppins" panose="020B0604020202020204" pitchFamily="34" charset="0"/>
                <a:ea typeface="+mn-ea"/>
                <a:cs typeface="Poppins" panose="020B0604020202020204" pitchFamily="34" charset="0"/>
              </a:defRPr>
            </a:lvl5pPr>
            <a:lvl6pPr marL="2286000" indent="0" algn="ctr" defTabSz="914400" rtl="0" eaLnBrk="1" latinLnBrk="0" hangingPunct="1">
              <a:lnSpc>
                <a:spcPct val="90000"/>
              </a:lnSpc>
              <a:spcBef>
                <a:spcPts val="500"/>
              </a:spcBef>
              <a:buFont typeface="Poppins"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Poppins"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Poppins"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Poppins" panose="020B0604020202020204" pitchFamily="34" charset="0"/>
              <a:buNone/>
              <a:defRPr sz="1600" kern="1200">
                <a:solidFill>
                  <a:schemeClr val="tx1"/>
                </a:solidFill>
                <a:latin typeface="+mn-lt"/>
                <a:ea typeface="+mn-ea"/>
                <a:cs typeface="+mn-cs"/>
              </a:defRPr>
            </a:lvl9pPr>
          </a:lstStyle>
          <a:p>
            <a:r>
              <a:rPr lang="en-US" sz="3200">
                <a:latin typeface="Poppins"/>
                <a:cs typeface="Poppins"/>
              </a:rPr>
              <a:t>Lesson 5: Who is Who in the Financial System</a:t>
            </a:r>
          </a:p>
        </p:txBody>
      </p:sp>
    </p:spTree>
    <p:extLst>
      <p:ext uri="{BB962C8B-B14F-4D97-AF65-F5344CB8AC3E}">
        <p14:creationId xmlns:p14="http://schemas.microsoft.com/office/powerpoint/2010/main" val="1822611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F17DB0D-17C4-D670-04CB-EE314EE818E7}"/>
              </a:ext>
            </a:extLst>
          </p:cNvPr>
          <p:cNvSpPr>
            <a:spLocks noGrp="1"/>
          </p:cNvSpPr>
          <p:nvPr>
            <p:ph type="ftr" sz="quarter" idx="10"/>
          </p:nvPr>
        </p:nvSpPr>
        <p:spPr/>
        <p:txBody>
          <a:bodyPr/>
          <a:lstStyle/>
          <a:p>
            <a:r>
              <a:rPr lang="en-US" dirty="0"/>
              <a:t>Who is who in the financial system</a:t>
            </a:r>
          </a:p>
        </p:txBody>
      </p:sp>
      <p:sp>
        <p:nvSpPr>
          <p:cNvPr id="4" name="Slide Number Placeholder 3">
            <a:extLst>
              <a:ext uri="{FF2B5EF4-FFF2-40B4-BE49-F238E27FC236}">
                <a16:creationId xmlns:a16="http://schemas.microsoft.com/office/drawing/2014/main" id="{98AC6735-610D-4F50-63D2-EC20A20027DE}"/>
              </a:ext>
            </a:extLst>
          </p:cNvPr>
          <p:cNvSpPr>
            <a:spLocks noGrp="1"/>
          </p:cNvSpPr>
          <p:nvPr>
            <p:ph type="sldNum" sz="quarter" idx="11"/>
          </p:nvPr>
        </p:nvSpPr>
        <p:spPr/>
        <p:txBody>
          <a:bodyPr/>
          <a:lstStyle/>
          <a:p>
            <a:fld id="{1B6BCD38-10FB-4154-A4CD-08746A6DCB55}" type="slidenum">
              <a:rPr lang="en-US" smtClean="0"/>
              <a:pPr/>
              <a:t>2</a:t>
            </a:fld>
            <a:endParaRPr lang="en-US"/>
          </a:p>
        </p:txBody>
      </p:sp>
      <p:sp>
        <p:nvSpPr>
          <p:cNvPr id="5" name="Text Placeholder 4">
            <a:extLst>
              <a:ext uri="{FF2B5EF4-FFF2-40B4-BE49-F238E27FC236}">
                <a16:creationId xmlns:a16="http://schemas.microsoft.com/office/drawing/2014/main" id="{887A7F78-2B12-9950-7193-E48E042F5626}"/>
              </a:ext>
            </a:extLst>
          </p:cNvPr>
          <p:cNvSpPr>
            <a:spLocks noGrp="1"/>
          </p:cNvSpPr>
          <p:nvPr>
            <p:ph type="body" sz="quarter" idx="12"/>
          </p:nvPr>
        </p:nvSpPr>
        <p:spPr/>
        <p:txBody>
          <a:bodyPr>
            <a:normAutofit fontScale="62500" lnSpcReduction="20000"/>
          </a:bodyPr>
          <a:lstStyle/>
          <a:p>
            <a:pPr marL="0" indent="0"/>
            <a:r>
              <a:rPr lang="en-US" dirty="0">
                <a:solidFill>
                  <a:schemeClr val="bg1"/>
                </a:solidFill>
                <a:latin typeface="Poppins"/>
                <a:cs typeface="Poppins"/>
              </a:rPr>
              <a:t>Imagine you earn $1 and spend it. </a:t>
            </a:r>
          </a:p>
          <a:p>
            <a:pPr marL="0" indent="0"/>
            <a:r>
              <a:rPr lang="en-US" dirty="0">
                <a:solidFill>
                  <a:schemeClr val="bg1"/>
                </a:solidFill>
                <a:latin typeface="Poppins"/>
                <a:cs typeface="Poppins"/>
              </a:rPr>
              <a:t>How many people or organizations might handle your money along the way?</a:t>
            </a:r>
          </a:p>
          <a:p>
            <a:endParaRPr lang="en-US" dirty="0"/>
          </a:p>
        </p:txBody>
      </p:sp>
      <p:sp>
        <p:nvSpPr>
          <p:cNvPr id="6" name="Text Placeholder 5">
            <a:extLst>
              <a:ext uri="{FF2B5EF4-FFF2-40B4-BE49-F238E27FC236}">
                <a16:creationId xmlns:a16="http://schemas.microsoft.com/office/drawing/2014/main" id="{A947D617-106A-3746-2DDF-93967EBCE458}"/>
              </a:ext>
            </a:extLst>
          </p:cNvPr>
          <p:cNvSpPr>
            <a:spLocks noGrp="1"/>
          </p:cNvSpPr>
          <p:nvPr>
            <p:ph type="body" sz="quarter" idx="13"/>
          </p:nvPr>
        </p:nvSpPr>
        <p:spPr/>
        <p:txBody>
          <a:bodyPr/>
          <a:lstStyle/>
          <a:p>
            <a:r>
              <a:rPr lang="en-US" dirty="0">
                <a:solidFill>
                  <a:schemeClr val="bg1"/>
                </a:solidFill>
              </a:rPr>
              <a:t>Warm-up</a:t>
            </a:r>
          </a:p>
        </p:txBody>
      </p:sp>
    </p:spTree>
    <p:extLst>
      <p:ext uri="{BB962C8B-B14F-4D97-AF65-F5344CB8AC3E}">
        <p14:creationId xmlns:p14="http://schemas.microsoft.com/office/powerpoint/2010/main" val="621149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6C140-40F7-6612-7607-FFEA74F77396}"/>
              </a:ext>
            </a:extLst>
          </p:cNvPr>
          <p:cNvSpPr>
            <a:spLocks noGrp="1"/>
          </p:cNvSpPr>
          <p:nvPr>
            <p:ph type="title"/>
          </p:nvPr>
        </p:nvSpPr>
        <p:spPr/>
        <p:txBody>
          <a:bodyPr/>
          <a:lstStyle/>
          <a:p>
            <a:r>
              <a:rPr lang="en-US" noProof="0" dirty="0"/>
              <a:t>Who touched my dollar?</a:t>
            </a:r>
          </a:p>
        </p:txBody>
      </p:sp>
      <p:sp>
        <p:nvSpPr>
          <p:cNvPr id="3" name="Content Placeholder 2">
            <a:extLst>
              <a:ext uri="{FF2B5EF4-FFF2-40B4-BE49-F238E27FC236}">
                <a16:creationId xmlns:a16="http://schemas.microsoft.com/office/drawing/2014/main" id="{98DF6DE8-FC33-0287-9A0C-DA212C4559D7}"/>
              </a:ext>
            </a:extLst>
          </p:cNvPr>
          <p:cNvSpPr>
            <a:spLocks noGrp="1"/>
          </p:cNvSpPr>
          <p:nvPr>
            <p:ph idx="1"/>
          </p:nvPr>
        </p:nvSpPr>
        <p:spPr>
          <a:xfrm>
            <a:off x="838198" y="1690688"/>
            <a:ext cx="7651175" cy="4342094"/>
          </a:xfrm>
        </p:spPr>
        <p:txBody>
          <a:bodyPr>
            <a:noAutofit/>
          </a:bodyPr>
          <a:lstStyle/>
          <a:p>
            <a:pPr>
              <a:spcAft>
                <a:spcPts val="600"/>
              </a:spcAft>
            </a:pPr>
            <a:r>
              <a:rPr lang="en-US" sz="1800" b="1" noProof="0" dirty="0"/>
              <a:t>Employer</a:t>
            </a:r>
            <a:r>
              <a:rPr lang="en-US" sz="1800" noProof="0" dirty="0"/>
              <a:t>—Pays you for your work</a:t>
            </a:r>
          </a:p>
          <a:p>
            <a:pPr>
              <a:spcAft>
                <a:spcPts val="600"/>
              </a:spcAft>
            </a:pPr>
            <a:r>
              <a:rPr lang="en-US" sz="1800" b="1" noProof="0" dirty="0"/>
              <a:t>Payroll processor </a:t>
            </a:r>
            <a:r>
              <a:rPr lang="en-US" sz="1800" noProof="0" dirty="0"/>
              <a:t>(sometimes)—Calculates pay</a:t>
            </a:r>
          </a:p>
          <a:p>
            <a:pPr>
              <a:spcAft>
                <a:spcPts val="600"/>
              </a:spcAft>
            </a:pPr>
            <a:r>
              <a:rPr lang="en-US" sz="1800" b="1" noProof="0" dirty="0"/>
              <a:t>Your employer’s bank</a:t>
            </a:r>
            <a:r>
              <a:rPr lang="en-US" sz="1800" noProof="0" dirty="0"/>
              <a:t>—Holds dollar until sent to you</a:t>
            </a:r>
          </a:p>
          <a:p>
            <a:pPr>
              <a:spcAft>
                <a:spcPts val="600"/>
              </a:spcAft>
            </a:pPr>
            <a:r>
              <a:rPr lang="en-US" sz="1800" b="1" noProof="0" dirty="0"/>
              <a:t>Internal Revenue Service</a:t>
            </a:r>
            <a:r>
              <a:rPr lang="en-US" sz="1800" noProof="0" dirty="0"/>
              <a:t>—Collects federal income and payroll taxes</a:t>
            </a:r>
          </a:p>
          <a:p>
            <a:pPr>
              <a:spcAft>
                <a:spcPts val="600"/>
              </a:spcAft>
            </a:pPr>
            <a:r>
              <a:rPr lang="en-US" sz="1800" b="1" noProof="0" dirty="0"/>
              <a:t>Oregon Department of Revenue</a:t>
            </a:r>
            <a:r>
              <a:rPr lang="en-US" sz="1800" noProof="0" dirty="0"/>
              <a:t>—Collects state income tax</a:t>
            </a:r>
          </a:p>
          <a:p>
            <a:pPr>
              <a:spcAft>
                <a:spcPts val="600"/>
              </a:spcAft>
            </a:pPr>
            <a:r>
              <a:rPr lang="en-US" sz="1800" b="1" noProof="0" dirty="0"/>
              <a:t>Your bank or credit union</a:t>
            </a:r>
            <a:r>
              <a:rPr lang="en-US" sz="1800" noProof="0" dirty="0"/>
              <a:t>—Cashes or deposits your paycheck</a:t>
            </a:r>
          </a:p>
          <a:p>
            <a:pPr>
              <a:spcAft>
                <a:spcPts val="600"/>
              </a:spcAft>
            </a:pPr>
            <a:r>
              <a:rPr lang="en-US" sz="1800" b="1" noProof="0" dirty="0"/>
              <a:t>Payment network </a:t>
            </a:r>
            <a:r>
              <a:rPr lang="en-US" sz="1800" noProof="0" dirty="0"/>
              <a:t>(sometimes)—Moves your dollar if you spend it electronically (such as by using a debit card) </a:t>
            </a:r>
          </a:p>
          <a:p>
            <a:pPr>
              <a:spcAft>
                <a:spcPts val="600"/>
              </a:spcAft>
            </a:pPr>
            <a:r>
              <a:rPr lang="en-US" sz="1800" b="1" noProof="0" dirty="0"/>
              <a:t>Merchant’s bank</a:t>
            </a:r>
            <a:r>
              <a:rPr lang="en-US" sz="1800" noProof="0" dirty="0"/>
              <a:t>—Receives your dollar when you spend it</a:t>
            </a:r>
          </a:p>
        </p:txBody>
      </p:sp>
      <p:sp>
        <p:nvSpPr>
          <p:cNvPr id="4" name="Footer Placeholder 3">
            <a:extLst>
              <a:ext uri="{FF2B5EF4-FFF2-40B4-BE49-F238E27FC236}">
                <a16:creationId xmlns:a16="http://schemas.microsoft.com/office/drawing/2014/main" id="{2B13A20F-1D5F-EF81-8CE7-BD08DA346347}"/>
              </a:ext>
            </a:extLst>
          </p:cNvPr>
          <p:cNvSpPr>
            <a:spLocks noGrp="1"/>
          </p:cNvSpPr>
          <p:nvPr>
            <p:ph type="ftr" sz="quarter" idx="10"/>
          </p:nvPr>
        </p:nvSpPr>
        <p:spPr/>
        <p:txBody>
          <a:bodyPr/>
          <a:lstStyle/>
          <a:p>
            <a:r>
              <a:rPr lang="en-US" noProof="0"/>
              <a:t>Who is Who in the Financial System</a:t>
            </a:r>
          </a:p>
        </p:txBody>
      </p:sp>
      <p:sp>
        <p:nvSpPr>
          <p:cNvPr id="5" name="Slide Number Placeholder 4">
            <a:extLst>
              <a:ext uri="{FF2B5EF4-FFF2-40B4-BE49-F238E27FC236}">
                <a16:creationId xmlns:a16="http://schemas.microsoft.com/office/drawing/2014/main" id="{D9C500B6-33C1-BAED-7FF5-E60B9533DC39}"/>
              </a:ext>
            </a:extLst>
          </p:cNvPr>
          <p:cNvSpPr>
            <a:spLocks noGrp="1"/>
          </p:cNvSpPr>
          <p:nvPr>
            <p:ph type="sldNum" sz="quarter" idx="11"/>
          </p:nvPr>
        </p:nvSpPr>
        <p:spPr/>
        <p:txBody>
          <a:bodyPr/>
          <a:lstStyle/>
          <a:p>
            <a:fld id="{1B6BCD38-10FB-4154-A4CD-08746A6DCB55}" type="slidenum">
              <a:rPr lang="en-US" noProof="0" smtClean="0"/>
              <a:pPr/>
              <a:t>3</a:t>
            </a:fld>
            <a:endParaRPr lang="en-US" noProof="0"/>
          </a:p>
        </p:txBody>
      </p:sp>
    </p:spTree>
    <p:extLst>
      <p:ext uri="{BB962C8B-B14F-4D97-AF65-F5344CB8AC3E}">
        <p14:creationId xmlns:p14="http://schemas.microsoft.com/office/powerpoint/2010/main" val="928313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154B7-1CB8-415C-ACAD-D869734F3F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3B8A51-BCA3-F52D-7074-B5F926811101}"/>
              </a:ext>
            </a:extLst>
          </p:cNvPr>
          <p:cNvSpPr>
            <a:spLocks noGrp="1"/>
          </p:cNvSpPr>
          <p:nvPr>
            <p:ph type="title"/>
          </p:nvPr>
        </p:nvSpPr>
        <p:spPr/>
        <p:txBody>
          <a:bodyPr/>
          <a:lstStyle/>
          <a:p>
            <a:r>
              <a:rPr lang="en-US"/>
              <a:t>Learning targets</a:t>
            </a:r>
          </a:p>
        </p:txBody>
      </p:sp>
      <p:sp>
        <p:nvSpPr>
          <p:cNvPr id="3" name="Content Placeholder 2">
            <a:extLst>
              <a:ext uri="{FF2B5EF4-FFF2-40B4-BE49-F238E27FC236}">
                <a16:creationId xmlns:a16="http://schemas.microsoft.com/office/drawing/2014/main" id="{079BCC89-55B6-9D37-A795-17EB3789398E}"/>
              </a:ext>
            </a:extLst>
          </p:cNvPr>
          <p:cNvSpPr>
            <a:spLocks noGrp="1"/>
          </p:cNvSpPr>
          <p:nvPr>
            <p:ph idx="1"/>
          </p:nvPr>
        </p:nvSpPr>
        <p:spPr>
          <a:xfrm>
            <a:off x="838504" y="1826056"/>
            <a:ext cx="10515600" cy="548640"/>
          </a:xfrm>
        </p:spPr>
        <p:txBody>
          <a:bodyPr>
            <a:normAutofit/>
          </a:bodyPr>
          <a:lstStyle/>
          <a:p>
            <a:pPr marL="0" indent="0">
              <a:buNone/>
            </a:pPr>
            <a:r>
              <a:rPr lang="en-US" dirty="0"/>
              <a:t>I can:</a:t>
            </a:r>
          </a:p>
        </p:txBody>
      </p:sp>
      <p:sp>
        <p:nvSpPr>
          <p:cNvPr id="4" name="Footer Placeholder 3">
            <a:extLst>
              <a:ext uri="{FF2B5EF4-FFF2-40B4-BE49-F238E27FC236}">
                <a16:creationId xmlns:a16="http://schemas.microsoft.com/office/drawing/2014/main" id="{88ADCE6B-A860-45D5-91DE-53CB50CFD9B9}"/>
              </a:ext>
            </a:extLst>
          </p:cNvPr>
          <p:cNvSpPr>
            <a:spLocks noGrp="1"/>
          </p:cNvSpPr>
          <p:nvPr>
            <p:ph type="ftr" sz="quarter" idx="10"/>
          </p:nvPr>
        </p:nvSpPr>
        <p:spPr/>
        <p:txBody>
          <a:bodyPr/>
          <a:lstStyle/>
          <a:p>
            <a:r>
              <a:rPr lang="en-US"/>
              <a:t>Who is Who in the Financial System</a:t>
            </a:r>
          </a:p>
        </p:txBody>
      </p:sp>
      <p:sp>
        <p:nvSpPr>
          <p:cNvPr id="5" name="Slide Number Placeholder 4">
            <a:extLst>
              <a:ext uri="{FF2B5EF4-FFF2-40B4-BE49-F238E27FC236}">
                <a16:creationId xmlns:a16="http://schemas.microsoft.com/office/drawing/2014/main" id="{C606ABE0-976F-4B44-A8E7-0777BEA57DD1}"/>
              </a:ext>
            </a:extLst>
          </p:cNvPr>
          <p:cNvSpPr>
            <a:spLocks noGrp="1"/>
          </p:cNvSpPr>
          <p:nvPr>
            <p:ph type="sldNum" sz="quarter" idx="11"/>
          </p:nvPr>
        </p:nvSpPr>
        <p:spPr/>
        <p:txBody>
          <a:bodyPr/>
          <a:lstStyle/>
          <a:p>
            <a:fld id="{1B6BCD38-10FB-4154-A4CD-08746A6DCB55}" type="slidenum">
              <a:rPr lang="en-US" smtClean="0"/>
              <a:pPr/>
              <a:t>4</a:t>
            </a:fld>
            <a:endParaRPr lang="en-US"/>
          </a:p>
        </p:txBody>
      </p:sp>
      <p:pic>
        <p:nvPicPr>
          <p:cNvPr id="9" name="Graphic 8">
            <a:extLst>
              <a:ext uri="{FF2B5EF4-FFF2-40B4-BE49-F238E27FC236}">
                <a16:creationId xmlns:a16="http://schemas.microsoft.com/office/drawing/2014/main" id="{0F44F50F-09FB-2E01-A317-9DB55D3D099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77594" y="2724912"/>
            <a:ext cx="1097280" cy="1097280"/>
          </a:xfrm>
          <a:prstGeom prst="rect">
            <a:avLst/>
          </a:prstGeom>
        </p:spPr>
      </p:pic>
      <p:pic>
        <p:nvPicPr>
          <p:cNvPr id="11" name="Graphic 10">
            <a:extLst>
              <a:ext uri="{FF2B5EF4-FFF2-40B4-BE49-F238E27FC236}">
                <a16:creationId xmlns:a16="http://schemas.microsoft.com/office/drawing/2014/main" id="{7C7D392F-B705-C160-5198-157CC1290CF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17127" y="2653235"/>
            <a:ext cx="1097280" cy="1097280"/>
          </a:xfrm>
          <a:prstGeom prst="rect">
            <a:avLst/>
          </a:prstGeom>
        </p:spPr>
      </p:pic>
      <p:sp>
        <p:nvSpPr>
          <p:cNvPr id="20" name="Learning target 1">
            <a:extLst>
              <a:ext uri="{FF2B5EF4-FFF2-40B4-BE49-F238E27FC236}">
                <a16:creationId xmlns:a16="http://schemas.microsoft.com/office/drawing/2014/main" id="{079BCC89-55B6-9D37-A795-17EB3789398E}"/>
              </a:ext>
            </a:extLst>
          </p:cNvPr>
          <p:cNvSpPr>
            <a:spLocks noGrp="1"/>
          </p:cNvSpPr>
          <p:nvPr>
            <p:ph idx="1"/>
          </p:nvPr>
        </p:nvSpPr>
        <p:spPr>
          <a:xfrm>
            <a:off x="1651715" y="4297680"/>
            <a:ext cx="3749039" cy="2194560"/>
          </a:xfrm>
        </p:spPr>
        <p:txBody>
          <a:bodyPr wrap="square" anchor="t">
            <a:normAutofit/>
          </a:bodyPr>
          <a:lstStyle/>
          <a:p>
            <a:pPr marL="0" indent="0" algn="ctr">
              <a:buNone/>
            </a:pPr>
            <a:r>
              <a:rPr lang="en-US" dirty="0"/>
              <a:t>Explain what different financial institutions do</a:t>
            </a:r>
          </a:p>
        </p:txBody>
      </p:sp>
      <p:sp>
        <p:nvSpPr>
          <p:cNvPr id="21" name="Learning target 2">
            <a:extLst>
              <a:ext uri="{FF2B5EF4-FFF2-40B4-BE49-F238E27FC236}">
                <a16:creationId xmlns:a16="http://schemas.microsoft.com/office/drawing/2014/main" id="{079BCC89-55B6-9D37-A795-17EB3789398E}"/>
              </a:ext>
            </a:extLst>
          </p:cNvPr>
          <p:cNvSpPr>
            <a:spLocks noGrp="1"/>
          </p:cNvSpPr>
          <p:nvPr>
            <p:ph idx="1"/>
          </p:nvPr>
        </p:nvSpPr>
        <p:spPr>
          <a:xfrm>
            <a:off x="6791248" y="4297680"/>
            <a:ext cx="3749039" cy="2194560"/>
          </a:xfrm>
        </p:spPr>
        <p:txBody>
          <a:bodyPr wrap="square" anchor="t">
            <a:normAutofit/>
          </a:bodyPr>
          <a:lstStyle/>
          <a:p>
            <a:pPr marL="0" indent="0" algn="ctr">
              <a:buNone/>
            </a:pPr>
            <a:r>
              <a:rPr lang="en-US" dirty="0"/>
              <a:t>Describe the products and services different financial institutions offer</a:t>
            </a:r>
          </a:p>
        </p:txBody>
      </p:sp>
    </p:spTree>
    <p:extLst>
      <p:ext uri="{BB962C8B-B14F-4D97-AF65-F5344CB8AC3E}">
        <p14:creationId xmlns:p14="http://schemas.microsoft.com/office/powerpoint/2010/main" val="961880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3D27DC3-C0BA-3271-7A1D-69741B61BDA4}"/>
              </a:ext>
            </a:extLst>
          </p:cNvPr>
          <p:cNvPicPr>
            <a:picLocks noChangeAspect="1"/>
          </p:cNvPicPr>
          <p:nvPr/>
        </p:nvPicPr>
        <p:blipFill>
          <a:blip r:embed="rId2">
            <a:extLst>
              <a:ext uri="{28A0092B-C50C-407E-A947-70E740481C1C}">
                <a14:useLocalDpi xmlns:a14="http://schemas.microsoft.com/office/drawing/2010/main" val="0"/>
              </a:ext>
            </a:extLst>
          </a:blip>
          <a:srcRect r="3327" b="1847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53CBA16D-FEAB-420C-4592-3B29323C618A}"/>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88FC50-C74F-A9F9-7BD4-5F3E6BF441CC}"/>
              </a:ext>
            </a:extLst>
          </p:cNvPr>
          <p:cNvSpPr>
            <a:spLocks noGrp="1"/>
          </p:cNvSpPr>
          <p:nvPr>
            <p:ph type="ctrTitle"/>
          </p:nvPr>
        </p:nvSpPr>
        <p:spPr/>
        <p:txBody>
          <a:bodyPr/>
          <a:lstStyle/>
          <a:p>
            <a:r>
              <a:rPr lang="en-US"/>
              <a:t>Presentation</a:t>
            </a:r>
          </a:p>
        </p:txBody>
      </p:sp>
    </p:spTree>
    <p:extLst>
      <p:ext uri="{BB962C8B-B14F-4D97-AF65-F5344CB8AC3E}">
        <p14:creationId xmlns:p14="http://schemas.microsoft.com/office/powerpoint/2010/main" val="3749490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01D92-AFEB-3FAD-747F-9DA5E1BE5B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7E9929-431E-E3E1-DAFC-51EF2611F8AF}"/>
              </a:ext>
            </a:extLst>
          </p:cNvPr>
          <p:cNvSpPr>
            <a:spLocks noGrp="1"/>
          </p:cNvSpPr>
          <p:nvPr>
            <p:ph type="title"/>
          </p:nvPr>
        </p:nvSpPr>
        <p:spPr/>
        <p:txBody>
          <a:bodyPr/>
          <a:lstStyle/>
          <a:p>
            <a:r>
              <a:rPr lang="en-US" noProof="0"/>
              <a:t>Financial services</a:t>
            </a:r>
          </a:p>
        </p:txBody>
      </p:sp>
      <p:sp>
        <p:nvSpPr>
          <p:cNvPr id="4" name="Footer Placeholder 3">
            <a:extLst>
              <a:ext uri="{FF2B5EF4-FFF2-40B4-BE49-F238E27FC236}">
                <a16:creationId xmlns:a16="http://schemas.microsoft.com/office/drawing/2014/main" id="{13C660C6-636E-35DD-036C-23CB50AD6040}"/>
              </a:ext>
            </a:extLst>
          </p:cNvPr>
          <p:cNvSpPr>
            <a:spLocks noGrp="1"/>
          </p:cNvSpPr>
          <p:nvPr>
            <p:ph type="ftr" sz="quarter" idx="10"/>
          </p:nvPr>
        </p:nvSpPr>
        <p:spPr/>
        <p:txBody>
          <a:bodyPr/>
          <a:lstStyle/>
          <a:p>
            <a:r>
              <a:rPr lang="en-US" noProof="0"/>
              <a:t>Who is Who in the Financial System</a:t>
            </a:r>
          </a:p>
        </p:txBody>
      </p:sp>
      <p:sp>
        <p:nvSpPr>
          <p:cNvPr id="5" name="Slide Number Placeholder 4">
            <a:extLst>
              <a:ext uri="{FF2B5EF4-FFF2-40B4-BE49-F238E27FC236}">
                <a16:creationId xmlns:a16="http://schemas.microsoft.com/office/drawing/2014/main" id="{45FB465D-1B11-61FE-D37F-7D0DBA7E4937}"/>
              </a:ext>
            </a:extLst>
          </p:cNvPr>
          <p:cNvSpPr>
            <a:spLocks noGrp="1"/>
          </p:cNvSpPr>
          <p:nvPr>
            <p:ph type="sldNum" sz="quarter" idx="11"/>
          </p:nvPr>
        </p:nvSpPr>
        <p:spPr/>
        <p:txBody>
          <a:bodyPr/>
          <a:lstStyle/>
          <a:p>
            <a:fld id="{1B6BCD38-10FB-4154-A4CD-08746A6DCB55}" type="slidenum">
              <a:rPr lang="en-US" noProof="0" smtClean="0"/>
              <a:pPr/>
              <a:t>6</a:t>
            </a:fld>
            <a:endParaRPr lang="en-US" noProof="0"/>
          </a:p>
        </p:txBody>
      </p:sp>
      <p:sp>
        <p:nvSpPr>
          <p:cNvPr id="29" name="Content Placeholder 2">
            <a:extLst>
              <a:ext uri="{FF2B5EF4-FFF2-40B4-BE49-F238E27FC236}">
                <a16:creationId xmlns:a16="http://schemas.microsoft.com/office/drawing/2014/main" id="{C5FDC3FE-5F1E-B737-E56A-F09EA247D9C2}"/>
              </a:ext>
            </a:extLst>
          </p:cNvPr>
          <p:cNvSpPr>
            <a:spLocks noGrp="1"/>
          </p:cNvSpPr>
          <p:nvPr>
            <p:ph idx="1"/>
          </p:nvPr>
        </p:nvSpPr>
        <p:spPr>
          <a:xfrm>
            <a:off x="2404532" y="2010044"/>
            <a:ext cx="3097494" cy="458361"/>
          </a:xfrm>
        </p:spPr>
        <p:txBody>
          <a:bodyPr vert="horz" lIns="91440" tIns="45720" rIns="91440" bIns="45720" rtlCol="0" anchor="ctr">
            <a:noAutofit/>
          </a:bodyPr>
          <a:lstStyle/>
          <a:p>
            <a:pPr marL="0" indent="0">
              <a:buNone/>
            </a:pPr>
            <a:r>
              <a:rPr lang="en-US" sz="2400" b="1" noProof="0">
                <a:latin typeface="Poppins"/>
                <a:cs typeface="Poppins"/>
              </a:rPr>
              <a:t>Storing money</a:t>
            </a:r>
          </a:p>
        </p:txBody>
      </p:sp>
      <p:sp>
        <p:nvSpPr>
          <p:cNvPr id="36" name="Content Placeholder 2">
            <a:extLst>
              <a:ext uri="{FF2B5EF4-FFF2-40B4-BE49-F238E27FC236}">
                <a16:creationId xmlns:a16="http://schemas.microsoft.com/office/drawing/2014/main" id="{D6B4FD28-FE8D-4F28-8FBE-1BA7B12DA861}"/>
              </a:ext>
            </a:extLst>
          </p:cNvPr>
          <p:cNvSpPr txBox="1">
            <a:spLocks/>
          </p:cNvSpPr>
          <p:nvPr/>
        </p:nvSpPr>
        <p:spPr>
          <a:xfrm>
            <a:off x="2404532" y="3426159"/>
            <a:ext cx="2949352" cy="458362"/>
          </a:xfrm>
          <a:prstGeom prst="rect">
            <a:avLst/>
          </a:prstGeom>
        </p:spPr>
        <p:txBody>
          <a:bodyPr vert="horz" lIns="91440" tIns="45720" rIns="91440" bIns="45720" rtlCol="0" anchor="ctr">
            <a:noAutofit/>
          </a:bodyPr>
          <a:lstStyle>
            <a:lvl1pPr indent="0">
              <a:lnSpc>
                <a:spcPct val="100000"/>
              </a:lnSpc>
              <a:spcBef>
                <a:spcPts val="1000"/>
              </a:spcBef>
              <a:spcAft>
                <a:spcPts val="1200"/>
              </a:spcAft>
              <a:buClr>
                <a:schemeClr val="tx1"/>
              </a:buClr>
              <a:buFont typeface="Poppins" panose="020B0604020202020204" pitchFamily="34" charset="0"/>
              <a:buNone/>
              <a:defRPr sz="2800" b="1">
                <a:latin typeface="Poppins"/>
                <a:cs typeface="Poppins"/>
              </a:defRPr>
            </a:lvl1pPr>
            <a:lvl2pPr marL="685800" indent="-228600">
              <a:lnSpc>
                <a:spcPct val="100000"/>
              </a:lnSpc>
              <a:spcBef>
                <a:spcPts val="500"/>
              </a:spcBef>
              <a:spcAft>
                <a:spcPts val="1200"/>
              </a:spcAft>
              <a:buClr>
                <a:schemeClr val="tx1"/>
              </a:buClr>
              <a:buFont typeface="Wingdings" panose="05000000000000000000" pitchFamily="2" charset="2"/>
              <a:buChar char="§"/>
              <a:defRPr sz="2000">
                <a:latin typeface="Poppins" panose="020B0604020202020204" pitchFamily="34" charset="0"/>
                <a:cs typeface="Poppins" panose="020B0604020202020204" pitchFamily="34" charset="0"/>
              </a:defRPr>
            </a:lvl2pPr>
            <a:lvl3pPr marL="1143000" indent="-228600">
              <a:lnSpc>
                <a:spcPct val="100000"/>
              </a:lnSpc>
              <a:spcBef>
                <a:spcPts val="500"/>
              </a:spcBef>
              <a:spcAft>
                <a:spcPts val="1200"/>
              </a:spcAft>
              <a:buFont typeface="Poppins" panose="020B0604020202020204" pitchFamily="34" charset="0"/>
              <a:buChar char="•"/>
              <a:defRPr sz="2000">
                <a:latin typeface="Poppins" panose="020B0604020202020204" pitchFamily="34" charset="0"/>
                <a:cs typeface="Poppins" panose="020B0604020202020204" pitchFamily="34" charset="0"/>
              </a:defRPr>
            </a:lvl3pPr>
            <a:lvl4pPr marL="1600200" indent="-228600">
              <a:lnSpc>
                <a:spcPct val="100000"/>
              </a:lnSpc>
              <a:spcBef>
                <a:spcPts val="500"/>
              </a:spcBef>
              <a:spcAft>
                <a:spcPts val="1200"/>
              </a:spcAft>
              <a:buFont typeface="Poppins" panose="020B0604020202020204" pitchFamily="34" charset="0"/>
              <a:buChar char="•"/>
              <a:defRPr>
                <a:latin typeface="Poppins" panose="020B0604020202020204" pitchFamily="34" charset="0"/>
                <a:cs typeface="Poppins" panose="020B0604020202020204" pitchFamily="34" charset="0"/>
              </a:defRPr>
            </a:lvl4pPr>
            <a:lvl5pPr marL="2057400" indent="-228600">
              <a:lnSpc>
                <a:spcPct val="100000"/>
              </a:lnSpc>
              <a:spcBef>
                <a:spcPts val="500"/>
              </a:spcBef>
              <a:spcAft>
                <a:spcPts val="1200"/>
              </a:spcAft>
              <a:buFont typeface="Poppins" panose="020B0604020202020204" pitchFamily="34" charset="0"/>
              <a:buChar char="•"/>
              <a:defRPr>
                <a:latin typeface="Poppins" panose="020B0604020202020204" pitchFamily="34" charset="0"/>
                <a:cs typeface="Poppins" panose="020B0604020202020204" pitchFamily="34" charset="0"/>
              </a:defRPr>
            </a:lvl5pPr>
            <a:lvl6pPr marL="2514600" indent="-228600">
              <a:lnSpc>
                <a:spcPct val="90000"/>
              </a:lnSpc>
              <a:spcBef>
                <a:spcPts val="500"/>
              </a:spcBef>
              <a:buFont typeface="Poppins" panose="020B0604020202020204" pitchFamily="34" charset="0"/>
              <a:buChar char="•"/>
            </a:lvl6pPr>
            <a:lvl7pPr marL="2971800" indent="-228600">
              <a:lnSpc>
                <a:spcPct val="90000"/>
              </a:lnSpc>
              <a:spcBef>
                <a:spcPts val="500"/>
              </a:spcBef>
              <a:buFont typeface="Poppins" panose="020B0604020202020204" pitchFamily="34" charset="0"/>
              <a:buChar char="•"/>
            </a:lvl7pPr>
            <a:lvl8pPr marL="3429000" indent="-228600">
              <a:lnSpc>
                <a:spcPct val="90000"/>
              </a:lnSpc>
              <a:spcBef>
                <a:spcPts val="500"/>
              </a:spcBef>
              <a:buFont typeface="Poppins" panose="020B0604020202020204" pitchFamily="34" charset="0"/>
              <a:buChar char="•"/>
            </a:lvl8pPr>
            <a:lvl9pPr marL="3886200" indent="-228600">
              <a:lnSpc>
                <a:spcPct val="90000"/>
              </a:lnSpc>
              <a:spcBef>
                <a:spcPts val="500"/>
              </a:spcBef>
              <a:buFont typeface="Poppins" panose="020B0604020202020204" pitchFamily="34" charset="0"/>
              <a:buChar char="•"/>
            </a:lvl9pPr>
          </a:lstStyle>
          <a:p>
            <a:r>
              <a:rPr lang="en-US" sz="2400" noProof="0" dirty="0"/>
              <a:t>Lending money</a:t>
            </a:r>
          </a:p>
        </p:txBody>
      </p:sp>
      <p:sp>
        <p:nvSpPr>
          <p:cNvPr id="37" name="Content Placeholder 2">
            <a:extLst>
              <a:ext uri="{FF2B5EF4-FFF2-40B4-BE49-F238E27FC236}">
                <a16:creationId xmlns:a16="http://schemas.microsoft.com/office/drawing/2014/main" id="{DDBC6714-C799-618E-FC20-39E3FB682613}"/>
              </a:ext>
            </a:extLst>
          </p:cNvPr>
          <p:cNvSpPr txBox="1">
            <a:spLocks/>
          </p:cNvSpPr>
          <p:nvPr/>
        </p:nvSpPr>
        <p:spPr>
          <a:xfrm>
            <a:off x="2404532" y="4937179"/>
            <a:ext cx="3436715" cy="458361"/>
          </a:xfrm>
          <a:prstGeom prst="rect">
            <a:avLst/>
          </a:prstGeom>
        </p:spPr>
        <p:txBody>
          <a:bodyPr vert="horz" lIns="91440" tIns="45720" rIns="91440" bIns="45720" rtlCol="0" anchor="ctr">
            <a:noAutofit/>
          </a:bodyPr>
          <a:lstStyle>
            <a:lvl1pPr indent="0">
              <a:lnSpc>
                <a:spcPct val="100000"/>
              </a:lnSpc>
              <a:spcBef>
                <a:spcPts val="1000"/>
              </a:spcBef>
              <a:spcAft>
                <a:spcPts val="1200"/>
              </a:spcAft>
              <a:buClr>
                <a:schemeClr val="tx1"/>
              </a:buClr>
              <a:buFont typeface="Poppins" panose="020B0604020202020204" pitchFamily="34" charset="0"/>
              <a:buNone/>
              <a:defRPr sz="2800" b="1">
                <a:latin typeface="Poppins"/>
                <a:cs typeface="Poppins"/>
              </a:defRPr>
            </a:lvl1pPr>
            <a:lvl2pPr marL="685800" indent="-228600">
              <a:lnSpc>
                <a:spcPct val="100000"/>
              </a:lnSpc>
              <a:spcBef>
                <a:spcPts val="500"/>
              </a:spcBef>
              <a:spcAft>
                <a:spcPts val="1200"/>
              </a:spcAft>
              <a:buClr>
                <a:schemeClr val="tx1"/>
              </a:buClr>
              <a:buFont typeface="Wingdings" panose="05000000000000000000" pitchFamily="2" charset="2"/>
              <a:buChar char="§"/>
              <a:defRPr sz="2000">
                <a:latin typeface="Poppins" panose="020B0604020202020204" pitchFamily="34" charset="0"/>
                <a:cs typeface="Poppins" panose="020B0604020202020204" pitchFamily="34" charset="0"/>
              </a:defRPr>
            </a:lvl2pPr>
            <a:lvl3pPr marL="1143000" indent="-228600">
              <a:lnSpc>
                <a:spcPct val="100000"/>
              </a:lnSpc>
              <a:spcBef>
                <a:spcPts val="500"/>
              </a:spcBef>
              <a:spcAft>
                <a:spcPts val="1200"/>
              </a:spcAft>
              <a:buFont typeface="Poppins" panose="020B0604020202020204" pitchFamily="34" charset="0"/>
              <a:buChar char="•"/>
              <a:defRPr sz="2000">
                <a:latin typeface="Poppins" panose="020B0604020202020204" pitchFamily="34" charset="0"/>
                <a:cs typeface="Poppins" panose="020B0604020202020204" pitchFamily="34" charset="0"/>
              </a:defRPr>
            </a:lvl3pPr>
            <a:lvl4pPr marL="1600200" indent="-228600">
              <a:lnSpc>
                <a:spcPct val="100000"/>
              </a:lnSpc>
              <a:spcBef>
                <a:spcPts val="500"/>
              </a:spcBef>
              <a:spcAft>
                <a:spcPts val="1200"/>
              </a:spcAft>
              <a:buFont typeface="Poppins" panose="020B0604020202020204" pitchFamily="34" charset="0"/>
              <a:buChar char="•"/>
              <a:defRPr>
                <a:latin typeface="Poppins" panose="020B0604020202020204" pitchFamily="34" charset="0"/>
                <a:cs typeface="Poppins" panose="020B0604020202020204" pitchFamily="34" charset="0"/>
              </a:defRPr>
            </a:lvl4pPr>
            <a:lvl5pPr marL="2057400" indent="-228600">
              <a:lnSpc>
                <a:spcPct val="100000"/>
              </a:lnSpc>
              <a:spcBef>
                <a:spcPts val="500"/>
              </a:spcBef>
              <a:spcAft>
                <a:spcPts val="1200"/>
              </a:spcAft>
              <a:buFont typeface="Poppins" panose="020B0604020202020204" pitchFamily="34" charset="0"/>
              <a:buChar char="•"/>
              <a:defRPr>
                <a:latin typeface="Poppins" panose="020B0604020202020204" pitchFamily="34" charset="0"/>
                <a:cs typeface="Poppins" panose="020B0604020202020204" pitchFamily="34" charset="0"/>
              </a:defRPr>
            </a:lvl5pPr>
            <a:lvl6pPr marL="2514600" indent="-228600">
              <a:lnSpc>
                <a:spcPct val="90000"/>
              </a:lnSpc>
              <a:spcBef>
                <a:spcPts val="500"/>
              </a:spcBef>
              <a:buFont typeface="Poppins" panose="020B0604020202020204" pitchFamily="34" charset="0"/>
              <a:buChar char="•"/>
            </a:lvl6pPr>
            <a:lvl7pPr marL="2971800" indent="-228600">
              <a:lnSpc>
                <a:spcPct val="90000"/>
              </a:lnSpc>
              <a:spcBef>
                <a:spcPts val="500"/>
              </a:spcBef>
              <a:buFont typeface="Poppins" panose="020B0604020202020204" pitchFamily="34" charset="0"/>
              <a:buChar char="•"/>
            </a:lvl7pPr>
            <a:lvl8pPr marL="3429000" indent="-228600">
              <a:lnSpc>
                <a:spcPct val="90000"/>
              </a:lnSpc>
              <a:spcBef>
                <a:spcPts val="500"/>
              </a:spcBef>
              <a:buFont typeface="Poppins" panose="020B0604020202020204" pitchFamily="34" charset="0"/>
              <a:buChar char="•"/>
            </a:lvl8pPr>
            <a:lvl9pPr marL="3886200" indent="-228600">
              <a:lnSpc>
                <a:spcPct val="90000"/>
              </a:lnSpc>
              <a:spcBef>
                <a:spcPts val="500"/>
              </a:spcBef>
              <a:buFont typeface="Poppins" panose="020B0604020202020204" pitchFamily="34" charset="0"/>
              <a:buChar char="•"/>
            </a:lvl9pPr>
          </a:lstStyle>
          <a:p>
            <a:r>
              <a:rPr lang="en-US" sz="2400" noProof="0" dirty="0"/>
              <a:t>Protecting money</a:t>
            </a:r>
          </a:p>
        </p:txBody>
      </p:sp>
      <p:sp>
        <p:nvSpPr>
          <p:cNvPr id="38" name="Content Placeholder 2">
            <a:extLst>
              <a:ext uri="{FF2B5EF4-FFF2-40B4-BE49-F238E27FC236}">
                <a16:creationId xmlns:a16="http://schemas.microsoft.com/office/drawing/2014/main" id="{1221B3C7-FF45-D5E9-2F14-C7C6EA32961B}"/>
              </a:ext>
            </a:extLst>
          </p:cNvPr>
          <p:cNvSpPr txBox="1">
            <a:spLocks/>
          </p:cNvSpPr>
          <p:nvPr/>
        </p:nvSpPr>
        <p:spPr>
          <a:xfrm>
            <a:off x="7343445" y="1999640"/>
            <a:ext cx="3266030" cy="479168"/>
          </a:xfrm>
          <a:prstGeom prst="rect">
            <a:avLst/>
          </a:prstGeom>
        </p:spPr>
        <p:txBody>
          <a:bodyPr vert="horz" lIns="91440" tIns="45720" rIns="91440" bIns="45720" rtlCol="0" anchor="ctr">
            <a:noAutofit/>
          </a:bodyPr>
          <a:lstStyle>
            <a:lvl1pPr indent="0">
              <a:lnSpc>
                <a:spcPct val="100000"/>
              </a:lnSpc>
              <a:spcBef>
                <a:spcPts val="1000"/>
              </a:spcBef>
              <a:spcAft>
                <a:spcPts val="1200"/>
              </a:spcAft>
              <a:buClr>
                <a:schemeClr val="tx1"/>
              </a:buClr>
              <a:buFont typeface="Poppins" panose="020B0604020202020204" pitchFamily="34" charset="0"/>
              <a:buNone/>
              <a:defRPr sz="2800" b="1">
                <a:latin typeface="Poppins"/>
                <a:cs typeface="Poppins"/>
              </a:defRPr>
            </a:lvl1pPr>
            <a:lvl2pPr marL="685800" indent="-228600">
              <a:lnSpc>
                <a:spcPct val="100000"/>
              </a:lnSpc>
              <a:spcBef>
                <a:spcPts val="500"/>
              </a:spcBef>
              <a:spcAft>
                <a:spcPts val="1200"/>
              </a:spcAft>
              <a:buClr>
                <a:schemeClr val="tx1"/>
              </a:buClr>
              <a:buFont typeface="Wingdings" panose="05000000000000000000" pitchFamily="2" charset="2"/>
              <a:buChar char="§"/>
              <a:defRPr sz="2000">
                <a:latin typeface="Poppins" panose="020B0604020202020204" pitchFamily="34" charset="0"/>
                <a:cs typeface="Poppins" panose="020B0604020202020204" pitchFamily="34" charset="0"/>
              </a:defRPr>
            </a:lvl2pPr>
            <a:lvl3pPr marL="1143000" indent="-228600">
              <a:lnSpc>
                <a:spcPct val="100000"/>
              </a:lnSpc>
              <a:spcBef>
                <a:spcPts val="500"/>
              </a:spcBef>
              <a:spcAft>
                <a:spcPts val="1200"/>
              </a:spcAft>
              <a:buFont typeface="Poppins" panose="020B0604020202020204" pitchFamily="34" charset="0"/>
              <a:buChar char="•"/>
              <a:defRPr sz="2000">
                <a:latin typeface="Poppins" panose="020B0604020202020204" pitchFamily="34" charset="0"/>
                <a:cs typeface="Poppins" panose="020B0604020202020204" pitchFamily="34" charset="0"/>
              </a:defRPr>
            </a:lvl3pPr>
            <a:lvl4pPr marL="1600200" indent="-228600">
              <a:lnSpc>
                <a:spcPct val="100000"/>
              </a:lnSpc>
              <a:spcBef>
                <a:spcPts val="500"/>
              </a:spcBef>
              <a:spcAft>
                <a:spcPts val="1200"/>
              </a:spcAft>
              <a:buFont typeface="Poppins" panose="020B0604020202020204" pitchFamily="34" charset="0"/>
              <a:buChar char="•"/>
              <a:defRPr>
                <a:latin typeface="Poppins" panose="020B0604020202020204" pitchFamily="34" charset="0"/>
                <a:cs typeface="Poppins" panose="020B0604020202020204" pitchFamily="34" charset="0"/>
              </a:defRPr>
            </a:lvl4pPr>
            <a:lvl5pPr marL="2057400" indent="-228600">
              <a:lnSpc>
                <a:spcPct val="100000"/>
              </a:lnSpc>
              <a:spcBef>
                <a:spcPts val="500"/>
              </a:spcBef>
              <a:spcAft>
                <a:spcPts val="1200"/>
              </a:spcAft>
              <a:buFont typeface="Poppins" panose="020B0604020202020204" pitchFamily="34" charset="0"/>
              <a:buChar char="•"/>
              <a:defRPr>
                <a:latin typeface="Poppins" panose="020B0604020202020204" pitchFamily="34" charset="0"/>
                <a:cs typeface="Poppins" panose="020B0604020202020204" pitchFamily="34" charset="0"/>
              </a:defRPr>
            </a:lvl5pPr>
            <a:lvl6pPr marL="2514600" indent="-228600">
              <a:lnSpc>
                <a:spcPct val="90000"/>
              </a:lnSpc>
              <a:spcBef>
                <a:spcPts val="500"/>
              </a:spcBef>
              <a:buFont typeface="Poppins" panose="020B0604020202020204" pitchFamily="34" charset="0"/>
              <a:buChar char="•"/>
            </a:lvl6pPr>
            <a:lvl7pPr marL="2971800" indent="-228600">
              <a:lnSpc>
                <a:spcPct val="90000"/>
              </a:lnSpc>
              <a:spcBef>
                <a:spcPts val="500"/>
              </a:spcBef>
              <a:buFont typeface="Poppins" panose="020B0604020202020204" pitchFamily="34" charset="0"/>
              <a:buChar char="•"/>
            </a:lvl7pPr>
            <a:lvl8pPr marL="3429000" indent="-228600">
              <a:lnSpc>
                <a:spcPct val="90000"/>
              </a:lnSpc>
              <a:spcBef>
                <a:spcPts val="500"/>
              </a:spcBef>
              <a:buFont typeface="Poppins" panose="020B0604020202020204" pitchFamily="34" charset="0"/>
              <a:buChar char="•"/>
            </a:lvl8pPr>
            <a:lvl9pPr marL="3886200" indent="-228600">
              <a:lnSpc>
                <a:spcPct val="90000"/>
              </a:lnSpc>
              <a:spcBef>
                <a:spcPts val="500"/>
              </a:spcBef>
              <a:buFont typeface="Poppins" panose="020B0604020202020204" pitchFamily="34" charset="0"/>
              <a:buChar char="•"/>
            </a:lvl9pPr>
          </a:lstStyle>
          <a:p>
            <a:r>
              <a:rPr lang="en-US" sz="2400" noProof="0"/>
              <a:t>Sending money</a:t>
            </a:r>
          </a:p>
        </p:txBody>
      </p:sp>
      <p:sp>
        <p:nvSpPr>
          <p:cNvPr id="39" name="Content Placeholder 2">
            <a:extLst>
              <a:ext uri="{FF2B5EF4-FFF2-40B4-BE49-F238E27FC236}">
                <a16:creationId xmlns:a16="http://schemas.microsoft.com/office/drawing/2014/main" id="{42DC060F-58BE-2448-0BB6-0095C6EDCB10}"/>
              </a:ext>
            </a:extLst>
          </p:cNvPr>
          <p:cNvSpPr txBox="1">
            <a:spLocks/>
          </p:cNvSpPr>
          <p:nvPr/>
        </p:nvSpPr>
        <p:spPr>
          <a:xfrm>
            <a:off x="7343445" y="3400014"/>
            <a:ext cx="3033126" cy="510653"/>
          </a:xfrm>
          <a:prstGeom prst="rect">
            <a:avLst/>
          </a:prstGeom>
        </p:spPr>
        <p:txBody>
          <a:bodyPr vert="horz" lIns="91440" tIns="45720" rIns="91440" bIns="45720" rtlCol="0" anchor="ctr">
            <a:noAutofit/>
          </a:bodyPr>
          <a:lstStyle>
            <a:lvl1pPr indent="0">
              <a:lnSpc>
                <a:spcPct val="100000"/>
              </a:lnSpc>
              <a:spcBef>
                <a:spcPts val="1000"/>
              </a:spcBef>
              <a:spcAft>
                <a:spcPts val="1200"/>
              </a:spcAft>
              <a:buClr>
                <a:schemeClr val="tx1"/>
              </a:buClr>
              <a:buFont typeface="Poppins" panose="020B0604020202020204" pitchFamily="34" charset="0"/>
              <a:buNone/>
              <a:defRPr sz="2800" b="1">
                <a:latin typeface="Poppins"/>
                <a:cs typeface="Poppins"/>
              </a:defRPr>
            </a:lvl1pPr>
            <a:lvl2pPr marL="685800" indent="-228600">
              <a:lnSpc>
                <a:spcPct val="100000"/>
              </a:lnSpc>
              <a:spcBef>
                <a:spcPts val="500"/>
              </a:spcBef>
              <a:spcAft>
                <a:spcPts val="1200"/>
              </a:spcAft>
              <a:buClr>
                <a:schemeClr val="tx1"/>
              </a:buClr>
              <a:buFont typeface="Wingdings" panose="05000000000000000000" pitchFamily="2" charset="2"/>
              <a:buChar char="§"/>
              <a:defRPr sz="2000">
                <a:latin typeface="Poppins" panose="020B0604020202020204" pitchFamily="34" charset="0"/>
                <a:cs typeface="Poppins" panose="020B0604020202020204" pitchFamily="34" charset="0"/>
              </a:defRPr>
            </a:lvl2pPr>
            <a:lvl3pPr marL="1143000" indent="-228600">
              <a:lnSpc>
                <a:spcPct val="100000"/>
              </a:lnSpc>
              <a:spcBef>
                <a:spcPts val="500"/>
              </a:spcBef>
              <a:spcAft>
                <a:spcPts val="1200"/>
              </a:spcAft>
              <a:buFont typeface="Poppins" panose="020B0604020202020204" pitchFamily="34" charset="0"/>
              <a:buChar char="•"/>
              <a:defRPr sz="2000">
                <a:latin typeface="Poppins" panose="020B0604020202020204" pitchFamily="34" charset="0"/>
                <a:cs typeface="Poppins" panose="020B0604020202020204" pitchFamily="34" charset="0"/>
              </a:defRPr>
            </a:lvl3pPr>
            <a:lvl4pPr marL="1600200" indent="-228600">
              <a:lnSpc>
                <a:spcPct val="100000"/>
              </a:lnSpc>
              <a:spcBef>
                <a:spcPts val="500"/>
              </a:spcBef>
              <a:spcAft>
                <a:spcPts val="1200"/>
              </a:spcAft>
              <a:buFont typeface="Poppins" panose="020B0604020202020204" pitchFamily="34" charset="0"/>
              <a:buChar char="•"/>
              <a:defRPr>
                <a:latin typeface="Poppins" panose="020B0604020202020204" pitchFamily="34" charset="0"/>
                <a:cs typeface="Poppins" panose="020B0604020202020204" pitchFamily="34" charset="0"/>
              </a:defRPr>
            </a:lvl4pPr>
            <a:lvl5pPr marL="2057400" indent="-228600">
              <a:lnSpc>
                <a:spcPct val="100000"/>
              </a:lnSpc>
              <a:spcBef>
                <a:spcPts val="500"/>
              </a:spcBef>
              <a:spcAft>
                <a:spcPts val="1200"/>
              </a:spcAft>
              <a:buFont typeface="Poppins" panose="020B0604020202020204" pitchFamily="34" charset="0"/>
              <a:buChar char="•"/>
              <a:defRPr>
                <a:latin typeface="Poppins" panose="020B0604020202020204" pitchFamily="34" charset="0"/>
                <a:cs typeface="Poppins" panose="020B0604020202020204" pitchFamily="34" charset="0"/>
              </a:defRPr>
            </a:lvl5pPr>
            <a:lvl6pPr marL="2514600" indent="-228600">
              <a:lnSpc>
                <a:spcPct val="90000"/>
              </a:lnSpc>
              <a:spcBef>
                <a:spcPts val="500"/>
              </a:spcBef>
              <a:buFont typeface="Poppins" panose="020B0604020202020204" pitchFamily="34" charset="0"/>
              <a:buChar char="•"/>
            </a:lvl6pPr>
            <a:lvl7pPr marL="2971800" indent="-228600">
              <a:lnSpc>
                <a:spcPct val="90000"/>
              </a:lnSpc>
              <a:spcBef>
                <a:spcPts val="500"/>
              </a:spcBef>
              <a:buFont typeface="Poppins" panose="020B0604020202020204" pitchFamily="34" charset="0"/>
              <a:buChar char="•"/>
            </a:lvl7pPr>
            <a:lvl8pPr marL="3429000" indent="-228600">
              <a:lnSpc>
                <a:spcPct val="90000"/>
              </a:lnSpc>
              <a:spcBef>
                <a:spcPts val="500"/>
              </a:spcBef>
              <a:buFont typeface="Poppins" panose="020B0604020202020204" pitchFamily="34" charset="0"/>
              <a:buChar char="•"/>
            </a:lvl8pPr>
            <a:lvl9pPr marL="3886200" indent="-228600">
              <a:lnSpc>
                <a:spcPct val="90000"/>
              </a:lnSpc>
              <a:spcBef>
                <a:spcPts val="500"/>
              </a:spcBef>
              <a:buFont typeface="Poppins" panose="020B0604020202020204" pitchFamily="34" charset="0"/>
              <a:buChar char="•"/>
            </a:lvl9pPr>
          </a:lstStyle>
          <a:p>
            <a:r>
              <a:rPr lang="en-US" sz="2400" noProof="0"/>
              <a:t>Growing money</a:t>
            </a:r>
          </a:p>
        </p:txBody>
      </p:sp>
      <p:sp>
        <p:nvSpPr>
          <p:cNvPr id="41" name="Content Placeholder 2">
            <a:extLst>
              <a:ext uri="{FF2B5EF4-FFF2-40B4-BE49-F238E27FC236}">
                <a16:creationId xmlns:a16="http://schemas.microsoft.com/office/drawing/2014/main" id="{8A376EE3-A682-E1C3-9FDC-B7C3E6B93FCB}"/>
              </a:ext>
            </a:extLst>
          </p:cNvPr>
          <p:cNvSpPr txBox="1">
            <a:spLocks/>
          </p:cNvSpPr>
          <p:nvPr/>
        </p:nvSpPr>
        <p:spPr>
          <a:xfrm>
            <a:off x="7343445" y="4955538"/>
            <a:ext cx="4361379" cy="421643"/>
          </a:xfrm>
          <a:prstGeom prst="rect">
            <a:avLst/>
          </a:prstGeom>
        </p:spPr>
        <p:txBody>
          <a:bodyPr vert="horz" lIns="91440" tIns="45720" rIns="91440" bIns="45720" rtlCol="0" anchor="ctr">
            <a:noAutofit/>
          </a:bodyPr>
          <a:lstStyle>
            <a:lvl1pPr indent="0">
              <a:lnSpc>
                <a:spcPct val="100000"/>
              </a:lnSpc>
              <a:spcBef>
                <a:spcPts val="1000"/>
              </a:spcBef>
              <a:spcAft>
                <a:spcPts val="1200"/>
              </a:spcAft>
              <a:buClr>
                <a:schemeClr val="tx1"/>
              </a:buClr>
              <a:buFont typeface="Poppins" panose="020B0604020202020204" pitchFamily="34" charset="0"/>
              <a:buNone/>
              <a:defRPr sz="2800" b="1">
                <a:latin typeface="Poppins"/>
                <a:cs typeface="Poppins"/>
              </a:defRPr>
            </a:lvl1pPr>
            <a:lvl2pPr marL="685800" indent="-228600">
              <a:lnSpc>
                <a:spcPct val="100000"/>
              </a:lnSpc>
              <a:spcBef>
                <a:spcPts val="500"/>
              </a:spcBef>
              <a:spcAft>
                <a:spcPts val="1200"/>
              </a:spcAft>
              <a:buClr>
                <a:schemeClr val="tx1"/>
              </a:buClr>
              <a:buFont typeface="Wingdings" panose="05000000000000000000" pitchFamily="2" charset="2"/>
              <a:buChar char="§"/>
              <a:defRPr sz="2000">
                <a:latin typeface="Poppins" panose="020B0604020202020204" pitchFamily="34" charset="0"/>
                <a:cs typeface="Poppins" panose="020B0604020202020204" pitchFamily="34" charset="0"/>
              </a:defRPr>
            </a:lvl2pPr>
            <a:lvl3pPr marL="1143000" indent="-228600">
              <a:lnSpc>
                <a:spcPct val="100000"/>
              </a:lnSpc>
              <a:spcBef>
                <a:spcPts val="500"/>
              </a:spcBef>
              <a:spcAft>
                <a:spcPts val="1200"/>
              </a:spcAft>
              <a:buFont typeface="Poppins" panose="020B0604020202020204" pitchFamily="34" charset="0"/>
              <a:buChar char="•"/>
              <a:defRPr sz="2000">
                <a:latin typeface="Poppins" panose="020B0604020202020204" pitchFamily="34" charset="0"/>
                <a:cs typeface="Poppins" panose="020B0604020202020204" pitchFamily="34" charset="0"/>
              </a:defRPr>
            </a:lvl3pPr>
            <a:lvl4pPr marL="1600200" indent="-228600">
              <a:lnSpc>
                <a:spcPct val="100000"/>
              </a:lnSpc>
              <a:spcBef>
                <a:spcPts val="500"/>
              </a:spcBef>
              <a:spcAft>
                <a:spcPts val="1200"/>
              </a:spcAft>
              <a:buFont typeface="Poppins" panose="020B0604020202020204" pitchFamily="34" charset="0"/>
              <a:buChar char="•"/>
              <a:defRPr>
                <a:latin typeface="Poppins" panose="020B0604020202020204" pitchFamily="34" charset="0"/>
                <a:cs typeface="Poppins" panose="020B0604020202020204" pitchFamily="34" charset="0"/>
              </a:defRPr>
            </a:lvl4pPr>
            <a:lvl5pPr marL="2057400" indent="-228600">
              <a:lnSpc>
                <a:spcPct val="100000"/>
              </a:lnSpc>
              <a:spcBef>
                <a:spcPts val="500"/>
              </a:spcBef>
              <a:spcAft>
                <a:spcPts val="1200"/>
              </a:spcAft>
              <a:buFont typeface="Poppins" panose="020B0604020202020204" pitchFamily="34" charset="0"/>
              <a:buChar char="•"/>
              <a:defRPr>
                <a:latin typeface="Poppins" panose="020B0604020202020204" pitchFamily="34" charset="0"/>
                <a:cs typeface="Poppins" panose="020B0604020202020204" pitchFamily="34" charset="0"/>
              </a:defRPr>
            </a:lvl5pPr>
            <a:lvl6pPr marL="2514600" indent="-228600">
              <a:lnSpc>
                <a:spcPct val="90000"/>
              </a:lnSpc>
              <a:spcBef>
                <a:spcPts val="500"/>
              </a:spcBef>
              <a:buFont typeface="Poppins" panose="020B0604020202020204" pitchFamily="34" charset="0"/>
              <a:buChar char="•"/>
            </a:lvl6pPr>
            <a:lvl7pPr marL="2971800" indent="-228600">
              <a:lnSpc>
                <a:spcPct val="90000"/>
              </a:lnSpc>
              <a:spcBef>
                <a:spcPts val="500"/>
              </a:spcBef>
              <a:buFont typeface="Poppins" panose="020B0604020202020204" pitchFamily="34" charset="0"/>
              <a:buChar char="•"/>
            </a:lvl7pPr>
            <a:lvl8pPr marL="3429000" indent="-228600">
              <a:lnSpc>
                <a:spcPct val="90000"/>
              </a:lnSpc>
              <a:spcBef>
                <a:spcPts val="500"/>
              </a:spcBef>
              <a:buFont typeface="Poppins" panose="020B0604020202020204" pitchFamily="34" charset="0"/>
              <a:buChar char="•"/>
            </a:lvl8pPr>
            <a:lvl9pPr marL="3886200" indent="-228600">
              <a:lnSpc>
                <a:spcPct val="90000"/>
              </a:lnSpc>
              <a:spcBef>
                <a:spcPts val="500"/>
              </a:spcBef>
              <a:buFont typeface="Poppins" panose="020B0604020202020204" pitchFamily="34" charset="0"/>
              <a:buChar char="•"/>
            </a:lvl9pPr>
          </a:lstStyle>
          <a:p>
            <a:r>
              <a:rPr lang="en-US" sz="2400" noProof="0"/>
              <a:t>Enforcing money rules</a:t>
            </a:r>
          </a:p>
        </p:txBody>
      </p:sp>
      <p:pic>
        <p:nvPicPr>
          <p:cNvPr id="8" name="Graphic 7">
            <a:extLst>
              <a:ext uri="{FF2B5EF4-FFF2-40B4-BE49-F238E27FC236}">
                <a16:creationId xmlns:a16="http://schemas.microsoft.com/office/drawing/2014/main" id="{89BFEC5A-C4AE-6144-A0D6-FC734825B8B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0729" y="3133887"/>
            <a:ext cx="1042907" cy="1042907"/>
          </a:xfrm>
          <a:prstGeom prst="rect">
            <a:avLst/>
          </a:prstGeom>
        </p:spPr>
      </p:pic>
      <p:pic>
        <p:nvPicPr>
          <p:cNvPr id="10" name="Graphic 9">
            <a:extLst>
              <a:ext uri="{FF2B5EF4-FFF2-40B4-BE49-F238E27FC236}">
                <a16:creationId xmlns:a16="http://schemas.microsoft.com/office/drawing/2014/main" id="{387FBF01-0313-F82C-11ED-1DA42EAC871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1643" y="4644906"/>
            <a:ext cx="1042907" cy="1042907"/>
          </a:xfrm>
          <a:prstGeom prst="rect">
            <a:avLst/>
          </a:prstGeom>
        </p:spPr>
      </p:pic>
      <p:pic>
        <p:nvPicPr>
          <p:cNvPr id="12" name="Graphic 11">
            <a:extLst>
              <a:ext uri="{FF2B5EF4-FFF2-40B4-BE49-F238E27FC236}">
                <a16:creationId xmlns:a16="http://schemas.microsoft.com/office/drawing/2014/main" id="{E19B2279-C3B7-1B6F-CFA2-D7E854EDAA5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30556" y="3133887"/>
            <a:ext cx="1042907" cy="1042907"/>
          </a:xfrm>
          <a:prstGeom prst="rect">
            <a:avLst/>
          </a:prstGeom>
        </p:spPr>
      </p:pic>
      <p:pic>
        <p:nvPicPr>
          <p:cNvPr id="14" name="Graphic 13">
            <a:extLst>
              <a:ext uri="{FF2B5EF4-FFF2-40B4-BE49-F238E27FC236}">
                <a16:creationId xmlns:a16="http://schemas.microsoft.com/office/drawing/2014/main" id="{7936F70B-0ACC-2198-E4E0-6CAE41609F3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30556" y="1717771"/>
            <a:ext cx="1042907" cy="1042907"/>
          </a:xfrm>
          <a:prstGeom prst="rect">
            <a:avLst/>
          </a:prstGeom>
        </p:spPr>
      </p:pic>
      <p:pic>
        <p:nvPicPr>
          <p:cNvPr id="18" name="Graphic 17">
            <a:extLst>
              <a:ext uri="{FF2B5EF4-FFF2-40B4-BE49-F238E27FC236}">
                <a16:creationId xmlns:a16="http://schemas.microsoft.com/office/drawing/2014/main" id="{701D6B1A-0548-66D8-36E8-B2632553D60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40728" y="1717771"/>
            <a:ext cx="1042907" cy="1042907"/>
          </a:xfrm>
          <a:prstGeom prst="rect">
            <a:avLst/>
          </a:prstGeom>
        </p:spPr>
      </p:pic>
      <p:pic>
        <p:nvPicPr>
          <p:cNvPr id="22" name="Graphic 21">
            <a:extLst>
              <a:ext uri="{FF2B5EF4-FFF2-40B4-BE49-F238E27FC236}">
                <a16:creationId xmlns:a16="http://schemas.microsoft.com/office/drawing/2014/main" id="{D46E77F4-0D97-09FA-D220-5286C720360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030556" y="4644906"/>
            <a:ext cx="1042907" cy="1042907"/>
          </a:xfrm>
          <a:prstGeom prst="rect">
            <a:avLst/>
          </a:prstGeom>
        </p:spPr>
      </p:pic>
    </p:spTree>
    <p:extLst>
      <p:ext uri="{BB962C8B-B14F-4D97-AF65-F5344CB8AC3E}">
        <p14:creationId xmlns:p14="http://schemas.microsoft.com/office/powerpoint/2010/main" val="4126311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2CE60-4370-0F86-4360-8EA2E03174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146522-477C-F470-BEF3-C84BBFC7A6DA}"/>
              </a:ext>
            </a:extLst>
          </p:cNvPr>
          <p:cNvSpPr>
            <a:spLocks noGrp="1"/>
          </p:cNvSpPr>
          <p:nvPr>
            <p:ph type="title"/>
          </p:nvPr>
        </p:nvSpPr>
        <p:spPr/>
        <p:txBody>
          <a:bodyPr/>
          <a:lstStyle/>
          <a:p>
            <a:r>
              <a:rPr lang="en-US" noProof="0"/>
              <a:t>Storing money</a:t>
            </a:r>
          </a:p>
        </p:txBody>
      </p:sp>
      <p:sp>
        <p:nvSpPr>
          <p:cNvPr id="4" name="Footer Placeholder 3">
            <a:extLst>
              <a:ext uri="{FF2B5EF4-FFF2-40B4-BE49-F238E27FC236}">
                <a16:creationId xmlns:a16="http://schemas.microsoft.com/office/drawing/2014/main" id="{0C68878A-587F-7B3C-CCA1-1F8DE19CFAB3}"/>
              </a:ext>
            </a:extLst>
          </p:cNvPr>
          <p:cNvSpPr>
            <a:spLocks noGrp="1"/>
          </p:cNvSpPr>
          <p:nvPr>
            <p:ph type="ftr" sz="quarter" idx="10"/>
          </p:nvPr>
        </p:nvSpPr>
        <p:spPr/>
        <p:txBody>
          <a:bodyPr/>
          <a:lstStyle/>
          <a:p>
            <a:r>
              <a:rPr lang="en-US" noProof="0"/>
              <a:t>Who is Who in the Financial System</a:t>
            </a:r>
          </a:p>
        </p:txBody>
      </p:sp>
      <p:sp>
        <p:nvSpPr>
          <p:cNvPr id="5" name="Slide Number Placeholder 4">
            <a:extLst>
              <a:ext uri="{FF2B5EF4-FFF2-40B4-BE49-F238E27FC236}">
                <a16:creationId xmlns:a16="http://schemas.microsoft.com/office/drawing/2014/main" id="{AA12858C-31E3-F659-10F1-36D129311699}"/>
              </a:ext>
            </a:extLst>
          </p:cNvPr>
          <p:cNvSpPr>
            <a:spLocks noGrp="1"/>
          </p:cNvSpPr>
          <p:nvPr>
            <p:ph type="sldNum" sz="quarter" idx="11"/>
          </p:nvPr>
        </p:nvSpPr>
        <p:spPr/>
        <p:txBody>
          <a:bodyPr/>
          <a:lstStyle/>
          <a:p>
            <a:fld id="{1B6BCD38-10FB-4154-A4CD-08746A6DCB55}" type="slidenum">
              <a:rPr lang="en-US" noProof="0" smtClean="0"/>
              <a:pPr/>
              <a:t>7</a:t>
            </a:fld>
            <a:endParaRPr lang="en-US" noProof="0"/>
          </a:p>
        </p:txBody>
      </p:sp>
      <p:graphicFrame>
        <p:nvGraphicFramePr>
          <p:cNvPr id="7" name="Content Placeholder 7">
            <a:extLst>
              <a:ext uri="{FF2B5EF4-FFF2-40B4-BE49-F238E27FC236}">
                <a16:creationId xmlns:a16="http://schemas.microsoft.com/office/drawing/2014/main" id="{9B5E480E-0E9D-C3B5-0B49-E1C1AFF84ADB}"/>
              </a:ext>
            </a:extLst>
          </p:cNvPr>
          <p:cNvGraphicFramePr>
            <a:graphicFrameLocks noGrp="1"/>
          </p:cNvGraphicFramePr>
          <p:nvPr>
            <p:ph sz="half" idx="1"/>
            <p:extLst>
              <p:ext uri="{D42A27DB-BD31-4B8C-83A1-F6EECF244321}">
                <p14:modId xmlns:p14="http://schemas.microsoft.com/office/powerpoint/2010/main" val="2228408406"/>
              </p:ext>
            </p:extLst>
          </p:nvPr>
        </p:nvGraphicFramePr>
        <p:xfrm>
          <a:off x="1569720" y="3038222"/>
          <a:ext cx="9052560" cy="1889760"/>
        </p:xfrm>
        <a:graphic>
          <a:graphicData uri="http://schemas.openxmlformats.org/drawingml/2006/table">
            <a:tbl>
              <a:tblPr firstRow="1" bandRow="1">
                <a:tableStyleId>{5C22544A-7EE6-4342-B048-85BDC9FD1C3A}</a:tableStyleId>
              </a:tblPr>
              <a:tblGrid>
                <a:gridCol w="3017520">
                  <a:extLst>
                    <a:ext uri="{9D8B030D-6E8A-4147-A177-3AD203B41FA5}">
                      <a16:colId xmlns:a16="http://schemas.microsoft.com/office/drawing/2014/main" val="2291078692"/>
                    </a:ext>
                  </a:extLst>
                </a:gridCol>
                <a:gridCol w="3017520">
                  <a:extLst>
                    <a:ext uri="{9D8B030D-6E8A-4147-A177-3AD203B41FA5}">
                      <a16:colId xmlns:a16="http://schemas.microsoft.com/office/drawing/2014/main" val="1880492386"/>
                    </a:ext>
                  </a:extLst>
                </a:gridCol>
                <a:gridCol w="3017520">
                  <a:extLst>
                    <a:ext uri="{9D8B030D-6E8A-4147-A177-3AD203B41FA5}">
                      <a16:colId xmlns:a16="http://schemas.microsoft.com/office/drawing/2014/main" val="3043122928"/>
                    </a:ext>
                  </a:extLst>
                </a:gridCol>
              </a:tblGrid>
              <a:tr h="443505">
                <a:tc>
                  <a:txBody>
                    <a:bodyPr/>
                    <a:lstStyle/>
                    <a:p>
                      <a:pPr algn="ctr">
                        <a:defRPr>
                          <a:solidFill>
                            <a:srgbClr val="FFFFFF"/>
                          </a:solidFill>
                        </a:defRPr>
                      </a:pPr>
                      <a:r>
                        <a:rPr lang="en-US" sz="2000" b="1" noProof="0" dirty="0">
                          <a:solidFill>
                            <a:srgbClr val="FFFFFF"/>
                          </a:solidFill>
                          <a:latin typeface="Poppins" panose="020B0604020202020204" pitchFamily="34" charset="0"/>
                          <a:cs typeface="Poppins" panose="020B0604020202020204" pitchFamily="34" charset="0"/>
                        </a:rPr>
                        <a:t>What it Means</a:t>
                      </a:r>
                    </a:p>
                  </a:txBody>
                  <a:tcPr anchor="ctr">
                    <a:solidFill>
                      <a:srgbClr val="0D5257"/>
                    </a:solidFill>
                  </a:tcPr>
                </a:tc>
                <a:tc>
                  <a:txBody>
                    <a:bodyPr/>
                    <a:lstStyle/>
                    <a:p>
                      <a:pPr algn="ctr">
                        <a:defRPr>
                          <a:solidFill>
                            <a:srgbClr val="FFFFFF"/>
                          </a:solidFill>
                        </a:defRPr>
                      </a:pPr>
                      <a:r>
                        <a:rPr lang="en-US" sz="2000" b="1" noProof="0">
                          <a:solidFill>
                            <a:srgbClr val="FFFFFF"/>
                          </a:solidFill>
                          <a:latin typeface="Poppins" panose="020B0604020202020204" pitchFamily="34" charset="0"/>
                          <a:cs typeface="Poppins" panose="020B0604020202020204" pitchFamily="34" charset="0"/>
                        </a:rPr>
                        <a:t>Examples</a:t>
                      </a:r>
                    </a:p>
                  </a:txBody>
                  <a:tcPr marL="137160" marR="137160" marT="91440" marB="91440" anchor="ctr">
                    <a:solidFill>
                      <a:srgbClr val="0D5257"/>
                    </a:solidFill>
                  </a:tcPr>
                </a:tc>
                <a:tc>
                  <a:txBody>
                    <a:bodyPr/>
                    <a:lstStyle/>
                    <a:p>
                      <a:pPr algn="ctr">
                        <a:defRPr>
                          <a:solidFill>
                            <a:srgbClr val="FFFFFF"/>
                          </a:solidFill>
                        </a:defRPr>
                      </a:pPr>
                      <a:r>
                        <a:rPr lang="en-US" sz="2000" b="1" noProof="0">
                          <a:solidFill>
                            <a:srgbClr val="FFFFFF"/>
                          </a:solidFill>
                          <a:latin typeface="Poppins" panose="020B0604020202020204" pitchFamily="34" charset="0"/>
                          <a:cs typeface="Poppins" panose="020B0604020202020204" pitchFamily="34" charset="0"/>
                        </a:rPr>
                        <a:t>Who Offers It</a:t>
                      </a:r>
                    </a:p>
                  </a:txBody>
                  <a:tcPr marL="137160" marR="137160" marT="91440" marB="91440" anchor="ctr">
                    <a:solidFill>
                      <a:srgbClr val="0D5257"/>
                    </a:solidFill>
                  </a:tcPr>
                </a:tc>
                <a:extLst>
                  <a:ext uri="{0D108BD9-81ED-4DB2-BD59-A6C34878D82A}">
                    <a16:rowId xmlns:a16="http://schemas.microsoft.com/office/drawing/2014/main" val="785319171"/>
                  </a:ext>
                </a:extLst>
              </a:tr>
              <a:tr h="1188720">
                <a:tc>
                  <a:txBody>
                    <a:bodyPr/>
                    <a:lstStyle/>
                    <a:p>
                      <a:pPr algn="l"/>
                      <a:r>
                        <a:rPr lang="en-US" sz="2000" noProof="0">
                          <a:latin typeface="Poppins" panose="020B0604020202020204" pitchFamily="34" charset="0"/>
                          <a:cs typeface="Poppins" panose="020B0604020202020204" pitchFamily="34" charset="0"/>
                        </a:rPr>
                        <a:t>Keeping money safe so it is available when needed</a:t>
                      </a:r>
                    </a:p>
                  </a:txBody>
                  <a:tcPr marL="182880" marT="91440" marB="91440">
                    <a:solidFill>
                      <a:schemeClr val="bg2"/>
                    </a:solidFill>
                  </a:tcPr>
                </a:tc>
                <a:tc>
                  <a:txBody>
                    <a:bodyPr/>
                    <a:lstStyle/>
                    <a:p>
                      <a:pPr marL="285750" indent="-285750" algn="l">
                        <a:buFont typeface="Poppins" panose="020B0604020202020204" pitchFamily="34" charset="0"/>
                        <a:buChar char="•"/>
                      </a:pPr>
                      <a:r>
                        <a:rPr lang="en-US" sz="2000" b="1" i="0" noProof="0">
                          <a:latin typeface="Poppins" panose="020B0604020202020204" pitchFamily="34" charset="0"/>
                          <a:cs typeface="Poppins" panose="020B0604020202020204" pitchFamily="34" charset="0"/>
                        </a:rPr>
                        <a:t>Checking account</a:t>
                      </a:r>
                    </a:p>
                    <a:p>
                      <a:pPr marL="285750" indent="-285750" algn="l">
                        <a:buFont typeface="Poppins" panose="020B0604020202020204" pitchFamily="34" charset="0"/>
                        <a:buChar char="•"/>
                      </a:pPr>
                      <a:r>
                        <a:rPr lang="en-US" sz="2000" b="1" i="0" noProof="0">
                          <a:latin typeface="Poppins" panose="020B0604020202020204" pitchFamily="34" charset="0"/>
                          <a:cs typeface="Poppins" panose="020B0604020202020204" pitchFamily="34" charset="0"/>
                        </a:rPr>
                        <a:t>Savings account</a:t>
                      </a:r>
                    </a:p>
                    <a:p>
                      <a:pPr marL="285750" indent="-285750" algn="l">
                        <a:buFont typeface="Poppins" panose="020B0604020202020204" pitchFamily="34" charset="0"/>
                        <a:buChar char="•"/>
                      </a:pPr>
                      <a:r>
                        <a:rPr lang="en-US" sz="2000" b="1" i="0" noProof="0">
                          <a:latin typeface="Poppins" panose="020B0604020202020204" pitchFamily="34" charset="0"/>
                          <a:cs typeface="Poppins" panose="020B0604020202020204" pitchFamily="34" charset="0"/>
                        </a:rPr>
                        <a:t>Certificate of deposit</a:t>
                      </a:r>
                    </a:p>
                  </a:txBody>
                  <a:tcPr marL="182880" marT="91440" marB="91440">
                    <a:solidFill>
                      <a:schemeClr val="bg2"/>
                    </a:solidFill>
                  </a:tcPr>
                </a:tc>
                <a:tc>
                  <a:txBody>
                    <a:bodyPr/>
                    <a:lstStyle/>
                    <a:p>
                      <a:pPr marL="285750" indent="-285750" algn="l">
                        <a:buFont typeface="Poppins" panose="020B0604020202020204" pitchFamily="34" charset="0"/>
                        <a:buChar char="•"/>
                      </a:pPr>
                      <a:r>
                        <a:rPr lang="en-US" sz="2000" noProof="0" dirty="0">
                          <a:latin typeface="Poppins" panose="020B0604020202020204" pitchFamily="34" charset="0"/>
                          <a:cs typeface="Poppins" panose="020B0604020202020204" pitchFamily="34" charset="0"/>
                        </a:rPr>
                        <a:t>Banks</a:t>
                      </a:r>
                    </a:p>
                    <a:p>
                      <a:pPr marL="285750" indent="-285750" algn="l">
                        <a:buFont typeface="Poppins" panose="020B0604020202020204" pitchFamily="34" charset="0"/>
                        <a:buChar char="•"/>
                      </a:pPr>
                      <a:r>
                        <a:rPr lang="en-US" sz="2000" noProof="0" dirty="0">
                          <a:latin typeface="Poppins" panose="020B0604020202020204" pitchFamily="34" charset="0"/>
                          <a:cs typeface="Poppins" panose="020B0604020202020204" pitchFamily="34" charset="0"/>
                        </a:rPr>
                        <a:t>Credit unions</a:t>
                      </a:r>
                    </a:p>
                  </a:txBody>
                  <a:tcPr marL="182880" marT="91440" marB="91440">
                    <a:solidFill>
                      <a:schemeClr val="bg2"/>
                    </a:solidFill>
                  </a:tcPr>
                </a:tc>
                <a:extLst>
                  <a:ext uri="{0D108BD9-81ED-4DB2-BD59-A6C34878D82A}">
                    <a16:rowId xmlns:a16="http://schemas.microsoft.com/office/drawing/2014/main" val="3130768839"/>
                  </a:ext>
                </a:extLst>
              </a:tr>
            </a:tbl>
          </a:graphicData>
        </a:graphic>
      </p:graphicFrame>
      <p:pic>
        <p:nvPicPr>
          <p:cNvPr id="6" name="Graphic 5">
            <a:extLst>
              <a:ext uri="{FF2B5EF4-FFF2-40B4-BE49-F238E27FC236}">
                <a16:creationId xmlns:a16="http://schemas.microsoft.com/office/drawing/2014/main" id="{DEC97630-A8B7-C201-F215-33C2AA779F9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10200" y="1499616"/>
            <a:ext cx="1371600" cy="1371600"/>
          </a:xfrm>
          <a:prstGeom prst="rect">
            <a:avLst/>
          </a:prstGeom>
        </p:spPr>
      </p:pic>
    </p:spTree>
    <p:extLst>
      <p:ext uri="{BB962C8B-B14F-4D97-AF65-F5344CB8AC3E}">
        <p14:creationId xmlns:p14="http://schemas.microsoft.com/office/powerpoint/2010/main" val="2538813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07149-D196-0A0B-070F-28263CC894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E580FE-EB9E-6482-8D87-B450FA99D693}"/>
              </a:ext>
            </a:extLst>
          </p:cNvPr>
          <p:cNvSpPr>
            <a:spLocks noGrp="1"/>
          </p:cNvSpPr>
          <p:nvPr>
            <p:ph type="title"/>
          </p:nvPr>
        </p:nvSpPr>
        <p:spPr/>
        <p:txBody>
          <a:bodyPr/>
          <a:lstStyle/>
          <a:p>
            <a:r>
              <a:rPr lang="en-US" noProof="0"/>
              <a:t>Comparing banks and credit unions</a:t>
            </a:r>
          </a:p>
        </p:txBody>
      </p:sp>
      <p:sp>
        <p:nvSpPr>
          <p:cNvPr id="3" name="Content Placeholder 2">
            <a:extLst>
              <a:ext uri="{FF2B5EF4-FFF2-40B4-BE49-F238E27FC236}">
                <a16:creationId xmlns:a16="http://schemas.microsoft.com/office/drawing/2014/main" id="{38EF31EE-CFDE-4363-F03C-6AFEB55816AE}"/>
              </a:ext>
            </a:extLst>
          </p:cNvPr>
          <p:cNvSpPr>
            <a:spLocks noGrp="1"/>
          </p:cNvSpPr>
          <p:nvPr>
            <p:ph idx="1"/>
          </p:nvPr>
        </p:nvSpPr>
        <p:spPr>
          <a:xfrm>
            <a:off x="838198" y="1690688"/>
            <a:ext cx="10515600" cy="917575"/>
          </a:xfrm>
        </p:spPr>
        <p:txBody>
          <a:bodyPr>
            <a:noAutofit/>
          </a:bodyPr>
          <a:lstStyle/>
          <a:p>
            <a:pPr marL="0" indent="0">
              <a:buNone/>
            </a:pPr>
            <a:r>
              <a:rPr lang="en-US" sz="2000" noProof="0"/>
              <a:t>Banks and credit unions help people store, spend, borrow, grow, and protect their money. They offer many of the same products but operate differently.</a:t>
            </a:r>
          </a:p>
        </p:txBody>
      </p:sp>
      <p:sp>
        <p:nvSpPr>
          <p:cNvPr id="4" name="Footer Placeholder 3">
            <a:extLst>
              <a:ext uri="{FF2B5EF4-FFF2-40B4-BE49-F238E27FC236}">
                <a16:creationId xmlns:a16="http://schemas.microsoft.com/office/drawing/2014/main" id="{10D43A74-AFD7-9F34-9AB5-70C1E00CA84C}"/>
              </a:ext>
            </a:extLst>
          </p:cNvPr>
          <p:cNvSpPr>
            <a:spLocks noGrp="1"/>
          </p:cNvSpPr>
          <p:nvPr>
            <p:ph type="ftr" sz="quarter" idx="10"/>
          </p:nvPr>
        </p:nvSpPr>
        <p:spPr/>
        <p:txBody>
          <a:bodyPr/>
          <a:lstStyle/>
          <a:p>
            <a:r>
              <a:rPr lang="en-US" noProof="0"/>
              <a:t>Who is Who in the Financial System</a:t>
            </a:r>
          </a:p>
        </p:txBody>
      </p:sp>
      <p:sp>
        <p:nvSpPr>
          <p:cNvPr id="5" name="Slide Number Placeholder 4">
            <a:extLst>
              <a:ext uri="{FF2B5EF4-FFF2-40B4-BE49-F238E27FC236}">
                <a16:creationId xmlns:a16="http://schemas.microsoft.com/office/drawing/2014/main" id="{2740D4E7-AB69-D6DD-8272-A17B205DE9EB}"/>
              </a:ext>
            </a:extLst>
          </p:cNvPr>
          <p:cNvSpPr>
            <a:spLocks noGrp="1"/>
          </p:cNvSpPr>
          <p:nvPr>
            <p:ph type="sldNum" sz="quarter" idx="11"/>
          </p:nvPr>
        </p:nvSpPr>
        <p:spPr/>
        <p:txBody>
          <a:bodyPr/>
          <a:lstStyle/>
          <a:p>
            <a:fld id="{1B6BCD38-10FB-4154-A4CD-08746A6DCB55}" type="slidenum">
              <a:rPr lang="en-US" noProof="0" smtClean="0"/>
              <a:pPr/>
              <a:t>8</a:t>
            </a:fld>
            <a:endParaRPr lang="en-US" noProof="0"/>
          </a:p>
        </p:txBody>
      </p:sp>
      <p:graphicFrame>
        <p:nvGraphicFramePr>
          <p:cNvPr id="8" name="Content Placeholder 7">
            <a:extLst>
              <a:ext uri="{FF2B5EF4-FFF2-40B4-BE49-F238E27FC236}">
                <a16:creationId xmlns:a16="http://schemas.microsoft.com/office/drawing/2014/main" id="{CE3D6B9C-B4CF-F7F2-7C4B-BD221319CF4F}"/>
              </a:ext>
            </a:extLst>
          </p:cNvPr>
          <p:cNvGraphicFramePr>
            <a:graphicFrameLocks/>
          </p:cNvGraphicFramePr>
          <p:nvPr>
            <p:extLst>
              <p:ext uri="{D42A27DB-BD31-4B8C-83A1-F6EECF244321}">
                <p14:modId xmlns:p14="http://schemas.microsoft.com/office/powerpoint/2010/main" val="643322623"/>
              </p:ext>
            </p:extLst>
          </p:nvPr>
        </p:nvGraphicFramePr>
        <p:xfrm>
          <a:off x="2255518" y="2525136"/>
          <a:ext cx="7680960" cy="3688080"/>
        </p:xfrm>
        <a:graphic>
          <a:graphicData uri="http://schemas.openxmlformats.org/drawingml/2006/table">
            <a:tbl>
              <a:tblPr firstRow="1" bandRow="1">
                <a:tableStyleId>{5C22544A-7EE6-4342-B048-85BDC9FD1C3A}</a:tableStyleId>
              </a:tblPr>
              <a:tblGrid>
                <a:gridCol w="3840480">
                  <a:extLst>
                    <a:ext uri="{9D8B030D-6E8A-4147-A177-3AD203B41FA5}">
                      <a16:colId xmlns:a16="http://schemas.microsoft.com/office/drawing/2014/main" val="2291078692"/>
                    </a:ext>
                  </a:extLst>
                </a:gridCol>
                <a:gridCol w="3840480">
                  <a:extLst>
                    <a:ext uri="{9D8B030D-6E8A-4147-A177-3AD203B41FA5}">
                      <a16:colId xmlns:a16="http://schemas.microsoft.com/office/drawing/2014/main" val="1880492386"/>
                    </a:ext>
                  </a:extLst>
                </a:gridCol>
              </a:tblGrid>
              <a:tr h="443505">
                <a:tc>
                  <a:txBody>
                    <a:bodyPr/>
                    <a:lstStyle/>
                    <a:p>
                      <a:pPr algn="ctr">
                        <a:defRPr>
                          <a:solidFill>
                            <a:srgbClr val="FFFFFF"/>
                          </a:solidFill>
                        </a:defRPr>
                      </a:pPr>
                      <a:r>
                        <a:rPr lang="en-US" sz="2000" b="1" noProof="0">
                          <a:solidFill>
                            <a:srgbClr val="FFFFFF"/>
                          </a:solidFill>
                          <a:latin typeface="Poppins" panose="020B0604020202020204" pitchFamily="34" charset="0"/>
                          <a:cs typeface="Poppins" panose="020B0604020202020204" pitchFamily="34" charset="0"/>
                        </a:rPr>
                        <a:t>Banks</a:t>
                      </a:r>
                    </a:p>
                  </a:txBody>
                  <a:tcPr anchor="ctr">
                    <a:solidFill>
                      <a:srgbClr val="0D5257"/>
                    </a:solidFill>
                  </a:tcPr>
                </a:tc>
                <a:tc>
                  <a:txBody>
                    <a:bodyPr/>
                    <a:lstStyle/>
                    <a:p>
                      <a:pPr algn="ctr">
                        <a:defRPr>
                          <a:solidFill>
                            <a:srgbClr val="FFFFFF"/>
                          </a:solidFill>
                        </a:defRPr>
                      </a:pPr>
                      <a:r>
                        <a:rPr lang="en-US" sz="2000" b="1" noProof="0">
                          <a:solidFill>
                            <a:srgbClr val="FFFFFF"/>
                          </a:solidFill>
                          <a:latin typeface="Poppins" panose="020B0604020202020204" pitchFamily="34" charset="0"/>
                          <a:cs typeface="Poppins" panose="020B0604020202020204" pitchFamily="34" charset="0"/>
                        </a:rPr>
                        <a:t>Credit Unions</a:t>
                      </a:r>
                    </a:p>
                  </a:txBody>
                  <a:tcPr marL="137160" marR="137160" marT="91440" marB="91440" anchor="ctr">
                    <a:solidFill>
                      <a:srgbClr val="0D5257"/>
                    </a:solidFill>
                  </a:tcPr>
                </a:tc>
                <a:extLst>
                  <a:ext uri="{0D108BD9-81ED-4DB2-BD59-A6C34878D82A}">
                    <a16:rowId xmlns:a16="http://schemas.microsoft.com/office/drawing/2014/main" val="785319171"/>
                  </a:ext>
                </a:extLst>
              </a:tr>
              <a:tr h="731520">
                <a:tc>
                  <a:txBody>
                    <a:bodyPr/>
                    <a:lstStyle/>
                    <a:p>
                      <a:pPr algn="l"/>
                      <a:r>
                        <a:rPr lang="en-US" sz="1800" noProof="0">
                          <a:latin typeface="Poppins" panose="020B0604020202020204" pitchFamily="34" charset="0"/>
                          <a:cs typeface="Poppins" panose="020B0604020202020204" pitchFamily="34" charset="0"/>
                        </a:rPr>
                        <a:t>Are for-profit businesses owned by shareholders</a:t>
                      </a:r>
                    </a:p>
                  </a:txBody>
                  <a:tcPr marL="182880" marR="182880" marT="91440" marB="91440" anchor="ctr">
                    <a:solidFill>
                      <a:schemeClr val="bg2"/>
                    </a:solidFill>
                  </a:tcPr>
                </a:tc>
                <a:tc>
                  <a:txBody>
                    <a:bodyPr/>
                    <a:lstStyle/>
                    <a:p>
                      <a:pPr algn="l"/>
                      <a:r>
                        <a:rPr lang="en-US" sz="1800" noProof="0">
                          <a:latin typeface="Poppins" panose="020B0604020202020204" pitchFamily="34" charset="0"/>
                          <a:cs typeface="Poppins" panose="020B0604020202020204" pitchFamily="34" charset="0"/>
                        </a:rPr>
                        <a:t>Are not-for-profits owned by their members</a:t>
                      </a:r>
                    </a:p>
                  </a:txBody>
                  <a:tcPr marL="182880" marR="182880" marT="91440" marB="91440" anchor="ctr">
                    <a:solidFill>
                      <a:schemeClr val="bg2"/>
                    </a:solidFill>
                  </a:tcPr>
                </a:tc>
                <a:extLst>
                  <a:ext uri="{0D108BD9-81ED-4DB2-BD59-A6C34878D82A}">
                    <a16:rowId xmlns:a16="http://schemas.microsoft.com/office/drawing/2014/main" val="3130768839"/>
                  </a:ext>
                </a:extLst>
              </a:tr>
              <a:tr h="731520">
                <a:tc>
                  <a:txBody>
                    <a:bodyPr/>
                    <a:lstStyle/>
                    <a:p>
                      <a:pPr algn="l"/>
                      <a:r>
                        <a:rPr lang="en-US" sz="1800" noProof="0">
                          <a:latin typeface="Poppins" panose="020B0604020202020204" pitchFamily="34" charset="0"/>
                          <a:cs typeface="Poppins" panose="020B0604020202020204" pitchFamily="34" charset="0"/>
                        </a:rPr>
                        <a:t>Often larger, with many branches and </a:t>
                      </a:r>
                      <a:r>
                        <a:rPr lang="en-US" sz="1800" b="1" i="1" noProof="0">
                          <a:latin typeface="Poppins" panose="020B0604020202020204" pitchFamily="34" charset="0"/>
                          <a:cs typeface="Poppins" panose="020B0604020202020204" pitchFamily="34" charset="0"/>
                        </a:rPr>
                        <a:t>automated teller machines</a:t>
                      </a:r>
                      <a:r>
                        <a:rPr lang="en-US" sz="1800" b="1" noProof="0">
                          <a:latin typeface="Poppins" panose="020B0604020202020204" pitchFamily="34" charset="0"/>
                          <a:cs typeface="Poppins" panose="020B0604020202020204" pitchFamily="34" charset="0"/>
                        </a:rPr>
                        <a:t> (ATMs)</a:t>
                      </a:r>
                    </a:p>
                  </a:txBody>
                  <a:tcPr marL="182880" marR="182880" marT="91440" marB="91440" anchor="ctr">
                    <a:solidFill>
                      <a:schemeClr val="bg2">
                        <a:lumMod val="90000"/>
                      </a:schemeClr>
                    </a:solidFill>
                  </a:tcPr>
                </a:tc>
                <a:tc>
                  <a:txBody>
                    <a:bodyPr/>
                    <a:lstStyle/>
                    <a:p>
                      <a:pPr algn="l"/>
                      <a:r>
                        <a:rPr lang="en-US" sz="1800" noProof="0">
                          <a:latin typeface="Poppins" panose="020B0604020202020204" pitchFamily="34" charset="0"/>
                          <a:cs typeface="Poppins" panose="020B0604020202020204" pitchFamily="34" charset="0"/>
                        </a:rPr>
                        <a:t>Often smaller, with fewer branches but shared ATM networks</a:t>
                      </a:r>
                    </a:p>
                  </a:txBody>
                  <a:tcPr marL="182880" marR="182880" marT="91440" marB="91440" anchor="ctr">
                    <a:solidFill>
                      <a:schemeClr val="bg2">
                        <a:lumMod val="90000"/>
                      </a:schemeClr>
                    </a:solidFill>
                  </a:tcPr>
                </a:tc>
                <a:extLst>
                  <a:ext uri="{0D108BD9-81ED-4DB2-BD59-A6C34878D82A}">
                    <a16:rowId xmlns:a16="http://schemas.microsoft.com/office/drawing/2014/main" val="1972484166"/>
                  </a:ext>
                </a:extLst>
              </a:tr>
              <a:tr h="731520">
                <a:tc>
                  <a:txBody>
                    <a:bodyPr/>
                    <a:lstStyle/>
                    <a:p>
                      <a:pPr algn="l"/>
                      <a:r>
                        <a:rPr lang="en-US" sz="1800" noProof="0">
                          <a:latin typeface="Poppins" panose="020B0604020202020204" pitchFamily="34" charset="0"/>
                          <a:cs typeface="Poppins" panose="020B0604020202020204" pitchFamily="34" charset="0"/>
                        </a:rPr>
                        <a:t>Focused on earning profits</a:t>
                      </a:r>
                    </a:p>
                  </a:txBody>
                  <a:tcPr marL="182880" marR="182880" marT="91440" marB="91440" anchor="ctr">
                    <a:solidFill>
                      <a:schemeClr val="bg2"/>
                    </a:solidFill>
                  </a:tcPr>
                </a:tc>
                <a:tc>
                  <a:txBody>
                    <a:bodyPr/>
                    <a:lstStyle/>
                    <a:p>
                      <a:pPr algn="l"/>
                      <a:r>
                        <a:rPr lang="en-US" sz="1800" noProof="0">
                          <a:latin typeface="Poppins" panose="020B0604020202020204" pitchFamily="34" charset="0"/>
                          <a:cs typeface="Poppins" panose="020B0604020202020204" pitchFamily="34" charset="0"/>
                        </a:rPr>
                        <a:t>Focused on serving a community</a:t>
                      </a:r>
                    </a:p>
                  </a:txBody>
                  <a:tcPr marL="182880" marR="182880" marT="91440" marB="91440" anchor="ctr">
                    <a:solidFill>
                      <a:schemeClr val="bg2"/>
                    </a:solidFill>
                  </a:tcPr>
                </a:tc>
                <a:extLst>
                  <a:ext uri="{0D108BD9-81ED-4DB2-BD59-A6C34878D82A}">
                    <a16:rowId xmlns:a16="http://schemas.microsoft.com/office/drawing/2014/main" val="3753938221"/>
                  </a:ext>
                </a:extLst>
              </a:tr>
              <a:tr h="731520">
                <a:tc>
                  <a:txBody>
                    <a:bodyPr/>
                    <a:lstStyle/>
                    <a:p>
                      <a:pPr algn="l"/>
                      <a:r>
                        <a:rPr lang="en-US" sz="1800" noProof="0">
                          <a:latin typeface="Poppins" panose="020B0604020202020204" pitchFamily="34" charset="0"/>
                          <a:cs typeface="Poppins" panose="020B0604020202020204" pitchFamily="34" charset="0"/>
                        </a:rPr>
                        <a:t>Often charge higher fees</a:t>
                      </a:r>
                    </a:p>
                  </a:txBody>
                  <a:tcPr marL="182880" marR="182880" marT="91440" marB="91440" anchor="ctr">
                    <a:solidFill>
                      <a:schemeClr val="bg2">
                        <a:lumMod val="90000"/>
                      </a:schemeClr>
                    </a:solidFill>
                  </a:tcPr>
                </a:tc>
                <a:tc>
                  <a:txBody>
                    <a:bodyPr/>
                    <a:lstStyle/>
                    <a:p>
                      <a:pPr algn="l"/>
                      <a:r>
                        <a:rPr lang="en-US" sz="1800" noProof="0">
                          <a:latin typeface="Poppins" panose="020B0604020202020204" pitchFamily="34" charset="0"/>
                          <a:cs typeface="Poppins" panose="020B0604020202020204" pitchFamily="34" charset="0"/>
                        </a:rPr>
                        <a:t>Often charge lower fees</a:t>
                      </a:r>
                    </a:p>
                  </a:txBody>
                  <a:tcPr marL="182880" marR="182880" marT="91440" marB="91440" anchor="ctr">
                    <a:solidFill>
                      <a:schemeClr val="bg2">
                        <a:lumMod val="90000"/>
                      </a:schemeClr>
                    </a:solidFill>
                  </a:tcPr>
                </a:tc>
                <a:extLst>
                  <a:ext uri="{0D108BD9-81ED-4DB2-BD59-A6C34878D82A}">
                    <a16:rowId xmlns:a16="http://schemas.microsoft.com/office/drawing/2014/main" val="2445158911"/>
                  </a:ext>
                </a:extLst>
              </a:tr>
            </a:tbl>
          </a:graphicData>
        </a:graphic>
      </p:graphicFrame>
    </p:spTree>
    <p:extLst>
      <p:ext uri="{BB962C8B-B14F-4D97-AF65-F5344CB8AC3E}">
        <p14:creationId xmlns:p14="http://schemas.microsoft.com/office/powerpoint/2010/main" val="897612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FAC58-08E7-F611-31C1-D7F28FF2B1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EE76F1-CCE9-906B-C967-9F6351E6F11D}"/>
              </a:ext>
            </a:extLst>
          </p:cNvPr>
          <p:cNvSpPr>
            <a:spLocks noGrp="1"/>
          </p:cNvSpPr>
          <p:nvPr>
            <p:ph type="title"/>
          </p:nvPr>
        </p:nvSpPr>
        <p:spPr/>
        <p:txBody>
          <a:bodyPr/>
          <a:lstStyle/>
          <a:p>
            <a:r>
              <a:rPr lang="en-US" noProof="0"/>
              <a:t>Lending money</a:t>
            </a:r>
          </a:p>
        </p:txBody>
      </p:sp>
      <p:sp>
        <p:nvSpPr>
          <p:cNvPr id="4" name="Footer Placeholder 3">
            <a:extLst>
              <a:ext uri="{FF2B5EF4-FFF2-40B4-BE49-F238E27FC236}">
                <a16:creationId xmlns:a16="http://schemas.microsoft.com/office/drawing/2014/main" id="{96A00B40-09AB-DF5C-C53A-7CEE154E02EE}"/>
              </a:ext>
            </a:extLst>
          </p:cNvPr>
          <p:cNvSpPr>
            <a:spLocks noGrp="1"/>
          </p:cNvSpPr>
          <p:nvPr>
            <p:ph type="ftr" sz="quarter" idx="10"/>
          </p:nvPr>
        </p:nvSpPr>
        <p:spPr/>
        <p:txBody>
          <a:bodyPr/>
          <a:lstStyle/>
          <a:p>
            <a:r>
              <a:rPr lang="en-US" noProof="0"/>
              <a:t>Who is Who in the Financial System</a:t>
            </a:r>
          </a:p>
        </p:txBody>
      </p:sp>
      <p:sp>
        <p:nvSpPr>
          <p:cNvPr id="5" name="Slide Number Placeholder 4">
            <a:extLst>
              <a:ext uri="{FF2B5EF4-FFF2-40B4-BE49-F238E27FC236}">
                <a16:creationId xmlns:a16="http://schemas.microsoft.com/office/drawing/2014/main" id="{35EFBA5A-0449-7D67-C566-ABAE6E184D56}"/>
              </a:ext>
            </a:extLst>
          </p:cNvPr>
          <p:cNvSpPr>
            <a:spLocks noGrp="1"/>
          </p:cNvSpPr>
          <p:nvPr>
            <p:ph type="sldNum" sz="quarter" idx="11"/>
          </p:nvPr>
        </p:nvSpPr>
        <p:spPr/>
        <p:txBody>
          <a:bodyPr/>
          <a:lstStyle/>
          <a:p>
            <a:fld id="{1B6BCD38-10FB-4154-A4CD-08746A6DCB55}" type="slidenum">
              <a:rPr lang="en-US" noProof="0" smtClean="0"/>
              <a:pPr/>
              <a:t>9</a:t>
            </a:fld>
            <a:endParaRPr lang="en-US" noProof="0"/>
          </a:p>
        </p:txBody>
      </p:sp>
      <p:graphicFrame>
        <p:nvGraphicFramePr>
          <p:cNvPr id="7" name="Content Placeholder 7">
            <a:extLst>
              <a:ext uri="{FF2B5EF4-FFF2-40B4-BE49-F238E27FC236}">
                <a16:creationId xmlns:a16="http://schemas.microsoft.com/office/drawing/2014/main" id="{088F045B-8A5E-5D0F-84CF-3ED022600D8E}"/>
              </a:ext>
            </a:extLst>
          </p:cNvPr>
          <p:cNvGraphicFramePr>
            <a:graphicFrameLocks noGrp="1"/>
          </p:cNvGraphicFramePr>
          <p:nvPr>
            <p:ph sz="half" idx="1"/>
            <p:extLst>
              <p:ext uri="{D42A27DB-BD31-4B8C-83A1-F6EECF244321}">
                <p14:modId xmlns:p14="http://schemas.microsoft.com/office/powerpoint/2010/main" val="2438815174"/>
              </p:ext>
            </p:extLst>
          </p:nvPr>
        </p:nvGraphicFramePr>
        <p:xfrm>
          <a:off x="1158240" y="3038222"/>
          <a:ext cx="9875520" cy="188976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91078692"/>
                    </a:ext>
                  </a:extLst>
                </a:gridCol>
                <a:gridCol w="3291840">
                  <a:extLst>
                    <a:ext uri="{9D8B030D-6E8A-4147-A177-3AD203B41FA5}">
                      <a16:colId xmlns:a16="http://schemas.microsoft.com/office/drawing/2014/main" val="1880492386"/>
                    </a:ext>
                  </a:extLst>
                </a:gridCol>
                <a:gridCol w="3291840">
                  <a:extLst>
                    <a:ext uri="{9D8B030D-6E8A-4147-A177-3AD203B41FA5}">
                      <a16:colId xmlns:a16="http://schemas.microsoft.com/office/drawing/2014/main" val="3043122928"/>
                    </a:ext>
                  </a:extLst>
                </a:gridCol>
              </a:tblGrid>
              <a:tr h="443505">
                <a:tc>
                  <a:txBody>
                    <a:bodyPr/>
                    <a:lstStyle/>
                    <a:p>
                      <a:pPr algn="ctr">
                        <a:defRPr>
                          <a:solidFill>
                            <a:srgbClr val="FFFFFF"/>
                          </a:solidFill>
                        </a:defRPr>
                      </a:pPr>
                      <a:r>
                        <a:rPr lang="en-US" sz="2000" b="1" noProof="0">
                          <a:solidFill>
                            <a:srgbClr val="FFFFFF"/>
                          </a:solidFill>
                          <a:latin typeface="Poppins" panose="020B0604020202020204" pitchFamily="34" charset="0"/>
                          <a:cs typeface="Poppins" panose="020B0604020202020204" pitchFamily="34" charset="0"/>
                        </a:rPr>
                        <a:t>What it Means</a:t>
                      </a:r>
                    </a:p>
                  </a:txBody>
                  <a:tcPr anchor="ctr">
                    <a:solidFill>
                      <a:srgbClr val="0D5257"/>
                    </a:solidFill>
                  </a:tcPr>
                </a:tc>
                <a:tc>
                  <a:txBody>
                    <a:bodyPr/>
                    <a:lstStyle/>
                    <a:p>
                      <a:pPr algn="ctr">
                        <a:defRPr>
                          <a:solidFill>
                            <a:srgbClr val="FFFFFF"/>
                          </a:solidFill>
                        </a:defRPr>
                      </a:pPr>
                      <a:r>
                        <a:rPr lang="en-US" sz="2000" b="1" noProof="0">
                          <a:solidFill>
                            <a:srgbClr val="FFFFFF"/>
                          </a:solidFill>
                          <a:latin typeface="Poppins" panose="020B0604020202020204" pitchFamily="34" charset="0"/>
                          <a:cs typeface="Poppins" panose="020B0604020202020204" pitchFamily="34" charset="0"/>
                        </a:rPr>
                        <a:t>Examples</a:t>
                      </a:r>
                    </a:p>
                  </a:txBody>
                  <a:tcPr marL="137160" marR="137160" marT="91440" marB="91440" anchor="ctr">
                    <a:solidFill>
                      <a:srgbClr val="0D5257"/>
                    </a:solidFill>
                  </a:tcPr>
                </a:tc>
                <a:tc>
                  <a:txBody>
                    <a:bodyPr/>
                    <a:lstStyle/>
                    <a:p>
                      <a:pPr algn="ctr">
                        <a:defRPr>
                          <a:solidFill>
                            <a:srgbClr val="FFFFFF"/>
                          </a:solidFill>
                        </a:defRPr>
                      </a:pPr>
                      <a:r>
                        <a:rPr lang="en-US" sz="2000" b="1" noProof="0">
                          <a:solidFill>
                            <a:srgbClr val="FFFFFF"/>
                          </a:solidFill>
                          <a:latin typeface="Poppins" panose="020B0604020202020204" pitchFamily="34" charset="0"/>
                          <a:cs typeface="Poppins" panose="020B0604020202020204" pitchFamily="34" charset="0"/>
                        </a:rPr>
                        <a:t>Who Offers It</a:t>
                      </a:r>
                    </a:p>
                  </a:txBody>
                  <a:tcPr marL="137160" marR="137160" marT="91440" marB="91440" anchor="ctr">
                    <a:solidFill>
                      <a:srgbClr val="0D5257"/>
                    </a:solidFill>
                  </a:tcPr>
                </a:tc>
                <a:extLst>
                  <a:ext uri="{0D108BD9-81ED-4DB2-BD59-A6C34878D82A}">
                    <a16:rowId xmlns:a16="http://schemas.microsoft.com/office/drawing/2014/main" val="785319171"/>
                  </a:ext>
                </a:extLst>
              </a:tr>
              <a:tr h="731520">
                <a:tc>
                  <a:txBody>
                    <a:bodyPr/>
                    <a:lstStyle/>
                    <a:p>
                      <a:pPr algn="l"/>
                      <a:r>
                        <a:rPr lang="en-US" sz="2000" noProof="0">
                          <a:latin typeface="Poppins" panose="020B0604020202020204" pitchFamily="34" charset="0"/>
                          <a:cs typeface="Poppins" panose="020B0604020202020204" pitchFamily="34" charset="0"/>
                        </a:rPr>
                        <a:t>Providing money now that must be paid back later, usually with interest</a:t>
                      </a:r>
                    </a:p>
                  </a:txBody>
                  <a:tcPr marL="182880" marR="182880" marT="91440" marB="91440">
                    <a:solidFill>
                      <a:schemeClr val="bg2"/>
                    </a:solidFill>
                  </a:tcPr>
                </a:tc>
                <a:tc>
                  <a:txBody>
                    <a:bodyPr/>
                    <a:lstStyle/>
                    <a:p>
                      <a:pPr marL="285750" indent="-285750" algn="l">
                        <a:buFont typeface="Poppins" panose="020B0604020202020204" pitchFamily="34" charset="0"/>
                        <a:buChar char="•"/>
                      </a:pPr>
                      <a:r>
                        <a:rPr lang="en-US" sz="2000" noProof="0" dirty="0">
                          <a:latin typeface="Poppins" panose="020B0604020202020204" pitchFamily="34" charset="0"/>
                          <a:cs typeface="Poppins" panose="020B0604020202020204" pitchFamily="34" charset="0"/>
                        </a:rPr>
                        <a:t>A car loan</a:t>
                      </a:r>
                      <a:endParaRPr lang="en-US" sz="2000" b="0" i="1" noProof="0" dirty="0">
                        <a:latin typeface="Poppins" panose="020B0604020202020204" pitchFamily="34" charset="0"/>
                        <a:cs typeface="Poppins" panose="020B0604020202020204" pitchFamily="34" charset="0"/>
                      </a:endParaRPr>
                    </a:p>
                    <a:p>
                      <a:pPr marL="285750" indent="-285750" algn="l">
                        <a:buFont typeface="Poppins" panose="020B0604020202020204" pitchFamily="34" charset="0"/>
                        <a:buChar char="•"/>
                      </a:pPr>
                      <a:r>
                        <a:rPr lang="en-US" sz="2000" b="0" noProof="0" dirty="0">
                          <a:latin typeface="Poppins" panose="020B0604020202020204" pitchFamily="34" charset="0"/>
                          <a:cs typeface="Poppins" panose="020B0604020202020204" pitchFamily="34" charset="0"/>
                        </a:rPr>
                        <a:t>A </a:t>
                      </a:r>
                      <a:r>
                        <a:rPr lang="en-US" sz="2000" b="0" i="0" noProof="0" dirty="0">
                          <a:latin typeface="Poppins" panose="020B0604020202020204" pitchFamily="34" charset="0"/>
                          <a:cs typeface="Poppins" panose="020B0604020202020204" pitchFamily="34" charset="0"/>
                        </a:rPr>
                        <a:t>credit card</a:t>
                      </a:r>
                      <a:endParaRPr lang="en-US" sz="2000" b="0" i="1" noProof="0" dirty="0">
                        <a:latin typeface="Poppins" panose="020B0604020202020204" pitchFamily="34" charset="0"/>
                        <a:cs typeface="Poppins" panose="020B0604020202020204" pitchFamily="34" charset="0"/>
                      </a:endParaRPr>
                    </a:p>
                  </a:txBody>
                  <a:tcPr marL="182880" marR="182880" marT="91440" marB="91440">
                    <a:solidFill>
                      <a:schemeClr val="bg2"/>
                    </a:solidFill>
                  </a:tcPr>
                </a:tc>
                <a:tc>
                  <a:txBody>
                    <a:bodyPr/>
                    <a:lstStyle/>
                    <a:p>
                      <a:pPr marL="285750" indent="-285750" algn="l">
                        <a:buFont typeface="Poppins" panose="020B0604020202020204" pitchFamily="34" charset="0"/>
                        <a:buChar char="•"/>
                      </a:pPr>
                      <a:r>
                        <a:rPr lang="en-US" sz="2000" noProof="0" dirty="0">
                          <a:latin typeface="Poppins" panose="020B0604020202020204" pitchFamily="34" charset="0"/>
                          <a:cs typeface="Poppins" panose="020B0604020202020204" pitchFamily="34" charset="0"/>
                        </a:rPr>
                        <a:t>Banks</a:t>
                      </a:r>
                    </a:p>
                    <a:p>
                      <a:pPr marL="285750" indent="-285750" algn="l">
                        <a:buFont typeface="Poppins" panose="020B0604020202020204" pitchFamily="34" charset="0"/>
                        <a:buChar char="•"/>
                      </a:pPr>
                      <a:r>
                        <a:rPr lang="en-US" sz="2000" noProof="0" dirty="0">
                          <a:latin typeface="Poppins" panose="020B0604020202020204" pitchFamily="34" charset="0"/>
                          <a:cs typeface="Poppins" panose="020B0604020202020204" pitchFamily="34" charset="0"/>
                        </a:rPr>
                        <a:t>Credit unions</a:t>
                      </a:r>
                    </a:p>
                  </a:txBody>
                  <a:tcPr marL="182880" marR="182880" marT="91440" marB="91440">
                    <a:solidFill>
                      <a:schemeClr val="bg2"/>
                    </a:solidFill>
                  </a:tcPr>
                </a:tc>
                <a:extLst>
                  <a:ext uri="{0D108BD9-81ED-4DB2-BD59-A6C34878D82A}">
                    <a16:rowId xmlns:a16="http://schemas.microsoft.com/office/drawing/2014/main" val="3130768839"/>
                  </a:ext>
                </a:extLst>
              </a:tr>
            </a:tbl>
          </a:graphicData>
        </a:graphic>
      </p:graphicFrame>
      <p:pic>
        <p:nvPicPr>
          <p:cNvPr id="9" name="Graphic 8">
            <a:extLst>
              <a:ext uri="{FF2B5EF4-FFF2-40B4-BE49-F238E27FC236}">
                <a16:creationId xmlns:a16="http://schemas.microsoft.com/office/drawing/2014/main" id="{AEF00AF5-CF1B-D2DC-623A-734124B4A66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10200" y="1481328"/>
            <a:ext cx="1371600" cy="1371600"/>
          </a:xfrm>
          <a:prstGeom prst="rect">
            <a:avLst/>
          </a:prstGeom>
        </p:spPr>
      </p:pic>
    </p:spTree>
    <p:extLst>
      <p:ext uri="{BB962C8B-B14F-4D97-AF65-F5344CB8AC3E}">
        <p14:creationId xmlns:p14="http://schemas.microsoft.com/office/powerpoint/2010/main" val="3810256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01CCC-5DD8-CEFE-27BE-A49A1ED14D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EB7F4B-C459-5928-4646-65C0B2D2EE15}"/>
              </a:ext>
            </a:extLst>
          </p:cNvPr>
          <p:cNvSpPr>
            <a:spLocks noGrp="1"/>
          </p:cNvSpPr>
          <p:nvPr>
            <p:ph type="title"/>
          </p:nvPr>
        </p:nvSpPr>
        <p:spPr/>
        <p:txBody>
          <a:bodyPr/>
          <a:lstStyle/>
          <a:p>
            <a:r>
              <a:rPr lang="en-US" noProof="0"/>
              <a:t>Protecting money</a:t>
            </a:r>
          </a:p>
        </p:txBody>
      </p:sp>
      <p:sp>
        <p:nvSpPr>
          <p:cNvPr id="4" name="Footer Placeholder 3">
            <a:extLst>
              <a:ext uri="{FF2B5EF4-FFF2-40B4-BE49-F238E27FC236}">
                <a16:creationId xmlns:a16="http://schemas.microsoft.com/office/drawing/2014/main" id="{6BE90471-D598-8483-B4E5-72F6DC8F6F1B}"/>
              </a:ext>
            </a:extLst>
          </p:cNvPr>
          <p:cNvSpPr>
            <a:spLocks noGrp="1"/>
          </p:cNvSpPr>
          <p:nvPr>
            <p:ph type="ftr" sz="quarter" idx="10"/>
          </p:nvPr>
        </p:nvSpPr>
        <p:spPr/>
        <p:txBody>
          <a:bodyPr/>
          <a:lstStyle/>
          <a:p>
            <a:r>
              <a:rPr lang="en-US" noProof="0"/>
              <a:t>Who is Who in the Financial System</a:t>
            </a:r>
          </a:p>
        </p:txBody>
      </p:sp>
      <p:sp>
        <p:nvSpPr>
          <p:cNvPr id="5" name="Slide Number Placeholder 4">
            <a:extLst>
              <a:ext uri="{FF2B5EF4-FFF2-40B4-BE49-F238E27FC236}">
                <a16:creationId xmlns:a16="http://schemas.microsoft.com/office/drawing/2014/main" id="{007FA852-C055-C59B-74D7-BCF9B0C1907D}"/>
              </a:ext>
            </a:extLst>
          </p:cNvPr>
          <p:cNvSpPr>
            <a:spLocks noGrp="1"/>
          </p:cNvSpPr>
          <p:nvPr>
            <p:ph type="sldNum" sz="quarter" idx="11"/>
          </p:nvPr>
        </p:nvSpPr>
        <p:spPr/>
        <p:txBody>
          <a:bodyPr/>
          <a:lstStyle/>
          <a:p>
            <a:fld id="{1B6BCD38-10FB-4154-A4CD-08746A6DCB55}" type="slidenum">
              <a:rPr lang="en-US" noProof="0" smtClean="0"/>
              <a:pPr/>
              <a:t>10</a:t>
            </a:fld>
            <a:endParaRPr lang="en-US" noProof="0"/>
          </a:p>
        </p:txBody>
      </p:sp>
      <p:graphicFrame>
        <p:nvGraphicFramePr>
          <p:cNvPr id="7" name="Content Placeholder 7">
            <a:extLst>
              <a:ext uri="{FF2B5EF4-FFF2-40B4-BE49-F238E27FC236}">
                <a16:creationId xmlns:a16="http://schemas.microsoft.com/office/drawing/2014/main" id="{B5CB2E18-C1D8-5A40-93F8-03844E0C8241}"/>
              </a:ext>
            </a:extLst>
          </p:cNvPr>
          <p:cNvGraphicFramePr>
            <a:graphicFrameLocks noGrp="1"/>
          </p:cNvGraphicFramePr>
          <p:nvPr>
            <p:ph sz="half" idx="1"/>
            <p:extLst>
              <p:ext uri="{D42A27DB-BD31-4B8C-83A1-F6EECF244321}">
                <p14:modId xmlns:p14="http://schemas.microsoft.com/office/powerpoint/2010/main" val="520462911"/>
              </p:ext>
            </p:extLst>
          </p:nvPr>
        </p:nvGraphicFramePr>
        <p:xfrm>
          <a:off x="1295400" y="3038222"/>
          <a:ext cx="9601200" cy="1889760"/>
        </p:xfrm>
        <a:graphic>
          <a:graphicData uri="http://schemas.openxmlformats.org/drawingml/2006/table">
            <a:tbl>
              <a:tblPr firstRow="1" bandRow="1">
                <a:tableStyleId>{5C22544A-7EE6-4342-B048-85BDC9FD1C3A}</a:tableStyleId>
              </a:tblPr>
              <a:tblGrid>
                <a:gridCol w="3200400">
                  <a:extLst>
                    <a:ext uri="{9D8B030D-6E8A-4147-A177-3AD203B41FA5}">
                      <a16:colId xmlns:a16="http://schemas.microsoft.com/office/drawing/2014/main" val="2291078692"/>
                    </a:ext>
                  </a:extLst>
                </a:gridCol>
                <a:gridCol w="3200400">
                  <a:extLst>
                    <a:ext uri="{9D8B030D-6E8A-4147-A177-3AD203B41FA5}">
                      <a16:colId xmlns:a16="http://schemas.microsoft.com/office/drawing/2014/main" val="1880492386"/>
                    </a:ext>
                  </a:extLst>
                </a:gridCol>
                <a:gridCol w="3200400">
                  <a:extLst>
                    <a:ext uri="{9D8B030D-6E8A-4147-A177-3AD203B41FA5}">
                      <a16:colId xmlns:a16="http://schemas.microsoft.com/office/drawing/2014/main" val="3043122928"/>
                    </a:ext>
                  </a:extLst>
                </a:gridCol>
              </a:tblGrid>
              <a:tr h="443505">
                <a:tc>
                  <a:txBody>
                    <a:bodyPr/>
                    <a:lstStyle/>
                    <a:p>
                      <a:pPr algn="ctr">
                        <a:defRPr>
                          <a:solidFill>
                            <a:srgbClr val="FFFFFF"/>
                          </a:solidFill>
                        </a:defRPr>
                      </a:pPr>
                      <a:r>
                        <a:rPr lang="en-US" sz="2000" b="1" noProof="0">
                          <a:solidFill>
                            <a:srgbClr val="FFFFFF"/>
                          </a:solidFill>
                          <a:latin typeface="Poppins" panose="020B0604020202020204" pitchFamily="34" charset="0"/>
                          <a:cs typeface="Poppins" panose="020B0604020202020204" pitchFamily="34" charset="0"/>
                        </a:rPr>
                        <a:t>What it Means</a:t>
                      </a:r>
                    </a:p>
                  </a:txBody>
                  <a:tcPr anchor="ctr">
                    <a:solidFill>
                      <a:srgbClr val="0D5257"/>
                    </a:solidFill>
                  </a:tcPr>
                </a:tc>
                <a:tc>
                  <a:txBody>
                    <a:bodyPr/>
                    <a:lstStyle/>
                    <a:p>
                      <a:pPr algn="ctr">
                        <a:defRPr>
                          <a:solidFill>
                            <a:srgbClr val="FFFFFF"/>
                          </a:solidFill>
                        </a:defRPr>
                      </a:pPr>
                      <a:r>
                        <a:rPr lang="en-US" sz="2000" b="1" noProof="0">
                          <a:solidFill>
                            <a:srgbClr val="FFFFFF"/>
                          </a:solidFill>
                          <a:latin typeface="Poppins" panose="020B0604020202020204" pitchFamily="34" charset="0"/>
                          <a:cs typeface="Poppins" panose="020B0604020202020204" pitchFamily="34" charset="0"/>
                        </a:rPr>
                        <a:t>Examples</a:t>
                      </a:r>
                    </a:p>
                  </a:txBody>
                  <a:tcPr marL="137160" marR="137160" marT="91440" marB="91440" anchor="ctr">
                    <a:solidFill>
                      <a:srgbClr val="0D5257"/>
                    </a:solidFill>
                  </a:tcPr>
                </a:tc>
                <a:tc>
                  <a:txBody>
                    <a:bodyPr/>
                    <a:lstStyle/>
                    <a:p>
                      <a:pPr algn="ctr">
                        <a:defRPr>
                          <a:solidFill>
                            <a:srgbClr val="FFFFFF"/>
                          </a:solidFill>
                        </a:defRPr>
                      </a:pPr>
                      <a:r>
                        <a:rPr lang="en-US" sz="2000" b="1" noProof="0">
                          <a:solidFill>
                            <a:srgbClr val="FFFFFF"/>
                          </a:solidFill>
                          <a:latin typeface="Poppins" panose="020B0604020202020204" pitchFamily="34" charset="0"/>
                          <a:cs typeface="Poppins" panose="020B0604020202020204" pitchFamily="34" charset="0"/>
                        </a:rPr>
                        <a:t>Who Offers It</a:t>
                      </a:r>
                    </a:p>
                  </a:txBody>
                  <a:tcPr marL="137160" marR="137160" marT="91440" marB="91440" anchor="ctr">
                    <a:solidFill>
                      <a:srgbClr val="0D5257"/>
                    </a:solidFill>
                  </a:tcPr>
                </a:tc>
                <a:extLst>
                  <a:ext uri="{0D108BD9-81ED-4DB2-BD59-A6C34878D82A}">
                    <a16:rowId xmlns:a16="http://schemas.microsoft.com/office/drawing/2014/main" val="785319171"/>
                  </a:ext>
                </a:extLst>
              </a:tr>
              <a:tr h="731520">
                <a:tc>
                  <a:txBody>
                    <a:bodyPr/>
                    <a:lstStyle/>
                    <a:p>
                      <a:pPr algn="l"/>
                      <a:r>
                        <a:rPr lang="en-US" sz="2000" noProof="0">
                          <a:latin typeface="Poppins" panose="020B0604020202020204" pitchFamily="34" charset="0"/>
                          <a:cs typeface="Poppins" panose="020B0604020202020204" pitchFamily="34" charset="0"/>
                        </a:rPr>
                        <a:t>Reducing financial loss when something unexpected happens</a:t>
                      </a:r>
                    </a:p>
                  </a:txBody>
                  <a:tcPr marL="182880" marR="182880" marT="91440" marB="91440">
                    <a:solidFill>
                      <a:schemeClr val="bg2"/>
                    </a:solidFill>
                  </a:tcPr>
                </a:tc>
                <a:tc>
                  <a:txBody>
                    <a:bodyPr/>
                    <a:lstStyle/>
                    <a:p>
                      <a:pPr marL="285750" indent="-285750" algn="l">
                        <a:buFont typeface="Poppins" panose="020B0604020202020204" pitchFamily="34" charset="0"/>
                        <a:buChar char="•"/>
                      </a:pPr>
                      <a:r>
                        <a:rPr lang="en-US" sz="2000" b="0" i="0" u="none" noProof="0">
                          <a:latin typeface="Poppins" panose="020B0604020202020204" pitchFamily="34" charset="0"/>
                          <a:cs typeface="Poppins" panose="020B0604020202020204" pitchFamily="34" charset="0"/>
                        </a:rPr>
                        <a:t>Auto insurance</a:t>
                      </a:r>
                    </a:p>
                    <a:p>
                      <a:pPr marL="285750" indent="-285750" algn="l">
                        <a:buFont typeface="Poppins" panose="020B0604020202020204" pitchFamily="34" charset="0"/>
                        <a:buChar char="•"/>
                      </a:pPr>
                      <a:r>
                        <a:rPr lang="en-US" sz="2000" b="0" i="0" u="none" noProof="0">
                          <a:latin typeface="Poppins" panose="020B0604020202020204" pitchFamily="34" charset="0"/>
                          <a:cs typeface="Poppins" panose="020B0604020202020204" pitchFamily="34" charset="0"/>
                        </a:rPr>
                        <a:t>Renters insurance</a:t>
                      </a:r>
                    </a:p>
                    <a:p>
                      <a:pPr marL="285750" indent="-285750" algn="l">
                        <a:buFont typeface="Poppins" panose="020B0604020202020204" pitchFamily="34" charset="0"/>
                        <a:buChar char="•"/>
                      </a:pPr>
                      <a:r>
                        <a:rPr lang="en-US" sz="2000" b="1" i="0" u="none" noProof="0">
                          <a:latin typeface="Poppins" panose="020B0604020202020204" pitchFamily="34" charset="0"/>
                          <a:cs typeface="Poppins" panose="020B0604020202020204" pitchFamily="34" charset="0"/>
                        </a:rPr>
                        <a:t>Deposit insurance</a:t>
                      </a:r>
                    </a:p>
                  </a:txBody>
                  <a:tcPr marL="182880" marR="182880" marT="91440" marB="91440">
                    <a:solidFill>
                      <a:schemeClr val="bg2"/>
                    </a:solidFill>
                  </a:tcPr>
                </a:tc>
                <a:tc>
                  <a:txBody>
                    <a:bodyPr/>
                    <a:lstStyle/>
                    <a:p>
                      <a:pPr marL="285750" indent="-285750" algn="l">
                        <a:buFont typeface="Poppins" panose="020B0604020202020204" pitchFamily="34" charset="0"/>
                        <a:buChar char="•"/>
                      </a:pPr>
                      <a:r>
                        <a:rPr lang="en-US" sz="2000" noProof="0">
                          <a:latin typeface="Poppins" panose="020B0604020202020204" pitchFamily="34" charset="0"/>
                          <a:cs typeface="Poppins" panose="020B0604020202020204" pitchFamily="34" charset="0"/>
                        </a:rPr>
                        <a:t>Insurance companies</a:t>
                      </a:r>
                    </a:p>
                    <a:p>
                      <a:pPr marL="285750" indent="-285750" algn="l">
                        <a:buFont typeface="Poppins" panose="020B0604020202020204" pitchFamily="34" charset="0"/>
                        <a:buChar char="•"/>
                      </a:pPr>
                      <a:r>
                        <a:rPr lang="en-US" sz="2000" noProof="0">
                          <a:latin typeface="Poppins" panose="020B0604020202020204" pitchFamily="34" charset="0"/>
                          <a:cs typeface="Poppins" panose="020B0604020202020204" pitchFamily="34" charset="0"/>
                        </a:rPr>
                        <a:t>Banks</a:t>
                      </a:r>
                    </a:p>
                    <a:p>
                      <a:pPr marL="285750" indent="-285750" algn="l">
                        <a:buFont typeface="Poppins" panose="020B0604020202020204" pitchFamily="34" charset="0"/>
                        <a:buChar char="•"/>
                      </a:pPr>
                      <a:r>
                        <a:rPr lang="en-US" sz="2000" noProof="0">
                          <a:latin typeface="Poppins" panose="020B0604020202020204" pitchFamily="34" charset="0"/>
                          <a:cs typeface="Poppins" panose="020B0604020202020204" pitchFamily="34" charset="0"/>
                        </a:rPr>
                        <a:t>Credit unions</a:t>
                      </a:r>
                    </a:p>
                  </a:txBody>
                  <a:tcPr marL="182880" marR="182880" marT="91440" marB="91440">
                    <a:solidFill>
                      <a:schemeClr val="bg2"/>
                    </a:solidFill>
                  </a:tcPr>
                </a:tc>
                <a:extLst>
                  <a:ext uri="{0D108BD9-81ED-4DB2-BD59-A6C34878D82A}">
                    <a16:rowId xmlns:a16="http://schemas.microsoft.com/office/drawing/2014/main" val="3130768839"/>
                  </a:ext>
                </a:extLst>
              </a:tr>
            </a:tbl>
          </a:graphicData>
        </a:graphic>
      </p:graphicFrame>
      <p:pic>
        <p:nvPicPr>
          <p:cNvPr id="8" name="Graphic 7">
            <a:extLst>
              <a:ext uri="{FF2B5EF4-FFF2-40B4-BE49-F238E27FC236}">
                <a16:creationId xmlns:a16="http://schemas.microsoft.com/office/drawing/2014/main" id="{5F604CDB-6F84-4D2D-1EDB-56BA7D180A3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10200" y="1517904"/>
            <a:ext cx="1371600" cy="1371600"/>
          </a:xfrm>
          <a:prstGeom prst="rect">
            <a:avLst/>
          </a:prstGeom>
        </p:spPr>
      </p:pic>
    </p:spTree>
    <p:extLst>
      <p:ext uri="{BB962C8B-B14F-4D97-AF65-F5344CB8AC3E}">
        <p14:creationId xmlns:p14="http://schemas.microsoft.com/office/powerpoint/2010/main" val="4011181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2D432-A260-A9C5-E6E3-4DDF8F37C3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532706-7064-5390-2C08-4A8F4CF3736A}"/>
              </a:ext>
            </a:extLst>
          </p:cNvPr>
          <p:cNvSpPr>
            <a:spLocks noGrp="1"/>
          </p:cNvSpPr>
          <p:nvPr>
            <p:ph type="title"/>
          </p:nvPr>
        </p:nvSpPr>
        <p:spPr/>
        <p:txBody>
          <a:bodyPr/>
          <a:lstStyle/>
          <a:p>
            <a:r>
              <a:rPr lang="en-US" noProof="0"/>
              <a:t>Sending money</a:t>
            </a:r>
          </a:p>
        </p:txBody>
      </p:sp>
      <p:sp>
        <p:nvSpPr>
          <p:cNvPr id="4" name="Footer Placeholder 3">
            <a:extLst>
              <a:ext uri="{FF2B5EF4-FFF2-40B4-BE49-F238E27FC236}">
                <a16:creationId xmlns:a16="http://schemas.microsoft.com/office/drawing/2014/main" id="{50BA5FD0-EC54-FA04-5A51-8A82F7E5BFEC}"/>
              </a:ext>
            </a:extLst>
          </p:cNvPr>
          <p:cNvSpPr>
            <a:spLocks noGrp="1"/>
          </p:cNvSpPr>
          <p:nvPr>
            <p:ph type="ftr" sz="quarter" idx="10"/>
          </p:nvPr>
        </p:nvSpPr>
        <p:spPr/>
        <p:txBody>
          <a:bodyPr/>
          <a:lstStyle/>
          <a:p>
            <a:r>
              <a:rPr lang="en-US" noProof="0"/>
              <a:t>Who is Who in the Financial System</a:t>
            </a:r>
          </a:p>
        </p:txBody>
      </p:sp>
      <p:sp>
        <p:nvSpPr>
          <p:cNvPr id="5" name="Slide Number Placeholder 4">
            <a:extLst>
              <a:ext uri="{FF2B5EF4-FFF2-40B4-BE49-F238E27FC236}">
                <a16:creationId xmlns:a16="http://schemas.microsoft.com/office/drawing/2014/main" id="{7DE6310E-9863-B634-F04B-1EF31EFF3EF7}"/>
              </a:ext>
            </a:extLst>
          </p:cNvPr>
          <p:cNvSpPr>
            <a:spLocks noGrp="1"/>
          </p:cNvSpPr>
          <p:nvPr>
            <p:ph type="sldNum" sz="quarter" idx="11"/>
          </p:nvPr>
        </p:nvSpPr>
        <p:spPr/>
        <p:txBody>
          <a:bodyPr/>
          <a:lstStyle/>
          <a:p>
            <a:fld id="{1B6BCD38-10FB-4154-A4CD-08746A6DCB55}" type="slidenum">
              <a:rPr lang="en-US" noProof="0" smtClean="0"/>
              <a:pPr/>
              <a:t>11</a:t>
            </a:fld>
            <a:endParaRPr lang="en-US" noProof="0"/>
          </a:p>
        </p:txBody>
      </p:sp>
      <p:graphicFrame>
        <p:nvGraphicFramePr>
          <p:cNvPr id="7" name="Content Placeholder 7">
            <a:extLst>
              <a:ext uri="{FF2B5EF4-FFF2-40B4-BE49-F238E27FC236}">
                <a16:creationId xmlns:a16="http://schemas.microsoft.com/office/drawing/2014/main" id="{8270CB0D-FC9E-1DEF-75D1-92F6BE5C278C}"/>
              </a:ext>
            </a:extLst>
          </p:cNvPr>
          <p:cNvGraphicFramePr>
            <a:graphicFrameLocks noGrp="1"/>
          </p:cNvGraphicFramePr>
          <p:nvPr>
            <p:ph sz="half" idx="1"/>
            <p:extLst>
              <p:ext uri="{D42A27DB-BD31-4B8C-83A1-F6EECF244321}">
                <p14:modId xmlns:p14="http://schemas.microsoft.com/office/powerpoint/2010/main" val="1433098233"/>
              </p:ext>
            </p:extLst>
          </p:nvPr>
        </p:nvGraphicFramePr>
        <p:xfrm>
          <a:off x="1158240" y="2707426"/>
          <a:ext cx="9875520" cy="371856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91078692"/>
                    </a:ext>
                  </a:extLst>
                </a:gridCol>
                <a:gridCol w="3291840">
                  <a:extLst>
                    <a:ext uri="{9D8B030D-6E8A-4147-A177-3AD203B41FA5}">
                      <a16:colId xmlns:a16="http://schemas.microsoft.com/office/drawing/2014/main" val="1880492386"/>
                    </a:ext>
                  </a:extLst>
                </a:gridCol>
                <a:gridCol w="3291840">
                  <a:extLst>
                    <a:ext uri="{9D8B030D-6E8A-4147-A177-3AD203B41FA5}">
                      <a16:colId xmlns:a16="http://schemas.microsoft.com/office/drawing/2014/main" val="3043122928"/>
                    </a:ext>
                  </a:extLst>
                </a:gridCol>
              </a:tblGrid>
              <a:tr h="452915">
                <a:tc>
                  <a:txBody>
                    <a:bodyPr/>
                    <a:lstStyle/>
                    <a:p>
                      <a:pPr algn="ctr">
                        <a:defRPr>
                          <a:solidFill>
                            <a:srgbClr val="FFFFFF"/>
                          </a:solidFill>
                        </a:defRPr>
                      </a:pPr>
                      <a:r>
                        <a:rPr lang="en-US" sz="2000" b="1" noProof="0">
                          <a:solidFill>
                            <a:srgbClr val="FFFFFF"/>
                          </a:solidFill>
                          <a:latin typeface="Poppins" panose="020B0604020202020204" pitchFamily="34" charset="0"/>
                          <a:cs typeface="Poppins" panose="020B0604020202020204" pitchFamily="34" charset="0"/>
                        </a:rPr>
                        <a:t>What it Means</a:t>
                      </a:r>
                    </a:p>
                  </a:txBody>
                  <a:tcPr anchor="ctr">
                    <a:solidFill>
                      <a:srgbClr val="0D5257"/>
                    </a:solidFill>
                  </a:tcPr>
                </a:tc>
                <a:tc>
                  <a:txBody>
                    <a:bodyPr/>
                    <a:lstStyle/>
                    <a:p>
                      <a:pPr algn="ctr">
                        <a:defRPr>
                          <a:solidFill>
                            <a:srgbClr val="FFFFFF"/>
                          </a:solidFill>
                        </a:defRPr>
                      </a:pPr>
                      <a:r>
                        <a:rPr lang="en-US" sz="2000" b="1" noProof="0">
                          <a:solidFill>
                            <a:srgbClr val="FFFFFF"/>
                          </a:solidFill>
                          <a:latin typeface="Poppins" panose="020B0604020202020204" pitchFamily="34" charset="0"/>
                          <a:cs typeface="Poppins" panose="020B0604020202020204" pitchFamily="34" charset="0"/>
                        </a:rPr>
                        <a:t>Examples</a:t>
                      </a:r>
                    </a:p>
                  </a:txBody>
                  <a:tcPr marL="137160" marR="137160" marT="91440" marB="91440" anchor="ctr">
                    <a:solidFill>
                      <a:srgbClr val="0D5257"/>
                    </a:solidFill>
                  </a:tcPr>
                </a:tc>
                <a:tc>
                  <a:txBody>
                    <a:bodyPr/>
                    <a:lstStyle/>
                    <a:p>
                      <a:pPr algn="ctr">
                        <a:defRPr>
                          <a:solidFill>
                            <a:srgbClr val="FFFFFF"/>
                          </a:solidFill>
                        </a:defRPr>
                      </a:pPr>
                      <a:r>
                        <a:rPr lang="en-US" sz="2000" b="1" noProof="0">
                          <a:solidFill>
                            <a:srgbClr val="FFFFFF"/>
                          </a:solidFill>
                          <a:latin typeface="Poppins" panose="020B0604020202020204" pitchFamily="34" charset="0"/>
                          <a:cs typeface="Poppins" panose="020B0604020202020204" pitchFamily="34" charset="0"/>
                        </a:rPr>
                        <a:t>Who Offers It</a:t>
                      </a:r>
                    </a:p>
                  </a:txBody>
                  <a:tcPr marL="137160" marR="137160" marT="91440" marB="91440" anchor="ctr">
                    <a:solidFill>
                      <a:srgbClr val="0D5257"/>
                    </a:solidFill>
                  </a:tcPr>
                </a:tc>
                <a:extLst>
                  <a:ext uri="{0D108BD9-81ED-4DB2-BD59-A6C34878D82A}">
                    <a16:rowId xmlns:a16="http://schemas.microsoft.com/office/drawing/2014/main" val="785319171"/>
                  </a:ext>
                </a:extLst>
              </a:tr>
              <a:tr h="2468880">
                <a:tc>
                  <a:txBody>
                    <a:bodyPr/>
                    <a:lstStyle/>
                    <a:p>
                      <a:pPr algn="l"/>
                      <a:r>
                        <a:rPr lang="en-US" sz="2000" noProof="0">
                          <a:latin typeface="Poppins" panose="020B0604020202020204" pitchFamily="34" charset="0"/>
                          <a:cs typeface="Poppins" panose="020B0604020202020204" pitchFamily="34" charset="0"/>
                        </a:rPr>
                        <a:t>Moving money from one person or business to another</a:t>
                      </a:r>
                    </a:p>
                  </a:txBody>
                  <a:tcPr marL="182880" marR="182880" marT="91440" marB="91440">
                    <a:solidFill>
                      <a:schemeClr val="bg2"/>
                    </a:solidFill>
                  </a:tcPr>
                </a:tc>
                <a:tc>
                  <a:txBody>
                    <a:bodyPr/>
                    <a:lstStyle/>
                    <a:p>
                      <a:pPr marL="285750" indent="-285750" algn="l">
                        <a:buFont typeface="Poppins" panose="020B0604020202020204" pitchFamily="34" charset="0"/>
                        <a:buChar char="•"/>
                      </a:pPr>
                      <a:r>
                        <a:rPr lang="en-US" sz="2000" b="0" i="0" u="none" noProof="0">
                          <a:latin typeface="Poppins" panose="020B0604020202020204" pitchFamily="34" charset="0"/>
                          <a:cs typeface="Poppins" panose="020B0604020202020204" pitchFamily="34" charset="0"/>
                        </a:rPr>
                        <a:t>Using a </a:t>
                      </a:r>
                      <a:r>
                        <a:rPr lang="en-US" sz="2000" b="1" i="0" u="none" noProof="0">
                          <a:latin typeface="Poppins" panose="020B0604020202020204" pitchFamily="34" charset="0"/>
                          <a:cs typeface="Poppins" panose="020B0604020202020204" pitchFamily="34" charset="0"/>
                        </a:rPr>
                        <a:t>debit card</a:t>
                      </a:r>
                    </a:p>
                    <a:p>
                      <a:pPr marL="285750" indent="-285750" algn="l">
                        <a:buFont typeface="Poppins" panose="020B0604020202020204" pitchFamily="34" charset="0"/>
                        <a:buChar char="•"/>
                      </a:pPr>
                      <a:r>
                        <a:rPr lang="en-US" sz="2000" b="1" i="0" u="none" noProof="0">
                          <a:latin typeface="Poppins" panose="020B0604020202020204" pitchFamily="34" charset="0"/>
                          <a:cs typeface="Poppins" panose="020B0604020202020204" pitchFamily="34" charset="0"/>
                        </a:rPr>
                        <a:t>Wire transfers</a:t>
                      </a:r>
                    </a:p>
                    <a:p>
                      <a:pPr marL="285750" marR="0" lvl="0" indent="-285750" algn="l" defTabSz="914400" rtl="0" eaLnBrk="1" fontAlgn="auto" latinLnBrk="0" hangingPunct="1">
                        <a:lnSpc>
                          <a:spcPct val="100000"/>
                        </a:lnSpc>
                        <a:spcBef>
                          <a:spcPts val="0"/>
                        </a:spcBef>
                        <a:spcAft>
                          <a:spcPts val="0"/>
                        </a:spcAft>
                        <a:buClrTx/>
                        <a:buSzTx/>
                        <a:buFont typeface="Poppins" panose="020B0604020202020204" pitchFamily="34" charset="0"/>
                        <a:buChar char="•"/>
                        <a:tabLst/>
                        <a:defRPr/>
                      </a:pPr>
                      <a:r>
                        <a:rPr lang="en-US" sz="2000" b="1" i="0" u="none" noProof="0">
                          <a:latin typeface="Poppins" panose="020B0604020202020204" pitchFamily="34" charset="0"/>
                          <a:cs typeface="Poppins" panose="020B0604020202020204" pitchFamily="34" charset="0"/>
                        </a:rPr>
                        <a:t>Money orders</a:t>
                      </a:r>
                    </a:p>
                    <a:p>
                      <a:pPr marL="285750" indent="-285750" algn="l">
                        <a:buFont typeface="Poppins" panose="020B0604020202020204" pitchFamily="34" charset="0"/>
                        <a:buChar char="•"/>
                      </a:pPr>
                      <a:r>
                        <a:rPr lang="en-US" sz="2000" b="0" i="0" u="none" noProof="0">
                          <a:latin typeface="Poppins" panose="020B0604020202020204" pitchFamily="34" charset="0"/>
                          <a:cs typeface="Poppins" panose="020B0604020202020204" pitchFamily="34" charset="0"/>
                        </a:rPr>
                        <a:t>Sending money through a payment app</a:t>
                      </a:r>
                    </a:p>
                  </a:txBody>
                  <a:tcPr marL="182880" marR="182880" marT="91440" marB="91440">
                    <a:solidFill>
                      <a:schemeClr val="bg2"/>
                    </a:solidFill>
                  </a:tcPr>
                </a:tc>
                <a:tc>
                  <a:txBody>
                    <a:bodyPr/>
                    <a:lstStyle/>
                    <a:p>
                      <a:pPr marL="285750" indent="-285750" algn="l">
                        <a:buFont typeface="Poppins" panose="020B0604020202020204" pitchFamily="34" charset="0"/>
                        <a:buChar char="•"/>
                      </a:pPr>
                      <a:r>
                        <a:rPr lang="en-US" sz="2000" noProof="0">
                          <a:latin typeface="Poppins" panose="020B0604020202020204" pitchFamily="34" charset="0"/>
                          <a:cs typeface="Poppins" panose="020B0604020202020204" pitchFamily="34" charset="0"/>
                        </a:rPr>
                        <a:t>Banks</a:t>
                      </a:r>
                    </a:p>
                    <a:p>
                      <a:pPr marL="285750" indent="-285750" algn="l">
                        <a:buFont typeface="Poppins" panose="020B0604020202020204" pitchFamily="34" charset="0"/>
                        <a:buChar char="•"/>
                      </a:pPr>
                      <a:r>
                        <a:rPr lang="en-US" sz="2000" noProof="0">
                          <a:latin typeface="Poppins" panose="020B0604020202020204" pitchFamily="34" charset="0"/>
                          <a:cs typeface="Poppins" panose="020B0604020202020204" pitchFamily="34" charset="0"/>
                        </a:rPr>
                        <a:t>Credit unions</a:t>
                      </a:r>
                    </a:p>
                    <a:p>
                      <a:pPr marL="285750" indent="-285750" algn="l">
                        <a:buFont typeface="Poppins" panose="020B0604020202020204" pitchFamily="34" charset="0"/>
                        <a:buChar char="•"/>
                      </a:pPr>
                      <a:r>
                        <a:rPr lang="en-US" sz="2000" noProof="0">
                          <a:latin typeface="Poppins" panose="020B0604020202020204" pitchFamily="34" charset="0"/>
                          <a:cs typeface="Poppins" panose="020B0604020202020204" pitchFamily="34" charset="0"/>
                        </a:rPr>
                        <a:t>Visa and MasterCard</a:t>
                      </a:r>
                    </a:p>
                    <a:p>
                      <a:pPr marL="285750" indent="-285750" algn="l">
                        <a:buFont typeface="Poppins" panose="020B0604020202020204" pitchFamily="34" charset="0"/>
                        <a:buChar char="•"/>
                      </a:pPr>
                      <a:r>
                        <a:rPr lang="en-US" sz="2000" noProof="0">
                          <a:latin typeface="Poppins" panose="020B0604020202020204" pitchFamily="34" charset="0"/>
                          <a:cs typeface="Poppins" panose="020B0604020202020204" pitchFamily="34" charset="0"/>
                        </a:rPr>
                        <a:t>Peer-to-Peer services (Cash App, Venmo, Zelle)</a:t>
                      </a:r>
                    </a:p>
                    <a:p>
                      <a:pPr marL="285750" indent="-285750" algn="l">
                        <a:buFont typeface="Poppins" panose="020B0604020202020204" pitchFamily="34" charset="0"/>
                        <a:buChar char="•"/>
                      </a:pPr>
                      <a:r>
                        <a:rPr lang="en-US" sz="2000" noProof="0">
                          <a:latin typeface="Poppins" panose="020B0604020202020204" pitchFamily="34" charset="0"/>
                          <a:cs typeface="Poppins" panose="020B0604020202020204" pitchFamily="34" charset="0"/>
                        </a:rPr>
                        <a:t>Money transfer services (Western Union)</a:t>
                      </a:r>
                    </a:p>
                  </a:txBody>
                  <a:tcPr marL="182880" marR="182880" marT="91440" marB="91440">
                    <a:solidFill>
                      <a:schemeClr val="bg2"/>
                    </a:solidFill>
                  </a:tcPr>
                </a:tc>
                <a:extLst>
                  <a:ext uri="{0D108BD9-81ED-4DB2-BD59-A6C34878D82A}">
                    <a16:rowId xmlns:a16="http://schemas.microsoft.com/office/drawing/2014/main" val="3130768839"/>
                  </a:ext>
                </a:extLst>
              </a:tr>
            </a:tbl>
          </a:graphicData>
        </a:graphic>
      </p:graphicFrame>
      <p:pic>
        <p:nvPicPr>
          <p:cNvPr id="8" name="Graphic 7">
            <a:extLst>
              <a:ext uri="{FF2B5EF4-FFF2-40B4-BE49-F238E27FC236}">
                <a16:creationId xmlns:a16="http://schemas.microsoft.com/office/drawing/2014/main" id="{BEA6CE51-48CC-01AE-017A-4DDBD3A53B3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43240" y="1437314"/>
            <a:ext cx="1105520" cy="1105520"/>
          </a:xfrm>
          <a:prstGeom prst="rect">
            <a:avLst/>
          </a:prstGeom>
        </p:spPr>
      </p:pic>
    </p:spTree>
    <p:extLst>
      <p:ext uri="{BB962C8B-B14F-4D97-AF65-F5344CB8AC3E}">
        <p14:creationId xmlns:p14="http://schemas.microsoft.com/office/powerpoint/2010/main" val="3506873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A8025-55BB-BFD9-6993-8922D7FA0D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068DBD-4C62-0EE9-74BA-9B8E71D85476}"/>
              </a:ext>
            </a:extLst>
          </p:cNvPr>
          <p:cNvSpPr>
            <a:spLocks noGrp="1"/>
          </p:cNvSpPr>
          <p:nvPr>
            <p:ph type="title"/>
          </p:nvPr>
        </p:nvSpPr>
        <p:spPr/>
        <p:txBody>
          <a:bodyPr/>
          <a:lstStyle/>
          <a:p>
            <a:r>
              <a:rPr lang="en-US" noProof="0"/>
              <a:t>Growing money</a:t>
            </a:r>
          </a:p>
        </p:txBody>
      </p:sp>
      <p:sp>
        <p:nvSpPr>
          <p:cNvPr id="4" name="Footer Placeholder 3">
            <a:extLst>
              <a:ext uri="{FF2B5EF4-FFF2-40B4-BE49-F238E27FC236}">
                <a16:creationId xmlns:a16="http://schemas.microsoft.com/office/drawing/2014/main" id="{B1D873EF-FF86-7414-3EEF-65BF87910B74}"/>
              </a:ext>
            </a:extLst>
          </p:cNvPr>
          <p:cNvSpPr>
            <a:spLocks noGrp="1"/>
          </p:cNvSpPr>
          <p:nvPr>
            <p:ph type="ftr" sz="quarter" idx="10"/>
          </p:nvPr>
        </p:nvSpPr>
        <p:spPr/>
        <p:txBody>
          <a:bodyPr/>
          <a:lstStyle/>
          <a:p>
            <a:r>
              <a:rPr lang="en-US" noProof="0"/>
              <a:t>Who is Who in the Financial System</a:t>
            </a:r>
          </a:p>
        </p:txBody>
      </p:sp>
      <p:sp>
        <p:nvSpPr>
          <p:cNvPr id="5" name="Slide Number Placeholder 4">
            <a:extLst>
              <a:ext uri="{FF2B5EF4-FFF2-40B4-BE49-F238E27FC236}">
                <a16:creationId xmlns:a16="http://schemas.microsoft.com/office/drawing/2014/main" id="{766D20DE-FB97-617C-5511-B1F54D105E60}"/>
              </a:ext>
            </a:extLst>
          </p:cNvPr>
          <p:cNvSpPr>
            <a:spLocks noGrp="1"/>
          </p:cNvSpPr>
          <p:nvPr>
            <p:ph type="sldNum" sz="quarter" idx="11"/>
          </p:nvPr>
        </p:nvSpPr>
        <p:spPr/>
        <p:txBody>
          <a:bodyPr/>
          <a:lstStyle/>
          <a:p>
            <a:fld id="{1B6BCD38-10FB-4154-A4CD-08746A6DCB55}" type="slidenum">
              <a:rPr lang="en-US" noProof="0" smtClean="0"/>
              <a:pPr/>
              <a:t>12</a:t>
            </a:fld>
            <a:endParaRPr lang="en-US" noProof="0"/>
          </a:p>
        </p:txBody>
      </p:sp>
      <p:graphicFrame>
        <p:nvGraphicFramePr>
          <p:cNvPr id="7" name="Content Placeholder 7">
            <a:extLst>
              <a:ext uri="{FF2B5EF4-FFF2-40B4-BE49-F238E27FC236}">
                <a16:creationId xmlns:a16="http://schemas.microsoft.com/office/drawing/2014/main" id="{C92AD20B-B60D-8633-7AB1-76E379BD051E}"/>
              </a:ext>
            </a:extLst>
          </p:cNvPr>
          <p:cNvGraphicFramePr>
            <a:graphicFrameLocks noGrp="1"/>
          </p:cNvGraphicFramePr>
          <p:nvPr>
            <p:ph sz="half" idx="1"/>
            <p:extLst>
              <p:ext uri="{D42A27DB-BD31-4B8C-83A1-F6EECF244321}">
                <p14:modId xmlns:p14="http://schemas.microsoft.com/office/powerpoint/2010/main" val="3224230651"/>
              </p:ext>
            </p:extLst>
          </p:nvPr>
        </p:nvGraphicFramePr>
        <p:xfrm>
          <a:off x="1569720" y="3038222"/>
          <a:ext cx="9052560" cy="2499360"/>
        </p:xfrm>
        <a:graphic>
          <a:graphicData uri="http://schemas.openxmlformats.org/drawingml/2006/table">
            <a:tbl>
              <a:tblPr firstRow="1" bandRow="1">
                <a:tableStyleId>{5C22544A-7EE6-4342-B048-85BDC9FD1C3A}</a:tableStyleId>
              </a:tblPr>
              <a:tblGrid>
                <a:gridCol w="3017520">
                  <a:extLst>
                    <a:ext uri="{9D8B030D-6E8A-4147-A177-3AD203B41FA5}">
                      <a16:colId xmlns:a16="http://schemas.microsoft.com/office/drawing/2014/main" val="2291078692"/>
                    </a:ext>
                  </a:extLst>
                </a:gridCol>
                <a:gridCol w="3017520">
                  <a:extLst>
                    <a:ext uri="{9D8B030D-6E8A-4147-A177-3AD203B41FA5}">
                      <a16:colId xmlns:a16="http://schemas.microsoft.com/office/drawing/2014/main" val="1880492386"/>
                    </a:ext>
                  </a:extLst>
                </a:gridCol>
                <a:gridCol w="3017520">
                  <a:extLst>
                    <a:ext uri="{9D8B030D-6E8A-4147-A177-3AD203B41FA5}">
                      <a16:colId xmlns:a16="http://schemas.microsoft.com/office/drawing/2014/main" val="3043122928"/>
                    </a:ext>
                  </a:extLst>
                </a:gridCol>
              </a:tblGrid>
              <a:tr h="443505">
                <a:tc>
                  <a:txBody>
                    <a:bodyPr/>
                    <a:lstStyle/>
                    <a:p>
                      <a:pPr algn="ctr">
                        <a:defRPr>
                          <a:solidFill>
                            <a:srgbClr val="FFFFFF"/>
                          </a:solidFill>
                        </a:defRPr>
                      </a:pPr>
                      <a:r>
                        <a:rPr lang="en-US" sz="2000" b="1" noProof="0">
                          <a:solidFill>
                            <a:srgbClr val="FFFFFF"/>
                          </a:solidFill>
                          <a:latin typeface="Poppins" panose="020B0604020202020204" pitchFamily="34" charset="0"/>
                          <a:cs typeface="Poppins" panose="020B0604020202020204" pitchFamily="34" charset="0"/>
                        </a:rPr>
                        <a:t>What it Means</a:t>
                      </a:r>
                    </a:p>
                  </a:txBody>
                  <a:tcPr anchor="ctr">
                    <a:solidFill>
                      <a:srgbClr val="0D5257"/>
                    </a:solidFill>
                  </a:tcPr>
                </a:tc>
                <a:tc>
                  <a:txBody>
                    <a:bodyPr/>
                    <a:lstStyle/>
                    <a:p>
                      <a:pPr algn="ctr">
                        <a:defRPr>
                          <a:solidFill>
                            <a:srgbClr val="FFFFFF"/>
                          </a:solidFill>
                        </a:defRPr>
                      </a:pPr>
                      <a:r>
                        <a:rPr lang="en-US" sz="2000" b="1" noProof="0">
                          <a:solidFill>
                            <a:srgbClr val="FFFFFF"/>
                          </a:solidFill>
                          <a:latin typeface="Poppins" panose="020B0604020202020204" pitchFamily="34" charset="0"/>
                          <a:cs typeface="Poppins" panose="020B0604020202020204" pitchFamily="34" charset="0"/>
                        </a:rPr>
                        <a:t>Examples</a:t>
                      </a:r>
                    </a:p>
                  </a:txBody>
                  <a:tcPr marL="137160" marR="137160" marT="91440" marB="91440" anchor="ctr">
                    <a:solidFill>
                      <a:srgbClr val="0D5257"/>
                    </a:solidFill>
                  </a:tcPr>
                </a:tc>
                <a:tc>
                  <a:txBody>
                    <a:bodyPr/>
                    <a:lstStyle/>
                    <a:p>
                      <a:pPr algn="ctr">
                        <a:defRPr>
                          <a:solidFill>
                            <a:srgbClr val="FFFFFF"/>
                          </a:solidFill>
                        </a:defRPr>
                      </a:pPr>
                      <a:r>
                        <a:rPr lang="en-US" sz="2000" b="1" noProof="0">
                          <a:solidFill>
                            <a:srgbClr val="FFFFFF"/>
                          </a:solidFill>
                          <a:latin typeface="Poppins" panose="020B0604020202020204" pitchFamily="34" charset="0"/>
                          <a:cs typeface="Poppins" panose="020B0604020202020204" pitchFamily="34" charset="0"/>
                        </a:rPr>
                        <a:t>Who Offers It</a:t>
                      </a:r>
                    </a:p>
                  </a:txBody>
                  <a:tcPr marL="137160" marR="137160" marT="91440" marB="91440" anchor="ctr">
                    <a:solidFill>
                      <a:srgbClr val="0D5257"/>
                    </a:solidFill>
                  </a:tcPr>
                </a:tc>
                <a:extLst>
                  <a:ext uri="{0D108BD9-81ED-4DB2-BD59-A6C34878D82A}">
                    <a16:rowId xmlns:a16="http://schemas.microsoft.com/office/drawing/2014/main" val="785319171"/>
                  </a:ext>
                </a:extLst>
              </a:tr>
              <a:tr h="731520">
                <a:tc>
                  <a:txBody>
                    <a:bodyPr/>
                    <a:lstStyle/>
                    <a:p>
                      <a:pPr algn="l"/>
                      <a:r>
                        <a:rPr lang="en-US" sz="2000" noProof="0">
                          <a:latin typeface="Poppins" panose="020B0604020202020204" pitchFamily="34" charset="0"/>
                          <a:cs typeface="Poppins" panose="020B0604020202020204" pitchFamily="34" charset="0"/>
                        </a:rPr>
                        <a:t>Using money in ways that can increase its value over time</a:t>
                      </a:r>
                    </a:p>
                  </a:txBody>
                  <a:tcPr marL="182880" marR="182880" marT="91440" marB="91440">
                    <a:solidFill>
                      <a:schemeClr val="bg2"/>
                    </a:solidFill>
                  </a:tcPr>
                </a:tc>
                <a:tc>
                  <a:txBody>
                    <a:bodyPr/>
                    <a:lstStyle/>
                    <a:p>
                      <a:pPr marL="285750" indent="-285750" algn="l">
                        <a:buFont typeface="Poppins" panose="020B0604020202020204" pitchFamily="34" charset="0"/>
                        <a:buChar char="•"/>
                      </a:pPr>
                      <a:r>
                        <a:rPr lang="en-US" sz="2000" b="0" i="0" u="none" noProof="0">
                          <a:latin typeface="Poppins" panose="020B0604020202020204" pitchFamily="34" charset="0"/>
                          <a:cs typeface="Poppins" panose="020B0604020202020204" pitchFamily="34" charset="0"/>
                        </a:rPr>
                        <a:t>Buying </a:t>
                      </a:r>
                      <a:r>
                        <a:rPr lang="en-US" sz="2000" b="1" i="0" u="none" noProof="0">
                          <a:latin typeface="Poppins" panose="020B0604020202020204" pitchFamily="34" charset="0"/>
                          <a:cs typeface="Poppins" panose="020B0604020202020204" pitchFamily="34" charset="0"/>
                        </a:rPr>
                        <a:t>stocks, bonds and mutual funds</a:t>
                      </a:r>
                    </a:p>
                    <a:p>
                      <a:pPr marL="285750" indent="-285750" algn="l">
                        <a:buFont typeface="Poppins" panose="020B0604020202020204" pitchFamily="34" charset="0"/>
                        <a:buChar char="•"/>
                      </a:pPr>
                      <a:r>
                        <a:rPr lang="en-US" sz="2000" b="0" i="0" u="none" noProof="0">
                          <a:latin typeface="Poppins" panose="020B0604020202020204" pitchFamily="34" charset="0"/>
                          <a:cs typeface="Poppins" panose="020B0604020202020204" pitchFamily="34" charset="0"/>
                        </a:rPr>
                        <a:t>High-yield savings accounts</a:t>
                      </a:r>
                    </a:p>
                  </a:txBody>
                  <a:tcPr marL="182880" marR="182880" marT="91440" marB="91440">
                    <a:solidFill>
                      <a:schemeClr val="bg2"/>
                    </a:solidFill>
                  </a:tcPr>
                </a:tc>
                <a:tc>
                  <a:txBody>
                    <a:bodyPr/>
                    <a:lstStyle/>
                    <a:p>
                      <a:pPr marL="285750" indent="-285750" algn="l">
                        <a:buFont typeface="Poppins" panose="020B0604020202020204" pitchFamily="34" charset="0"/>
                        <a:buChar char="•"/>
                      </a:pPr>
                      <a:r>
                        <a:rPr lang="en-US" sz="2000" noProof="0">
                          <a:latin typeface="Poppins" panose="020B0604020202020204" pitchFamily="34" charset="0"/>
                          <a:cs typeface="Poppins" panose="020B0604020202020204" pitchFamily="34" charset="0"/>
                        </a:rPr>
                        <a:t>Banks</a:t>
                      </a:r>
                    </a:p>
                    <a:p>
                      <a:pPr marL="285750" indent="-285750" algn="l">
                        <a:buFont typeface="Poppins" panose="020B0604020202020204" pitchFamily="34" charset="0"/>
                        <a:buChar char="•"/>
                      </a:pPr>
                      <a:r>
                        <a:rPr lang="en-US" sz="2000" noProof="0">
                          <a:latin typeface="Poppins" panose="020B0604020202020204" pitchFamily="34" charset="0"/>
                          <a:cs typeface="Poppins" panose="020B0604020202020204" pitchFamily="34" charset="0"/>
                        </a:rPr>
                        <a:t>Credit unions</a:t>
                      </a:r>
                    </a:p>
                    <a:p>
                      <a:pPr marL="285750" indent="-285750" algn="l">
                        <a:buFont typeface="Poppins" panose="020B0604020202020204" pitchFamily="34" charset="0"/>
                        <a:buChar char="•"/>
                      </a:pPr>
                      <a:r>
                        <a:rPr lang="en-US" sz="2000" b="1" i="0" noProof="0">
                          <a:latin typeface="Poppins" panose="020B0604020202020204" pitchFamily="34" charset="0"/>
                          <a:cs typeface="Poppins" panose="020B0604020202020204" pitchFamily="34" charset="0"/>
                        </a:rPr>
                        <a:t>Brokerage firms</a:t>
                      </a:r>
                    </a:p>
                    <a:p>
                      <a:pPr marL="285750" indent="-285750" algn="l">
                        <a:buFont typeface="Poppins" panose="020B0604020202020204" pitchFamily="34" charset="0"/>
                        <a:buChar char="•"/>
                      </a:pPr>
                      <a:r>
                        <a:rPr lang="en-US" sz="2000" noProof="0">
                          <a:latin typeface="Poppins" panose="020B0604020202020204" pitchFamily="34" charset="0"/>
                          <a:cs typeface="Poppins" panose="020B0604020202020204" pitchFamily="34" charset="0"/>
                        </a:rPr>
                        <a:t>Retirement platforms and plans</a:t>
                      </a:r>
                    </a:p>
                  </a:txBody>
                  <a:tcPr marL="182880" marR="182880" marT="91440" marB="91440">
                    <a:solidFill>
                      <a:schemeClr val="bg2"/>
                    </a:solidFill>
                  </a:tcPr>
                </a:tc>
                <a:extLst>
                  <a:ext uri="{0D108BD9-81ED-4DB2-BD59-A6C34878D82A}">
                    <a16:rowId xmlns:a16="http://schemas.microsoft.com/office/drawing/2014/main" val="3130768839"/>
                  </a:ext>
                </a:extLst>
              </a:tr>
            </a:tbl>
          </a:graphicData>
        </a:graphic>
      </p:graphicFrame>
      <p:pic>
        <p:nvPicPr>
          <p:cNvPr id="8" name="Graphic 7">
            <a:extLst>
              <a:ext uri="{FF2B5EF4-FFF2-40B4-BE49-F238E27FC236}">
                <a16:creationId xmlns:a16="http://schemas.microsoft.com/office/drawing/2014/main" id="{088287CD-97A1-06FF-D72A-0E48019A3A6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10200" y="1536192"/>
            <a:ext cx="1371600" cy="1371600"/>
          </a:xfrm>
          <a:prstGeom prst="rect">
            <a:avLst/>
          </a:prstGeom>
        </p:spPr>
      </p:pic>
    </p:spTree>
    <p:extLst>
      <p:ext uri="{BB962C8B-B14F-4D97-AF65-F5344CB8AC3E}">
        <p14:creationId xmlns:p14="http://schemas.microsoft.com/office/powerpoint/2010/main" val="3045379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C79BD-1F93-61F1-4E9D-F14951A403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5024AC-2860-9AC2-B987-25FAAB4BBE47}"/>
              </a:ext>
            </a:extLst>
          </p:cNvPr>
          <p:cNvSpPr>
            <a:spLocks noGrp="1"/>
          </p:cNvSpPr>
          <p:nvPr>
            <p:ph type="title"/>
          </p:nvPr>
        </p:nvSpPr>
        <p:spPr/>
        <p:txBody>
          <a:bodyPr/>
          <a:lstStyle/>
          <a:p>
            <a:r>
              <a:rPr lang="en-US" noProof="0"/>
              <a:t>Enforcing money rules</a:t>
            </a:r>
          </a:p>
        </p:txBody>
      </p:sp>
      <p:sp>
        <p:nvSpPr>
          <p:cNvPr id="4" name="Footer Placeholder 3">
            <a:extLst>
              <a:ext uri="{FF2B5EF4-FFF2-40B4-BE49-F238E27FC236}">
                <a16:creationId xmlns:a16="http://schemas.microsoft.com/office/drawing/2014/main" id="{DBD265F7-149A-1F90-AE2F-C6037914454D}"/>
              </a:ext>
            </a:extLst>
          </p:cNvPr>
          <p:cNvSpPr>
            <a:spLocks noGrp="1"/>
          </p:cNvSpPr>
          <p:nvPr>
            <p:ph type="ftr" sz="quarter" idx="10"/>
          </p:nvPr>
        </p:nvSpPr>
        <p:spPr/>
        <p:txBody>
          <a:bodyPr/>
          <a:lstStyle/>
          <a:p>
            <a:r>
              <a:rPr lang="en-US" noProof="0"/>
              <a:t>Who is Who in the Financial System</a:t>
            </a:r>
          </a:p>
        </p:txBody>
      </p:sp>
      <p:sp>
        <p:nvSpPr>
          <p:cNvPr id="5" name="Slide Number Placeholder 4">
            <a:extLst>
              <a:ext uri="{FF2B5EF4-FFF2-40B4-BE49-F238E27FC236}">
                <a16:creationId xmlns:a16="http://schemas.microsoft.com/office/drawing/2014/main" id="{C2212A62-53ED-45FD-EEDB-A7FE80CA9570}"/>
              </a:ext>
            </a:extLst>
          </p:cNvPr>
          <p:cNvSpPr>
            <a:spLocks noGrp="1"/>
          </p:cNvSpPr>
          <p:nvPr>
            <p:ph type="sldNum" sz="quarter" idx="11"/>
          </p:nvPr>
        </p:nvSpPr>
        <p:spPr/>
        <p:txBody>
          <a:bodyPr/>
          <a:lstStyle/>
          <a:p>
            <a:fld id="{1B6BCD38-10FB-4154-A4CD-08746A6DCB55}" type="slidenum">
              <a:rPr lang="en-US" noProof="0" smtClean="0"/>
              <a:pPr/>
              <a:t>13</a:t>
            </a:fld>
            <a:endParaRPr lang="en-US" noProof="0"/>
          </a:p>
        </p:txBody>
      </p:sp>
      <p:graphicFrame>
        <p:nvGraphicFramePr>
          <p:cNvPr id="7" name="Content Placeholder 7">
            <a:extLst>
              <a:ext uri="{FF2B5EF4-FFF2-40B4-BE49-F238E27FC236}">
                <a16:creationId xmlns:a16="http://schemas.microsoft.com/office/drawing/2014/main" id="{EF0D68B8-61B6-9A93-265D-A39105FB2281}"/>
              </a:ext>
            </a:extLst>
          </p:cNvPr>
          <p:cNvGraphicFramePr>
            <a:graphicFrameLocks noGrp="1"/>
          </p:cNvGraphicFramePr>
          <p:nvPr>
            <p:ph sz="half" idx="1"/>
            <p:extLst>
              <p:ext uri="{D42A27DB-BD31-4B8C-83A1-F6EECF244321}">
                <p14:modId xmlns:p14="http://schemas.microsoft.com/office/powerpoint/2010/main" val="2948441269"/>
              </p:ext>
            </p:extLst>
          </p:nvPr>
        </p:nvGraphicFramePr>
        <p:xfrm>
          <a:off x="1295400" y="2934313"/>
          <a:ext cx="9601200" cy="3413760"/>
        </p:xfrm>
        <a:graphic>
          <a:graphicData uri="http://schemas.openxmlformats.org/drawingml/2006/table">
            <a:tbl>
              <a:tblPr firstRow="1" bandRow="1">
                <a:tableStyleId>{5C22544A-7EE6-4342-B048-85BDC9FD1C3A}</a:tableStyleId>
              </a:tblPr>
              <a:tblGrid>
                <a:gridCol w="3200400">
                  <a:extLst>
                    <a:ext uri="{9D8B030D-6E8A-4147-A177-3AD203B41FA5}">
                      <a16:colId xmlns:a16="http://schemas.microsoft.com/office/drawing/2014/main" val="2291078692"/>
                    </a:ext>
                  </a:extLst>
                </a:gridCol>
                <a:gridCol w="3200400">
                  <a:extLst>
                    <a:ext uri="{9D8B030D-6E8A-4147-A177-3AD203B41FA5}">
                      <a16:colId xmlns:a16="http://schemas.microsoft.com/office/drawing/2014/main" val="1880492386"/>
                    </a:ext>
                  </a:extLst>
                </a:gridCol>
                <a:gridCol w="3200400">
                  <a:extLst>
                    <a:ext uri="{9D8B030D-6E8A-4147-A177-3AD203B41FA5}">
                      <a16:colId xmlns:a16="http://schemas.microsoft.com/office/drawing/2014/main" val="3043122928"/>
                    </a:ext>
                  </a:extLst>
                </a:gridCol>
              </a:tblGrid>
              <a:tr h="443505">
                <a:tc>
                  <a:txBody>
                    <a:bodyPr/>
                    <a:lstStyle/>
                    <a:p>
                      <a:pPr algn="ctr">
                        <a:defRPr>
                          <a:solidFill>
                            <a:srgbClr val="FFFFFF"/>
                          </a:solidFill>
                        </a:defRPr>
                      </a:pPr>
                      <a:r>
                        <a:rPr lang="en-US" sz="2000" b="1" noProof="0">
                          <a:solidFill>
                            <a:srgbClr val="FFFFFF"/>
                          </a:solidFill>
                          <a:latin typeface="Poppins" panose="020B0604020202020204" pitchFamily="34" charset="0"/>
                          <a:cs typeface="Poppins" panose="020B0604020202020204" pitchFamily="34" charset="0"/>
                        </a:rPr>
                        <a:t>What it Means</a:t>
                      </a:r>
                    </a:p>
                  </a:txBody>
                  <a:tcPr anchor="ctr">
                    <a:solidFill>
                      <a:srgbClr val="0D5257"/>
                    </a:solidFill>
                  </a:tcPr>
                </a:tc>
                <a:tc>
                  <a:txBody>
                    <a:bodyPr/>
                    <a:lstStyle/>
                    <a:p>
                      <a:pPr algn="ctr">
                        <a:defRPr>
                          <a:solidFill>
                            <a:srgbClr val="FFFFFF"/>
                          </a:solidFill>
                        </a:defRPr>
                      </a:pPr>
                      <a:r>
                        <a:rPr lang="en-US" sz="2000" b="1" noProof="0">
                          <a:solidFill>
                            <a:srgbClr val="FFFFFF"/>
                          </a:solidFill>
                          <a:latin typeface="Poppins" panose="020B0604020202020204" pitchFamily="34" charset="0"/>
                          <a:cs typeface="Poppins" panose="020B0604020202020204" pitchFamily="34" charset="0"/>
                        </a:rPr>
                        <a:t>Examples</a:t>
                      </a:r>
                    </a:p>
                  </a:txBody>
                  <a:tcPr marL="137160" marR="137160" marT="91440" marB="91440" anchor="ctr">
                    <a:solidFill>
                      <a:srgbClr val="0D5257"/>
                    </a:solidFill>
                  </a:tcPr>
                </a:tc>
                <a:tc>
                  <a:txBody>
                    <a:bodyPr/>
                    <a:lstStyle/>
                    <a:p>
                      <a:pPr algn="ctr">
                        <a:defRPr>
                          <a:solidFill>
                            <a:srgbClr val="FFFFFF"/>
                          </a:solidFill>
                        </a:defRPr>
                      </a:pPr>
                      <a:r>
                        <a:rPr lang="en-US" sz="2000" b="1" noProof="0">
                          <a:solidFill>
                            <a:srgbClr val="FFFFFF"/>
                          </a:solidFill>
                          <a:latin typeface="Poppins" panose="020B0604020202020204" pitchFamily="34" charset="0"/>
                          <a:cs typeface="Poppins" panose="020B0604020202020204" pitchFamily="34" charset="0"/>
                        </a:rPr>
                        <a:t>Who Offers It</a:t>
                      </a:r>
                    </a:p>
                  </a:txBody>
                  <a:tcPr marL="137160" marR="137160" marT="91440" marB="91440" anchor="ctr">
                    <a:solidFill>
                      <a:srgbClr val="0D5257"/>
                    </a:solidFill>
                  </a:tcPr>
                </a:tc>
                <a:extLst>
                  <a:ext uri="{0D108BD9-81ED-4DB2-BD59-A6C34878D82A}">
                    <a16:rowId xmlns:a16="http://schemas.microsoft.com/office/drawing/2014/main" val="785319171"/>
                  </a:ext>
                </a:extLst>
              </a:tr>
              <a:tr h="731520">
                <a:tc>
                  <a:txBody>
                    <a:bodyPr/>
                    <a:lstStyle/>
                    <a:p>
                      <a:pPr algn="l"/>
                      <a:r>
                        <a:rPr lang="en-US" sz="2000" noProof="0">
                          <a:latin typeface="Poppins" panose="020B0604020202020204" pitchFamily="34" charset="0"/>
                          <a:cs typeface="Poppins" panose="020B0604020202020204" pitchFamily="34" charset="0"/>
                        </a:rPr>
                        <a:t>Making sure financial institutions follow laws and treat people fairly; making sure people and business pay taxes</a:t>
                      </a:r>
                    </a:p>
                  </a:txBody>
                  <a:tcPr marL="182880" marR="182880" marT="91440" marB="91440">
                    <a:solidFill>
                      <a:schemeClr val="bg2"/>
                    </a:solidFill>
                  </a:tcPr>
                </a:tc>
                <a:tc>
                  <a:txBody>
                    <a:bodyPr/>
                    <a:lstStyle/>
                    <a:p>
                      <a:pPr marL="285750" indent="-285750" algn="l">
                        <a:buFont typeface="Poppins" panose="020B0604020202020204" pitchFamily="34" charset="0"/>
                        <a:buChar char="•"/>
                      </a:pPr>
                      <a:r>
                        <a:rPr lang="en-US" sz="2000" b="0" i="0" u="none" noProof="0">
                          <a:latin typeface="Poppins" panose="020B0604020202020204" pitchFamily="34" charset="0"/>
                          <a:cs typeface="Poppins" panose="020B0604020202020204" pitchFamily="34" charset="0"/>
                        </a:rPr>
                        <a:t>Monitoring banks and credit unions</a:t>
                      </a:r>
                    </a:p>
                    <a:p>
                      <a:pPr marL="285750" indent="-285750" algn="l">
                        <a:buFont typeface="Poppins" panose="020B0604020202020204" pitchFamily="34" charset="0"/>
                        <a:buChar char="•"/>
                      </a:pPr>
                      <a:r>
                        <a:rPr lang="en-US" sz="2000" b="0" i="0" u="none" noProof="0">
                          <a:latin typeface="Poppins" panose="020B0604020202020204" pitchFamily="34" charset="0"/>
                          <a:cs typeface="Poppins" panose="020B0604020202020204" pitchFamily="34" charset="0"/>
                        </a:rPr>
                        <a:t>Investigating unfair practices</a:t>
                      </a:r>
                    </a:p>
                    <a:p>
                      <a:pPr marL="285750" indent="-285750" algn="l">
                        <a:buFont typeface="Poppins" panose="020B0604020202020204" pitchFamily="34" charset="0"/>
                        <a:buChar char="•"/>
                      </a:pPr>
                      <a:r>
                        <a:rPr lang="en-US" sz="2000" b="0" i="0" u="none" noProof="0">
                          <a:latin typeface="Poppins" panose="020B0604020202020204" pitchFamily="34" charset="0"/>
                          <a:cs typeface="Poppins" panose="020B0604020202020204" pitchFamily="34" charset="0"/>
                        </a:rPr>
                        <a:t>Collecting federal and state income taxes</a:t>
                      </a:r>
                    </a:p>
                  </a:txBody>
                  <a:tcPr marL="182880" marR="182880" marT="91440" marB="91440">
                    <a:solidFill>
                      <a:schemeClr val="bg2"/>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Poppins" panose="020B0604020202020204" pitchFamily="34" charset="0"/>
                        <a:buChar char="•"/>
                        <a:tabLst/>
                        <a:defRPr/>
                      </a:pPr>
                      <a:r>
                        <a:rPr lang="en-US" sz="2000" noProof="0">
                          <a:latin typeface="Poppins" panose="020B0604020202020204" pitchFamily="34" charset="0"/>
                          <a:cs typeface="Poppins" panose="020B0604020202020204" pitchFamily="34" charset="0"/>
                        </a:rPr>
                        <a:t>CFPB</a:t>
                      </a:r>
                    </a:p>
                    <a:p>
                      <a:pPr marL="285750" indent="-285750" algn="l">
                        <a:buFont typeface="Poppins" panose="020B0604020202020204" pitchFamily="34" charset="0"/>
                        <a:buChar char="•"/>
                      </a:pPr>
                      <a:r>
                        <a:rPr lang="en-US" sz="2000" noProof="0">
                          <a:latin typeface="Poppins" panose="020B0604020202020204" pitchFamily="34" charset="0"/>
                          <a:cs typeface="Poppins" panose="020B0604020202020204" pitchFamily="34" charset="0"/>
                        </a:rPr>
                        <a:t>FDIC</a:t>
                      </a:r>
                    </a:p>
                    <a:p>
                      <a:pPr marL="285750" marR="0" lvl="0" indent="-285750" algn="l" defTabSz="914400" rtl="0" eaLnBrk="1" fontAlgn="auto" latinLnBrk="0" hangingPunct="1">
                        <a:lnSpc>
                          <a:spcPct val="100000"/>
                        </a:lnSpc>
                        <a:spcBef>
                          <a:spcPts val="0"/>
                        </a:spcBef>
                        <a:spcAft>
                          <a:spcPts val="0"/>
                        </a:spcAft>
                        <a:buClrTx/>
                        <a:buSzTx/>
                        <a:buFont typeface="Poppins" panose="020B0604020202020204" pitchFamily="34" charset="0"/>
                        <a:buChar char="•"/>
                        <a:tabLst/>
                        <a:defRPr/>
                      </a:pPr>
                      <a:r>
                        <a:rPr lang="en-US" sz="2000" noProof="0">
                          <a:latin typeface="Poppins" panose="020B0604020202020204" pitchFamily="34" charset="0"/>
                          <a:cs typeface="Poppins" panose="020B0604020202020204" pitchFamily="34" charset="0"/>
                        </a:rPr>
                        <a:t>IRS</a:t>
                      </a:r>
                    </a:p>
                    <a:p>
                      <a:pPr marL="285750" indent="-285750" algn="l">
                        <a:buFont typeface="Poppins" panose="020B0604020202020204" pitchFamily="34" charset="0"/>
                        <a:buChar char="•"/>
                      </a:pPr>
                      <a:r>
                        <a:rPr lang="en-US" sz="2000" noProof="0">
                          <a:latin typeface="Poppins" panose="020B0604020202020204" pitchFamily="34" charset="0"/>
                          <a:cs typeface="Poppins" panose="020B0604020202020204" pitchFamily="34" charset="0"/>
                        </a:rPr>
                        <a:t>NCUA</a:t>
                      </a:r>
                    </a:p>
                    <a:p>
                      <a:pPr marL="285750" indent="-285750" algn="l">
                        <a:buFont typeface="Poppins" panose="020B0604020202020204" pitchFamily="34" charset="0"/>
                        <a:buChar char="•"/>
                      </a:pPr>
                      <a:r>
                        <a:rPr lang="en-US" sz="2000" noProof="0">
                          <a:latin typeface="Poppins" panose="020B0604020202020204" pitchFamily="34" charset="0"/>
                          <a:cs typeface="Poppins" panose="020B0604020202020204" pitchFamily="34" charset="0"/>
                        </a:rPr>
                        <a:t>SEC</a:t>
                      </a:r>
                    </a:p>
                    <a:p>
                      <a:pPr marL="285750" indent="-285750" algn="l">
                        <a:buFont typeface="Poppins" panose="020B0604020202020204" pitchFamily="34" charset="0"/>
                        <a:buChar char="•"/>
                      </a:pPr>
                      <a:r>
                        <a:rPr lang="en-US" sz="2000" noProof="0">
                          <a:latin typeface="Poppins" panose="020B0604020202020204" pitchFamily="34" charset="0"/>
                          <a:cs typeface="Poppins" panose="020B0604020202020204" pitchFamily="34" charset="0"/>
                        </a:rPr>
                        <a:t>State banking regulators</a:t>
                      </a:r>
                    </a:p>
                    <a:p>
                      <a:pPr marL="285750" indent="-285750" algn="l">
                        <a:buFont typeface="Poppins" panose="020B0604020202020204" pitchFamily="34" charset="0"/>
                        <a:buChar char="•"/>
                      </a:pPr>
                      <a:r>
                        <a:rPr lang="en-US" sz="2000" noProof="0">
                          <a:latin typeface="Poppins" panose="020B0604020202020204" pitchFamily="34" charset="0"/>
                          <a:cs typeface="Poppins" panose="020B0604020202020204" pitchFamily="34" charset="0"/>
                        </a:rPr>
                        <a:t>State tax departments</a:t>
                      </a:r>
                    </a:p>
                  </a:txBody>
                  <a:tcPr marL="182880" marR="182880" marT="91440" marB="91440">
                    <a:solidFill>
                      <a:schemeClr val="bg2"/>
                    </a:solidFill>
                  </a:tcPr>
                </a:tc>
                <a:extLst>
                  <a:ext uri="{0D108BD9-81ED-4DB2-BD59-A6C34878D82A}">
                    <a16:rowId xmlns:a16="http://schemas.microsoft.com/office/drawing/2014/main" val="3130768839"/>
                  </a:ext>
                </a:extLst>
              </a:tr>
            </a:tbl>
          </a:graphicData>
        </a:graphic>
      </p:graphicFrame>
      <p:pic>
        <p:nvPicPr>
          <p:cNvPr id="8" name="Graphic 7">
            <a:extLst>
              <a:ext uri="{FF2B5EF4-FFF2-40B4-BE49-F238E27FC236}">
                <a16:creationId xmlns:a16="http://schemas.microsoft.com/office/drawing/2014/main" id="{810181CE-D998-6B24-417B-DF24E02210F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10200" y="1463040"/>
            <a:ext cx="1371600" cy="1371600"/>
          </a:xfrm>
          <a:prstGeom prst="rect">
            <a:avLst/>
          </a:prstGeom>
        </p:spPr>
      </p:pic>
    </p:spTree>
    <p:extLst>
      <p:ext uri="{BB962C8B-B14F-4D97-AF65-F5344CB8AC3E}">
        <p14:creationId xmlns:p14="http://schemas.microsoft.com/office/powerpoint/2010/main" val="3371023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35823-EE6A-8BB7-5B74-4659E976BC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4DD9A6-CD8B-93A4-F916-3CAB51BA0EDF}"/>
              </a:ext>
            </a:extLst>
          </p:cNvPr>
          <p:cNvSpPr>
            <a:spLocks noGrp="1"/>
          </p:cNvSpPr>
          <p:nvPr>
            <p:ph type="title"/>
          </p:nvPr>
        </p:nvSpPr>
        <p:spPr/>
        <p:txBody>
          <a:bodyPr/>
          <a:lstStyle/>
          <a:p>
            <a:r>
              <a:rPr lang="en-US" noProof="0"/>
              <a:t>Enforcement acronyms</a:t>
            </a:r>
          </a:p>
        </p:txBody>
      </p:sp>
      <p:sp>
        <p:nvSpPr>
          <p:cNvPr id="3" name="Content Placeholder 2">
            <a:extLst>
              <a:ext uri="{FF2B5EF4-FFF2-40B4-BE49-F238E27FC236}">
                <a16:creationId xmlns:a16="http://schemas.microsoft.com/office/drawing/2014/main" id="{58DA0301-D8EB-5D55-51F8-A4A5B1A33EBB}"/>
              </a:ext>
            </a:extLst>
          </p:cNvPr>
          <p:cNvSpPr>
            <a:spLocks noGrp="1"/>
          </p:cNvSpPr>
          <p:nvPr>
            <p:ph idx="1"/>
          </p:nvPr>
        </p:nvSpPr>
        <p:spPr>
          <a:xfrm>
            <a:off x="838198" y="1580960"/>
            <a:ext cx="6394705" cy="4390071"/>
          </a:xfrm>
        </p:spPr>
        <p:txBody>
          <a:bodyPr>
            <a:noAutofit/>
          </a:bodyPr>
          <a:lstStyle/>
          <a:p>
            <a:pPr>
              <a:spcAft>
                <a:spcPts val="600"/>
              </a:spcAft>
            </a:pPr>
            <a:r>
              <a:rPr lang="en-US" sz="1550" b="1" noProof="0"/>
              <a:t>Consumer Financial Protection Bureau (CFPB)</a:t>
            </a:r>
            <a:r>
              <a:rPr lang="en-US" sz="1550" noProof="0"/>
              <a:t>—Protects consumers by making sure banks and financial services companies treat people fairly and honestly</a:t>
            </a:r>
          </a:p>
          <a:p>
            <a:pPr>
              <a:spcAft>
                <a:spcPts val="600"/>
              </a:spcAft>
            </a:pPr>
            <a:r>
              <a:rPr lang="en-US" sz="1550" b="1" noProof="0"/>
              <a:t>Federal Deposit Insurance Corporation (FDIC)</a:t>
            </a:r>
            <a:r>
              <a:rPr lang="en-US" sz="1550" noProof="0"/>
              <a:t>—Protects people’s bank deposits, monitors banks for safety, and steps in if a bank fails so customers don’t lose their money</a:t>
            </a:r>
          </a:p>
          <a:p>
            <a:pPr>
              <a:spcAft>
                <a:spcPts val="600"/>
              </a:spcAft>
            </a:pPr>
            <a:r>
              <a:rPr lang="en-US" sz="1550" b="1" noProof="0"/>
              <a:t>Internal Revenue Service (IRS)</a:t>
            </a:r>
            <a:r>
              <a:rPr lang="en-US" sz="1550" noProof="0"/>
              <a:t>—Collects federal taxes and makes sure people and businesses follow tax laws</a:t>
            </a:r>
            <a:endParaRPr lang="en-US" sz="1700" b="1" noProof="0"/>
          </a:p>
          <a:p>
            <a:pPr>
              <a:spcAft>
                <a:spcPts val="600"/>
              </a:spcAft>
            </a:pPr>
            <a:r>
              <a:rPr lang="en-US" sz="1550" b="1" noProof="0"/>
              <a:t>National Credit Union Administration (NCUA)</a:t>
            </a:r>
            <a:r>
              <a:rPr lang="en-US" sz="1550" noProof="0"/>
              <a:t>—Provides similar enforcement and protection as the FDIC but for credit unions</a:t>
            </a:r>
          </a:p>
          <a:p>
            <a:pPr>
              <a:spcAft>
                <a:spcPts val="600"/>
              </a:spcAft>
            </a:pPr>
            <a:r>
              <a:rPr lang="en-US" sz="1550" b="1" noProof="0"/>
              <a:t>Securities and Exchange Commission (SEC)</a:t>
            </a:r>
            <a:r>
              <a:rPr lang="en-US" sz="1550" noProof="0"/>
              <a:t>—Protects investors, oversees the stock market, and enforces rules for companies selling investments</a:t>
            </a:r>
          </a:p>
        </p:txBody>
      </p:sp>
      <p:sp>
        <p:nvSpPr>
          <p:cNvPr id="4" name="Footer Placeholder 3">
            <a:extLst>
              <a:ext uri="{FF2B5EF4-FFF2-40B4-BE49-F238E27FC236}">
                <a16:creationId xmlns:a16="http://schemas.microsoft.com/office/drawing/2014/main" id="{7358C01D-2463-24DC-5D34-04AE269FDA09}"/>
              </a:ext>
            </a:extLst>
          </p:cNvPr>
          <p:cNvSpPr>
            <a:spLocks noGrp="1"/>
          </p:cNvSpPr>
          <p:nvPr>
            <p:ph type="ftr" sz="quarter" idx="10"/>
          </p:nvPr>
        </p:nvSpPr>
        <p:spPr/>
        <p:txBody>
          <a:bodyPr/>
          <a:lstStyle/>
          <a:p>
            <a:r>
              <a:rPr lang="en-US" noProof="0"/>
              <a:t>Who is Who in the Financial System</a:t>
            </a:r>
          </a:p>
        </p:txBody>
      </p:sp>
      <p:sp>
        <p:nvSpPr>
          <p:cNvPr id="5" name="Slide Number Placeholder 4">
            <a:extLst>
              <a:ext uri="{FF2B5EF4-FFF2-40B4-BE49-F238E27FC236}">
                <a16:creationId xmlns:a16="http://schemas.microsoft.com/office/drawing/2014/main" id="{D46CA7FB-B1FA-5375-82A5-F0060227448E}"/>
              </a:ext>
            </a:extLst>
          </p:cNvPr>
          <p:cNvSpPr>
            <a:spLocks noGrp="1"/>
          </p:cNvSpPr>
          <p:nvPr>
            <p:ph type="sldNum" sz="quarter" idx="11"/>
          </p:nvPr>
        </p:nvSpPr>
        <p:spPr/>
        <p:txBody>
          <a:bodyPr/>
          <a:lstStyle/>
          <a:p>
            <a:fld id="{1B6BCD38-10FB-4154-A4CD-08746A6DCB55}" type="slidenum">
              <a:rPr lang="en-US" noProof="0" smtClean="0"/>
              <a:pPr/>
              <a:t>14</a:t>
            </a:fld>
            <a:endParaRPr lang="en-US" noProof="0"/>
          </a:p>
        </p:txBody>
      </p:sp>
    </p:spTree>
    <p:extLst>
      <p:ext uri="{BB962C8B-B14F-4D97-AF65-F5344CB8AC3E}">
        <p14:creationId xmlns:p14="http://schemas.microsoft.com/office/powerpoint/2010/main" val="5005396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61CE4-C6DD-E70D-F865-C3908C87B3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AD6AAB-69D7-9953-9C12-70C0F614D94E}"/>
              </a:ext>
            </a:extLst>
          </p:cNvPr>
          <p:cNvSpPr>
            <a:spLocks noGrp="1"/>
          </p:cNvSpPr>
          <p:nvPr>
            <p:ph type="title"/>
          </p:nvPr>
        </p:nvSpPr>
        <p:spPr/>
        <p:txBody>
          <a:bodyPr/>
          <a:lstStyle/>
          <a:p>
            <a:r>
              <a:rPr lang="en-US" noProof="0"/>
              <a:t>Who can help?</a:t>
            </a:r>
          </a:p>
        </p:txBody>
      </p:sp>
      <p:sp>
        <p:nvSpPr>
          <p:cNvPr id="4" name="Footer Placeholder 3">
            <a:extLst>
              <a:ext uri="{FF2B5EF4-FFF2-40B4-BE49-F238E27FC236}">
                <a16:creationId xmlns:a16="http://schemas.microsoft.com/office/drawing/2014/main" id="{C93D1766-34C9-9CD1-E0C8-0EAE1476D0CC}"/>
              </a:ext>
            </a:extLst>
          </p:cNvPr>
          <p:cNvSpPr>
            <a:spLocks noGrp="1"/>
          </p:cNvSpPr>
          <p:nvPr>
            <p:ph type="ftr" sz="quarter" idx="10"/>
          </p:nvPr>
        </p:nvSpPr>
        <p:spPr/>
        <p:txBody>
          <a:bodyPr/>
          <a:lstStyle/>
          <a:p>
            <a:r>
              <a:rPr lang="en-US" noProof="0"/>
              <a:t>Who is Who in the Financial System</a:t>
            </a:r>
          </a:p>
        </p:txBody>
      </p:sp>
      <p:sp>
        <p:nvSpPr>
          <p:cNvPr id="5" name="Slide Number Placeholder 4">
            <a:extLst>
              <a:ext uri="{FF2B5EF4-FFF2-40B4-BE49-F238E27FC236}">
                <a16:creationId xmlns:a16="http://schemas.microsoft.com/office/drawing/2014/main" id="{B848BEB8-4FDA-6DEF-0EEE-7B6AB89B41D2}"/>
              </a:ext>
            </a:extLst>
          </p:cNvPr>
          <p:cNvSpPr>
            <a:spLocks noGrp="1"/>
          </p:cNvSpPr>
          <p:nvPr>
            <p:ph type="sldNum" sz="quarter" idx="11"/>
          </p:nvPr>
        </p:nvSpPr>
        <p:spPr/>
        <p:txBody>
          <a:bodyPr/>
          <a:lstStyle/>
          <a:p>
            <a:fld id="{1B6BCD38-10FB-4154-A4CD-08746A6DCB55}" type="slidenum">
              <a:rPr lang="en-US" noProof="0" smtClean="0"/>
              <a:pPr/>
              <a:t>15</a:t>
            </a:fld>
            <a:endParaRPr lang="en-US" noProof="0"/>
          </a:p>
        </p:txBody>
      </p:sp>
      <p:sp>
        <p:nvSpPr>
          <p:cNvPr id="6" name="Content Placeholder 2">
            <a:extLst>
              <a:ext uri="{FF2B5EF4-FFF2-40B4-BE49-F238E27FC236}">
                <a16:creationId xmlns:a16="http://schemas.microsoft.com/office/drawing/2014/main" id="{D8914890-D981-FC13-F938-0128117B0291}"/>
              </a:ext>
            </a:extLst>
          </p:cNvPr>
          <p:cNvSpPr txBox="1">
            <a:spLocks/>
          </p:cNvSpPr>
          <p:nvPr/>
        </p:nvSpPr>
        <p:spPr>
          <a:xfrm>
            <a:off x="838199" y="1690688"/>
            <a:ext cx="10515600" cy="3804111"/>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spcAft>
                <a:spcPts val="1200"/>
              </a:spcAft>
              <a:buClr>
                <a:schemeClr val="tx1"/>
              </a:buClr>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Clr>
                <a:schemeClr val="tx1"/>
              </a:buClr>
              <a:buFont typeface="Wingdings" panose="05000000000000000000" pitchFamily="2" charset="2"/>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marL="0" indent="0">
              <a:buFont typeface="Poppins" panose="020B0604020202020204" pitchFamily="34" charset="0"/>
              <a:buNone/>
            </a:pPr>
            <a:r>
              <a:rPr lang="en-US" sz="2000"/>
              <a:t>For each financial need, identify the institution that best meets the need.</a:t>
            </a:r>
          </a:p>
          <a:p>
            <a:pPr marL="7315200" indent="0" fontAlgn="ctr">
              <a:spcBef>
                <a:spcPts val="1800"/>
              </a:spcBef>
              <a:spcAft>
                <a:spcPts val="600"/>
              </a:spcAft>
              <a:buNone/>
            </a:pPr>
            <a:r>
              <a:rPr lang="en-US" sz="2000" b="1"/>
              <a:t>Options</a:t>
            </a:r>
            <a:endParaRPr lang="en-US" sz="2000"/>
          </a:p>
          <a:p>
            <a:pPr marL="7680960" indent="-365760">
              <a:spcAft>
                <a:spcPts val="600"/>
              </a:spcAft>
              <a:buFont typeface="+mj-lt"/>
              <a:buAutoNum type="arabicPeriod"/>
            </a:pPr>
            <a:r>
              <a:rPr lang="en-US" sz="2000"/>
              <a:t>Bank or credit union</a:t>
            </a:r>
          </a:p>
          <a:p>
            <a:pPr marL="7680960" indent="-365760">
              <a:spcAft>
                <a:spcPts val="600"/>
              </a:spcAft>
              <a:buFont typeface="+mj-lt"/>
              <a:buAutoNum type="arabicPeriod"/>
            </a:pPr>
            <a:r>
              <a:rPr lang="en-US" sz="2000"/>
              <a:t>Brokerage firm</a:t>
            </a:r>
          </a:p>
          <a:p>
            <a:pPr marL="7680960" indent="-365760">
              <a:spcAft>
                <a:spcPts val="600"/>
              </a:spcAft>
              <a:buFont typeface="+mj-lt"/>
              <a:buAutoNum type="arabicPeriod"/>
            </a:pPr>
            <a:r>
              <a:rPr lang="en-US" sz="2000"/>
              <a:t>Government agency</a:t>
            </a:r>
          </a:p>
          <a:p>
            <a:pPr marL="7680960" indent="-365760">
              <a:spcAft>
                <a:spcPts val="600"/>
              </a:spcAft>
              <a:buFont typeface="+mj-lt"/>
              <a:buAutoNum type="arabicPeriod"/>
            </a:pPr>
            <a:r>
              <a:rPr lang="en-US" sz="2000"/>
              <a:t>Insurance company</a:t>
            </a:r>
          </a:p>
        </p:txBody>
      </p:sp>
      <p:graphicFrame>
        <p:nvGraphicFramePr>
          <p:cNvPr id="9" name="Table 8">
            <a:extLst>
              <a:ext uri="{FF2B5EF4-FFF2-40B4-BE49-F238E27FC236}">
                <a16:creationId xmlns:a16="http://schemas.microsoft.com/office/drawing/2014/main" id="{CD6D251E-381F-BA67-3903-7580360C14F6}"/>
              </a:ext>
            </a:extLst>
          </p:cNvPr>
          <p:cNvGraphicFramePr>
            <a:graphicFrameLocks noGrp="1"/>
          </p:cNvGraphicFramePr>
          <p:nvPr>
            <p:extLst>
              <p:ext uri="{D42A27DB-BD31-4B8C-83A1-F6EECF244321}">
                <p14:modId xmlns:p14="http://schemas.microsoft.com/office/powerpoint/2010/main" val="2142535907"/>
              </p:ext>
            </p:extLst>
          </p:nvPr>
        </p:nvGraphicFramePr>
        <p:xfrm>
          <a:off x="838198" y="2339167"/>
          <a:ext cx="6492240" cy="3487547"/>
        </p:xfrm>
        <a:graphic>
          <a:graphicData uri="http://schemas.openxmlformats.org/drawingml/2006/table">
            <a:tbl>
              <a:tblPr firstRow="1" firstCol="1" bandRow="1"/>
              <a:tblGrid>
                <a:gridCol w="3657600">
                  <a:extLst>
                    <a:ext uri="{9D8B030D-6E8A-4147-A177-3AD203B41FA5}">
                      <a16:colId xmlns:a16="http://schemas.microsoft.com/office/drawing/2014/main" val="3159478998"/>
                    </a:ext>
                  </a:extLst>
                </a:gridCol>
                <a:gridCol w="2834640">
                  <a:extLst>
                    <a:ext uri="{9D8B030D-6E8A-4147-A177-3AD203B41FA5}">
                      <a16:colId xmlns:a16="http://schemas.microsoft.com/office/drawing/2014/main" val="3338965580"/>
                    </a:ext>
                  </a:extLst>
                </a:gridCol>
              </a:tblGrid>
              <a:tr h="457200">
                <a:tc>
                  <a:txBody>
                    <a:bodyPr/>
                    <a:lstStyle/>
                    <a:p>
                      <a:pPr algn="ctr">
                        <a:defRPr>
                          <a:solidFill>
                            <a:srgbClr val="FFFFFF"/>
                          </a:solidFill>
                        </a:defRPr>
                      </a:pPr>
                      <a:r>
                        <a:rPr lang="en-US" sz="1800" b="1" noProof="0">
                          <a:solidFill>
                            <a:srgbClr val="FFFFFF"/>
                          </a:solidFill>
                          <a:latin typeface="Poppins" panose="020B0604020202020204" pitchFamily="34" charset="0"/>
                          <a:cs typeface="Poppins" panose="020B0604020202020204" pitchFamily="34" charset="0"/>
                        </a:rPr>
                        <a:t>Need</a:t>
                      </a:r>
                    </a:p>
                  </a:txBody>
                  <a:tcPr marL="137160" marR="137160" marT="91440" marB="9144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0D5257"/>
                    </a:solidFill>
                  </a:tcPr>
                </a:tc>
                <a:tc>
                  <a:txBody>
                    <a:bodyPr/>
                    <a:lstStyle/>
                    <a:p>
                      <a:pPr algn="ctr">
                        <a:defRPr>
                          <a:solidFill>
                            <a:srgbClr val="FFFFFF"/>
                          </a:solidFill>
                        </a:defRPr>
                      </a:pPr>
                      <a:r>
                        <a:rPr lang="en-US" sz="1800" b="1" noProof="0">
                          <a:solidFill>
                            <a:srgbClr val="FFFFFF"/>
                          </a:solidFill>
                          <a:latin typeface="Poppins" panose="020B0604020202020204" pitchFamily="34" charset="0"/>
                          <a:cs typeface="Poppins" panose="020B0604020202020204" pitchFamily="34" charset="0"/>
                        </a:rPr>
                        <a:t>Who Can Help?</a:t>
                      </a: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0D5257"/>
                    </a:solidFill>
                  </a:tcPr>
                </a:tc>
                <a:extLst>
                  <a:ext uri="{0D108BD9-81ED-4DB2-BD59-A6C34878D82A}">
                    <a16:rowId xmlns:a16="http://schemas.microsoft.com/office/drawing/2014/main" val="360402410"/>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Open a savings account</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endParaRPr lang="en-US" sz="1800" kern="100">
                        <a:effectLst/>
                        <a:latin typeface="Poppins" panose="020B0604020202020204" pitchFamily="34" charset="0"/>
                        <a:ea typeface="Quicksand" panose="020B0004020202020204" pitchFamily="34" charset="0"/>
                        <a:cs typeface="Times New Roman"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3973928355"/>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Invest for retirement</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endParaRPr lang="en-US" sz="1800" kern="100">
                        <a:effectLst/>
                        <a:latin typeface="Poppins" panose="020B0604020202020204" pitchFamily="34" charset="0"/>
                        <a:ea typeface="Quicksand" panose="020B0004020202020204" pitchFamily="34" charset="0"/>
                        <a:cs typeface="Times New Roman"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1202520232"/>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Get a car loan</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endParaRPr lang="en-US" sz="1800" kern="100">
                        <a:effectLst/>
                        <a:latin typeface="Poppins" panose="020B0604020202020204" pitchFamily="34" charset="0"/>
                        <a:ea typeface="Quicksand" panose="020B0004020202020204" pitchFamily="34" charset="0"/>
                        <a:cs typeface="Times New Roman"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3670777019"/>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Understand paycheck deductions </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endParaRPr lang="en-US" sz="1800" kern="100">
                        <a:effectLst/>
                        <a:latin typeface="Poppins" panose="020B0604020202020204" pitchFamily="34" charset="0"/>
                        <a:ea typeface="Quicksand" panose="020B0004020202020204" pitchFamily="34" charset="0"/>
                        <a:cs typeface="Times New Roman"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4199049410"/>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Protect valuable belongings</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endParaRPr lang="en-US" sz="1800" kern="100">
                        <a:effectLst/>
                        <a:latin typeface="Poppins" panose="020B0604020202020204" pitchFamily="34" charset="0"/>
                        <a:ea typeface="Quicksand" panose="020B0004020202020204" pitchFamily="34" charset="0"/>
                        <a:cs typeface="Times New Roman"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816536242"/>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Cash or deposit a paycheck</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algn="ctr">
                        <a:lnSpc>
                          <a:spcPct val="110000"/>
                        </a:lnSpc>
                        <a:spcAft>
                          <a:spcPts val="600"/>
                        </a:spcAft>
                        <a:buNone/>
                        <a:tabLst>
                          <a:tab pos="762635" algn="r"/>
                        </a:tabLst>
                      </a:pPr>
                      <a:endParaRPr lang="en-US" sz="1800" kern="100">
                        <a:effectLst/>
                        <a:latin typeface="Poppins" panose="020B0604020202020204" pitchFamily="34" charset="0"/>
                        <a:ea typeface="Quicksand" panose="020B0004020202020204" pitchFamily="34" charset="0"/>
                        <a:cs typeface="Times New Roman" panose="02020603050405020304" pitchFamily="18" charset="0"/>
                      </a:endParaRP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959845981"/>
                  </a:ext>
                </a:extLst>
              </a:tr>
            </a:tbl>
          </a:graphicData>
        </a:graphic>
      </p:graphicFrame>
    </p:spTree>
    <p:extLst>
      <p:ext uri="{BB962C8B-B14F-4D97-AF65-F5344CB8AC3E}">
        <p14:creationId xmlns:p14="http://schemas.microsoft.com/office/powerpoint/2010/main" val="635699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CD1DF-C5C8-DB1C-7E13-8DF4E3CB35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A0D454-DBC5-C84A-9BFC-D2164E272A6B}"/>
              </a:ext>
            </a:extLst>
          </p:cNvPr>
          <p:cNvSpPr>
            <a:spLocks noGrp="1"/>
          </p:cNvSpPr>
          <p:nvPr>
            <p:ph type="title"/>
          </p:nvPr>
        </p:nvSpPr>
        <p:spPr/>
        <p:txBody>
          <a:bodyPr/>
          <a:lstStyle/>
          <a:p>
            <a:r>
              <a:rPr lang="en-US" noProof="0"/>
              <a:t>Who can help?</a:t>
            </a:r>
            <a:r>
              <a:rPr lang="en-US"/>
              <a:t> (Answers)</a:t>
            </a:r>
            <a:endParaRPr lang="en-US" noProof="0"/>
          </a:p>
        </p:txBody>
      </p:sp>
      <p:sp>
        <p:nvSpPr>
          <p:cNvPr id="4" name="Footer Placeholder 3">
            <a:extLst>
              <a:ext uri="{FF2B5EF4-FFF2-40B4-BE49-F238E27FC236}">
                <a16:creationId xmlns:a16="http://schemas.microsoft.com/office/drawing/2014/main" id="{DD547DC9-A7E5-A1BB-5DF0-2A9BEDFE3E58}"/>
              </a:ext>
            </a:extLst>
          </p:cNvPr>
          <p:cNvSpPr>
            <a:spLocks noGrp="1"/>
          </p:cNvSpPr>
          <p:nvPr>
            <p:ph type="ftr" sz="quarter" idx="10"/>
          </p:nvPr>
        </p:nvSpPr>
        <p:spPr/>
        <p:txBody>
          <a:bodyPr/>
          <a:lstStyle/>
          <a:p>
            <a:r>
              <a:rPr lang="en-US" noProof="0"/>
              <a:t>Who is Who in the Financial System</a:t>
            </a:r>
          </a:p>
        </p:txBody>
      </p:sp>
      <p:sp>
        <p:nvSpPr>
          <p:cNvPr id="5" name="Slide Number Placeholder 4">
            <a:extLst>
              <a:ext uri="{FF2B5EF4-FFF2-40B4-BE49-F238E27FC236}">
                <a16:creationId xmlns:a16="http://schemas.microsoft.com/office/drawing/2014/main" id="{A0C087C9-CB26-EF15-76B7-79C0C6B8B7F2}"/>
              </a:ext>
            </a:extLst>
          </p:cNvPr>
          <p:cNvSpPr>
            <a:spLocks noGrp="1"/>
          </p:cNvSpPr>
          <p:nvPr>
            <p:ph type="sldNum" sz="quarter" idx="11"/>
          </p:nvPr>
        </p:nvSpPr>
        <p:spPr/>
        <p:txBody>
          <a:bodyPr/>
          <a:lstStyle/>
          <a:p>
            <a:fld id="{1B6BCD38-10FB-4154-A4CD-08746A6DCB55}" type="slidenum">
              <a:rPr lang="en-US" noProof="0" smtClean="0"/>
              <a:pPr/>
              <a:t>16</a:t>
            </a:fld>
            <a:endParaRPr lang="en-US" noProof="0"/>
          </a:p>
        </p:txBody>
      </p:sp>
      <p:sp>
        <p:nvSpPr>
          <p:cNvPr id="6" name="Content Placeholder 2">
            <a:extLst>
              <a:ext uri="{FF2B5EF4-FFF2-40B4-BE49-F238E27FC236}">
                <a16:creationId xmlns:a16="http://schemas.microsoft.com/office/drawing/2014/main" id="{A8121303-4250-3442-B33F-34F68E6B4D56}"/>
              </a:ext>
            </a:extLst>
          </p:cNvPr>
          <p:cNvSpPr txBox="1">
            <a:spLocks/>
          </p:cNvSpPr>
          <p:nvPr/>
        </p:nvSpPr>
        <p:spPr>
          <a:xfrm>
            <a:off x="838199" y="1690688"/>
            <a:ext cx="10515600" cy="3804111"/>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spcAft>
                <a:spcPts val="1200"/>
              </a:spcAft>
              <a:buClr>
                <a:schemeClr val="tx1"/>
              </a:buClr>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Clr>
                <a:schemeClr val="tx1"/>
              </a:buClr>
              <a:buFont typeface="Wingdings" panose="05000000000000000000" pitchFamily="2" charset="2"/>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marL="0" indent="0">
              <a:buFont typeface="Poppins" panose="020B0604020202020204" pitchFamily="34" charset="0"/>
              <a:buNone/>
            </a:pPr>
            <a:r>
              <a:rPr lang="en-US" sz="2000"/>
              <a:t>For each financial need, identify the institution that best meets the need.</a:t>
            </a:r>
          </a:p>
          <a:p>
            <a:pPr marL="7315200" indent="0" fontAlgn="ctr">
              <a:spcBef>
                <a:spcPts val="1800"/>
              </a:spcBef>
              <a:spcAft>
                <a:spcPts val="600"/>
              </a:spcAft>
              <a:buNone/>
            </a:pPr>
            <a:r>
              <a:rPr lang="en-US" sz="2000" b="1"/>
              <a:t>Options</a:t>
            </a:r>
            <a:endParaRPr lang="en-US" sz="2000"/>
          </a:p>
          <a:p>
            <a:pPr marL="7680960" indent="-365760">
              <a:spcAft>
                <a:spcPts val="600"/>
              </a:spcAft>
              <a:buFont typeface="+mj-lt"/>
              <a:buAutoNum type="arabicPeriod"/>
            </a:pPr>
            <a:r>
              <a:rPr lang="en-US" sz="2000"/>
              <a:t>Bank or credit union</a:t>
            </a:r>
          </a:p>
          <a:p>
            <a:pPr marL="7680960" indent="-365760">
              <a:spcAft>
                <a:spcPts val="600"/>
              </a:spcAft>
              <a:buFont typeface="+mj-lt"/>
              <a:buAutoNum type="arabicPeriod"/>
            </a:pPr>
            <a:r>
              <a:rPr lang="en-US" sz="2000"/>
              <a:t>Brokerage firm</a:t>
            </a:r>
          </a:p>
          <a:p>
            <a:pPr marL="7680960" indent="-365760">
              <a:spcAft>
                <a:spcPts val="600"/>
              </a:spcAft>
              <a:buFont typeface="+mj-lt"/>
              <a:buAutoNum type="arabicPeriod"/>
            </a:pPr>
            <a:r>
              <a:rPr lang="en-US" sz="2000"/>
              <a:t>Government agency</a:t>
            </a:r>
          </a:p>
          <a:p>
            <a:pPr marL="7680960" indent="-365760">
              <a:spcAft>
                <a:spcPts val="600"/>
              </a:spcAft>
              <a:buFont typeface="+mj-lt"/>
              <a:buAutoNum type="arabicPeriod"/>
            </a:pPr>
            <a:r>
              <a:rPr lang="en-US" sz="2000"/>
              <a:t>Insurance company</a:t>
            </a:r>
          </a:p>
        </p:txBody>
      </p:sp>
      <p:graphicFrame>
        <p:nvGraphicFramePr>
          <p:cNvPr id="9" name="Table 8">
            <a:extLst>
              <a:ext uri="{FF2B5EF4-FFF2-40B4-BE49-F238E27FC236}">
                <a16:creationId xmlns:a16="http://schemas.microsoft.com/office/drawing/2014/main" id="{23B096F1-14ED-9B1D-5B73-6EBE63977DC5}"/>
              </a:ext>
            </a:extLst>
          </p:cNvPr>
          <p:cNvGraphicFramePr>
            <a:graphicFrameLocks noGrp="1"/>
          </p:cNvGraphicFramePr>
          <p:nvPr>
            <p:extLst>
              <p:ext uri="{D42A27DB-BD31-4B8C-83A1-F6EECF244321}">
                <p14:modId xmlns:p14="http://schemas.microsoft.com/office/powerpoint/2010/main" val="3891156141"/>
              </p:ext>
            </p:extLst>
          </p:nvPr>
        </p:nvGraphicFramePr>
        <p:xfrm>
          <a:off x="838198" y="2339167"/>
          <a:ext cx="6492240" cy="3487547"/>
        </p:xfrm>
        <a:graphic>
          <a:graphicData uri="http://schemas.openxmlformats.org/drawingml/2006/table">
            <a:tbl>
              <a:tblPr firstRow="1" firstCol="1" bandRow="1"/>
              <a:tblGrid>
                <a:gridCol w="3657600">
                  <a:extLst>
                    <a:ext uri="{9D8B030D-6E8A-4147-A177-3AD203B41FA5}">
                      <a16:colId xmlns:a16="http://schemas.microsoft.com/office/drawing/2014/main" val="3159478998"/>
                    </a:ext>
                  </a:extLst>
                </a:gridCol>
                <a:gridCol w="2834640">
                  <a:extLst>
                    <a:ext uri="{9D8B030D-6E8A-4147-A177-3AD203B41FA5}">
                      <a16:colId xmlns:a16="http://schemas.microsoft.com/office/drawing/2014/main" val="3338965580"/>
                    </a:ext>
                  </a:extLst>
                </a:gridCol>
              </a:tblGrid>
              <a:tr h="457200">
                <a:tc>
                  <a:txBody>
                    <a:bodyPr/>
                    <a:lstStyle/>
                    <a:p>
                      <a:pPr algn="ctr">
                        <a:defRPr>
                          <a:solidFill>
                            <a:srgbClr val="FFFFFF"/>
                          </a:solidFill>
                        </a:defRPr>
                      </a:pPr>
                      <a:r>
                        <a:rPr lang="en-US" sz="1800" b="1" noProof="0">
                          <a:solidFill>
                            <a:srgbClr val="FFFFFF"/>
                          </a:solidFill>
                          <a:latin typeface="Poppins" panose="020B0604020202020204" pitchFamily="34" charset="0"/>
                          <a:cs typeface="Poppins" panose="020B0604020202020204" pitchFamily="34" charset="0"/>
                        </a:rPr>
                        <a:t>Need</a:t>
                      </a:r>
                    </a:p>
                  </a:txBody>
                  <a:tcPr marL="137160" marR="137160" marT="91440" marB="91440" anchor="ct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0D5257"/>
                    </a:solidFill>
                  </a:tcPr>
                </a:tc>
                <a:tc>
                  <a:txBody>
                    <a:bodyPr/>
                    <a:lstStyle/>
                    <a:p>
                      <a:pPr algn="ctr">
                        <a:defRPr>
                          <a:solidFill>
                            <a:srgbClr val="FFFFFF"/>
                          </a:solidFill>
                        </a:defRPr>
                      </a:pPr>
                      <a:r>
                        <a:rPr lang="en-US" sz="1800" b="1" noProof="0">
                          <a:solidFill>
                            <a:srgbClr val="FFFFFF"/>
                          </a:solidFill>
                          <a:latin typeface="Poppins" panose="020B0604020202020204" pitchFamily="34" charset="0"/>
                          <a:cs typeface="Poppins" panose="020B0604020202020204" pitchFamily="34" charset="0"/>
                        </a:rPr>
                        <a:t>Who Can Help?</a:t>
                      </a:r>
                    </a:p>
                  </a:txBody>
                  <a:tcPr marL="68580" marR="68580" marT="0" marB="0" anchor="ctr">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solidFill>
                      <a:srgbClr val="0D5257"/>
                    </a:solidFill>
                  </a:tcPr>
                </a:tc>
                <a:extLst>
                  <a:ext uri="{0D108BD9-81ED-4DB2-BD59-A6C34878D82A}">
                    <a16:rowId xmlns:a16="http://schemas.microsoft.com/office/drawing/2014/main" val="360402410"/>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Open a savings account</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Poppins" panose="020B0604020202020204" pitchFamily="34" charset="0"/>
                        <a:buNone/>
                        <a:tabLst/>
                        <a:defRPr/>
                      </a:pPr>
                      <a:r>
                        <a:rPr lang="en-US" sz="1800" b="1" i="0">
                          <a:effectLst/>
                          <a:latin typeface="Poppins" panose="020B0604020202020204" pitchFamily="34" charset="0"/>
                          <a:cs typeface="Poppins" panose="020B0604020202020204" pitchFamily="34" charset="0"/>
                        </a:rPr>
                        <a:t>Bank or credit union</a:t>
                      </a:r>
                      <a:endParaRPr lang="en-US" sz="1800" noProof="0">
                        <a:latin typeface="Poppins" panose="020B0604020202020204" pitchFamily="34" charset="0"/>
                        <a:cs typeface="Poppins" panose="020B0604020202020204" pitchFamily="34" charset="0"/>
                      </a:endParaRPr>
                    </a:p>
                  </a:txBody>
                  <a:tcPr marL="182880" marR="182880" marT="91440" marB="91440">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3973928355"/>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Invest for retirement</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Poppins" panose="020B0604020202020204" pitchFamily="34" charset="0"/>
                        <a:buNone/>
                        <a:tabLst/>
                        <a:defRPr/>
                      </a:pPr>
                      <a:r>
                        <a:rPr lang="en-US" sz="1800" b="1" i="0">
                          <a:effectLst/>
                          <a:latin typeface="Poppins" panose="020B0604020202020204" pitchFamily="34" charset="0"/>
                          <a:cs typeface="Poppins" panose="020B0604020202020204" pitchFamily="34" charset="0"/>
                        </a:rPr>
                        <a:t>Brokerage firm</a:t>
                      </a:r>
                      <a:endParaRPr lang="en-US" sz="1800" noProof="0">
                        <a:latin typeface="Poppins" panose="020B0604020202020204" pitchFamily="34" charset="0"/>
                        <a:cs typeface="Poppins" panose="020B0604020202020204" pitchFamily="34" charset="0"/>
                      </a:endParaRPr>
                    </a:p>
                  </a:txBody>
                  <a:tcPr marL="182880" marR="182880" marT="91440" marB="91440">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1202520232"/>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Get a car loan</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Poppins" panose="020B0604020202020204" pitchFamily="34" charset="0"/>
                        <a:buNone/>
                        <a:tabLst/>
                        <a:defRPr/>
                      </a:pPr>
                      <a:r>
                        <a:rPr lang="en-US" sz="1800" b="1" i="0">
                          <a:effectLst/>
                          <a:latin typeface="Poppins" panose="020B0604020202020204" pitchFamily="34" charset="0"/>
                          <a:cs typeface="Poppins" panose="020B0604020202020204" pitchFamily="34" charset="0"/>
                        </a:rPr>
                        <a:t>Bank or credit union</a:t>
                      </a:r>
                      <a:endParaRPr lang="en-US" sz="1800" noProof="0">
                        <a:latin typeface="Poppins" panose="020B0604020202020204" pitchFamily="34" charset="0"/>
                        <a:cs typeface="Poppins" panose="020B0604020202020204" pitchFamily="34" charset="0"/>
                      </a:endParaRPr>
                    </a:p>
                  </a:txBody>
                  <a:tcPr marL="182880" marR="182880" marT="91440" marB="91440">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3670777019"/>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Understand paycheck deductions </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Poppins" panose="020B0604020202020204" pitchFamily="34" charset="0"/>
                        <a:buNone/>
                        <a:tabLst/>
                        <a:defRPr/>
                      </a:pPr>
                      <a:r>
                        <a:rPr lang="en-US" sz="1800" b="1" i="0">
                          <a:effectLst/>
                          <a:latin typeface="Poppins" panose="020B0604020202020204" pitchFamily="34" charset="0"/>
                          <a:cs typeface="Poppins" panose="020B0604020202020204" pitchFamily="34" charset="0"/>
                        </a:rPr>
                        <a:t>Government agency</a:t>
                      </a:r>
                      <a:endParaRPr lang="en-US" sz="1800" noProof="0">
                        <a:latin typeface="Poppins" panose="020B0604020202020204" pitchFamily="34" charset="0"/>
                        <a:cs typeface="Poppins" panose="020B0604020202020204" pitchFamily="34" charset="0"/>
                      </a:endParaRPr>
                    </a:p>
                  </a:txBody>
                  <a:tcPr marL="182880" marR="182880" marT="91440" marB="91440">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4199049410"/>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Protect valuable belongings</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Poppins" panose="020B0604020202020204" pitchFamily="34" charset="0"/>
                        <a:buNone/>
                        <a:tabLst/>
                        <a:defRPr/>
                      </a:pPr>
                      <a:r>
                        <a:rPr lang="en-US" sz="1800" b="1" i="0">
                          <a:effectLst/>
                          <a:latin typeface="Poppins" panose="020B0604020202020204" pitchFamily="34" charset="0"/>
                          <a:cs typeface="Poppins" panose="020B0604020202020204" pitchFamily="34" charset="0"/>
                        </a:rPr>
                        <a:t>Insurance company</a:t>
                      </a:r>
                      <a:endParaRPr lang="en-US" sz="1800" noProof="0">
                        <a:latin typeface="Poppins" panose="020B0604020202020204" pitchFamily="34" charset="0"/>
                        <a:cs typeface="Poppins" panose="020B0604020202020204" pitchFamily="34" charset="0"/>
                      </a:endParaRPr>
                    </a:p>
                  </a:txBody>
                  <a:tcPr marL="182880" marR="182880" marT="91440" marB="91440">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816536242"/>
                  </a:ext>
                </a:extLst>
              </a:tr>
              <a:tr h="457200">
                <a:tc>
                  <a:txBody>
                    <a:bodyPr/>
                    <a:lstStyle/>
                    <a:p>
                      <a:pPr marL="0" lvl="0" indent="0" algn="l" fontAlgn="t">
                        <a:lnSpc>
                          <a:spcPct val="119048"/>
                        </a:lnSpc>
                        <a:buFont typeface="Poppins" panose="020B0604020202020204" pitchFamily="34" charset="0"/>
                        <a:buNone/>
                      </a:pPr>
                      <a:r>
                        <a:rPr lang="en-US" sz="1800" b="0" i="0" kern="1200">
                          <a:solidFill>
                            <a:schemeClr val="dk1"/>
                          </a:solidFill>
                          <a:effectLst/>
                          <a:latin typeface="Poppins" panose="020B0604020202020204" pitchFamily="34" charset="0"/>
                          <a:ea typeface="+mn-ea"/>
                          <a:cs typeface="Poppins" panose="020B0604020202020204" pitchFamily="34" charset="0"/>
                        </a:rPr>
                        <a:t>Cash or deposit a paycheck</a:t>
                      </a:r>
                    </a:p>
                  </a:txBody>
                  <a:tcPr>
                    <a:lnL>
                      <a:noFill/>
                    </a:lnL>
                    <a:lnR w="12700" cap="flat" cmpd="sng" algn="ctr">
                      <a:solidFill>
                        <a:srgbClr val="0093B2"/>
                      </a:solidFill>
                      <a:prstDash val="dot"/>
                      <a:round/>
                      <a:headEnd type="none" w="med" len="med"/>
                      <a:tailEnd type="none" w="med" len="med"/>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Poppins" panose="020B0604020202020204" pitchFamily="34" charset="0"/>
                        <a:buNone/>
                        <a:tabLst/>
                        <a:defRPr/>
                      </a:pPr>
                      <a:r>
                        <a:rPr lang="en-US" sz="1800" b="1" i="0">
                          <a:effectLst/>
                          <a:latin typeface="Poppins" panose="020B0604020202020204" pitchFamily="34" charset="0"/>
                          <a:cs typeface="Poppins" panose="020B0604020202020204" pitchFamily="34" charset="0"/>
                        </a:rPr>
                        <a:t>Bank or credit union</a:t>
                      </a:r>
                      <a:endParaRPr lang="en-US" sz="1800" noProof="0">
                        <a:latin typeface="Poppins" panose="020B0604020202020204" pitchFamily="34" charset="0"/>
                        <a:cs typeface="Poppins" panose="020B0604020202020204" pitchFamily="34" charset="0"/>
                      </a:endParaRPr>
                    </a:p>
                  </a:txBody>
                  <a:tcPr marL="182880" marR="182880" marT="91440" marB="91440">
                    <a:lnL w="12700" cap="flat" cmpd="sng" algn="ctr">
                      <a:solidFill>
                        <a:srgbClr val="0093B2"/>
                      </a:solidFill>
                      <a:prstDash val="dot"/>
                      <a:round/>
                      <a:headEnd type="none" w="med" len="med"/>
                      <a:tailEnd type="none" w="med" len="med"/>
                    </a:lnL>
                    <a:lnR>
                      <a:noFill/>
                    </a:lnR>
                    <a:lnT w="12700" cap="flat" cmpd="sng" algn="ctr">
                      <a:solidFill>
                        <a:srgbClr val="0093B2"/>
                      </a:solidFill>
                      <a:prstDash val="dot"/>
                      <a:round/>
                      <a:headEnd type="none" w="med" len="med"/>
                      <a:tailEnd type="none" w="med" len="med"/>
                    </a:lnT>
                    <a:lnB w="12700" cap="flat" cmpd="sng" algn="ctr">
                      <a:solidFill>
                        <a:srgbClr val="0093B2"/>
                      </a:solidFill>
                      <a:prstDash val="dot"/>
                      <a:round/>
                      <a:headEnd type="none" w="med" len="med"/>
                      <a:tailEnd type="none" w="med" len="med"/>
                    </a:lnB>
                    <a:noFill/>
                  </a:tcPr>
                </a:tc>
                <a:extLst>
                  <a:ext uri="{0D108BD9-81ED-4DB2-BD59-A6C34878D82A}">
                    <a16:rowId xmlns:a16="http://schemas.microsoft.com/office/drawing/2014/main" val="959845981"/>
                  </a:ext>
                </a:extLst>
              </a:tr>
            </a:tbl>
          </a:graphicData>
        </a:graphic>
      </p:graphicFrame>
    </p:spTree>
    <p:extLst>
      <p:ext uri="{BB962C8B-B14F-4D97-AF65-F5344CB8AC3E}">
        <p14:creationId xmlns:p14="http://schemas.microsoft.com/office/powerpoint/2010/main" val="16211869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F28762E-2A6C-8DDB-B7CE-46978E76811B}"/>
              </a:ext>
            </a:extLst>
          </p:cNvPr>
          <p:cNvPicPr>
            <a:picLocks noChangeAspect="1"/>
          </p:cNvPicPr>
          <p:nvPr/>
        </p:nvPicPr>
        <p:blipFill>
          <a:blip r:embed="rId3">
            <a:extLst>
              <a:ext uri="{28A0092B-C50C-407E-A947-70E740481C1C}">
                <a14:useLocalDpi xmlns:a14="http://schemas.microsoft.com/office/drawing/2010/main" val="0"/>
              </a:ext>
            </a:extLst>
          </a:blip>
          <a:srcRect l="6250"/>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A027B90B-8E17-AC9A-E4E5-60FDA831C064}"/>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8145FC-B2EB-2389-69C0-9C05B2FEB1AF}"/>
              </a:ext>
            </a:extLst>
          </p:cNvPr>
          <p:cNvSpPr>
            <a:spLocks noGrp="1"/>
          </p:cNvSpPr>
          <p:nvPr>
            <p:ph type="ctrTitle"/>
          </p:nvPr>
        </p:nvSpPr>
        <p:spPr/>
        <p:txBody>
          <a:bodyPr/>
          <a:lstStyle/>
          <a:p>
            <a:r>
              <a:rPr lang="en-US"/>
              <a:t>Break</a:t>
            </a:r>
          </a:p>
        </p:txBody>
      </p:sp>
    </p:spTree>
    <p:extLst>
      <p:ext uri="{BB962C8B-B14F-4D97-AF65-F5344CB8AC3E}">
        <p14:creationId xmlns:p14="http://schemas.microsoft.com/office/powerpoint/2010/main" val="16702937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77092EB-5C80-67E7-0924-C2EE751D5561}"/>
              </a:ext>
            </a:extLst>
          </p:cNvPr>
          <p:cNvPicPr>
            <a:picLocks noChangeAspect="1"/>
          </p:cNvPicPr>
          <p:nvPr/>
        </p:nvPicPr>
        <p:blipFill>
          <a:blip r:embed="rId3">
            <a:extLst>
              <a:ext uri="{28A0092B-C50C-407E-A947-70E740481C1C}">
                <a14:useLocalDpi xmlns:a14="http://schemas.microsoft.com/office/drawing/2010/main" val="0"/>
              </a:ext>
            </a:extLst>
          </a:blip>
          <a:srcRect t="5409" r="11052" b="19580"/>
          <a:stretch>
            <a:fillRect/>
          </a:stretch>
        </p:blipFill>
        <p:spPr>
          <a:xfrm>
            <a:off x="0" y="1"/>
            <a:ext cx="12192000" cy="6858000"/>
          </a:xfrm>
          <a:prstGeom prst="rect">
            <a:avLst/>
          </a:prstGeom>
        </p:spPr>
      </p:pic>
      <p:sp>
        <p:nvSpPr>
          <p:cNvPr id="4" name="Rectangle 3">
            <a:extLst>
              <a:ext uri="{FF2B5EF4-FFF2-40B4-BE49-F238E27FC236}">
                <a16:creationId xmlns:a16="http://schemas.microsoft.com/office/drawing/2014/main" id="{B2E2E817-E7D0-0F8F-E261-44E04933B2D9}"/>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BBBF87-C7D1-F4A3-B095-4BEBF03F6D58}"/>
              </a:ext>
            </a:extLst>
          </p:cNvPr>
          <p:cNvSpPr>
            <a:spLocks noGrp="1"/>
          </p:cNvSpPr>
          <p:nvPr>
            <p:ph type="ctrTitle"/>
          </p:nvPr>
        </p:nvSpPr>
        <p:spPr/>
        <p:txBody>
          <a:bodyPr/>
          <a:lstStyle/>
          <a:p>
            <a:r>
              <a:rPr lang="en-US"/>
              <a:t>Application Activity</a:t>
            </a:r>
          </a:p>
        </p:txBody>
      </p:sp>
    </p:spTree>
    <p:extLst>
      <p:ext uri="{BB962C8B-B14F-4D97-AF65-F5344CB8AC3E}">
        <p14:creationId xmlns:p14="http://schemas.microsoft.com/office/powerpoint/2010/main" val="1707537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0351D-0AB9-6A76-B1BC-7610F1C062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B7002B-A725-8138-EE33-CDB4B3144039}"/>
              </a:ext>
            </a:extLst>
          </p:cNvPr>
          <p:cNvSpPr>
            <a:spLocks noGrp="1"/>
          </p:cNvSpPr>
          <p:nvPr>
            <p:ph type="title"/>
          </p:nvPr>
        </p:nvSpPr>
        <p:spPr/>
        <p:txBody>
          <a:bodyPr/>
          <a:lstStyle/>
          <a:p>
            <a:r>
              <a:rPr lang="en-US"/>
              <a:t>Activity instructions</a:t>
            </a:r>
          </a:p>
        </p:txBody>
      </p:sp>
      <p:sp>
        <p:nvSpPr>
          <p:cNvPr id="5" name="Slide Number Placeholder 4">
            <a:extLst>
              <a:ext uri="{FF2B5EF4-FFF2-40B4-BE49-F238E27FC236}">
                <a16:creationId xmlns:a16="http://schemas.microsoft.com/office/drawing/2014/main" id="{C2D74288-2A37-7FF0-38AA-8CD7D359696B}"/>
              </a:ext>
            </a:extLst>
          </p:cNvPr>
          <p:cNvSpPr>
            <a:spLocks noGrp="1"/>
          </p:cNvSpPr>
          <p:nvPr>
            <p:ph type="sldNum" sz="quarter" idx="11"/>
          </p:nvPr>
        </p:nvSpPr>
        <p:spPr/>
        <p:txBody>
          <a:bodyPr/>
          <a:lstStyle/>
          <a:p>
            <a:fld id="{1B6BCD38-10FB-4154-A4CD-08746A6DCB55}" type="slidenum">
              <a:rPr lang="en-US" smtClean="0"/>
              <a:pPr/>
              <a:t>19</a:t>
            </a:fld>
            <a:endParaRPr lang="en-US"/>
          </a:p>
        </p:txBody>
      </p:sp>
      <p:sp>
        <p:nvSpPr>
          <p:cNvPr id="7" name="Footer Placeholder 6">
            <a:extLst>
              <a:ext uri="{FF2B5EF4-FFF2-40B4-BE49-F238E27FC236}">
                <a16:creationId xmlns:a16="http://schemas.microsoft.com/office/drawing/2014/main" id="{36D9EF67-5A6E-0561-42E2-B4E83B4943FF}"/>
              </a:ext>
            </a:extLst>
          </p:cNvPr>
          <p:cNvSpPr>
            <a:spLocks noGrp="1"/>
          </p:cNvSpPr>
          <p:nvPr>
            <p:ph type="ftr" sz="quarter" idx="10"/>
          </p:nvPr>
        </p:nvSpPr>
        <p:spPr/>
        <p:txBody>
          <a:bodyPr/>
          <a:lstStyle/>
          <a:p>
            <a:r>
              <a:rPr lang="en-US"/>
              <a:t>Who is Who in the Financial System</a:t>
            </a:r>
          </a:p>
        </p:txBody>
      </p:sp>
      <p:sp>
        <p:nvSpPr>
          <p:cNvPr id="4" name="Content Placeholder 3">
            <a:extLst>
              <a:ext uri="{FF2B5EF4-FFF2-40B4-BE49-F238E27FC236}">
                <a16:creationId xmlns:a16="http://schemas.microsoft.com/office/drawing/2014/main" id="{AA10AFA3-32AA-776E-2AB5-81029A487274}"/>
              </a:ext>
            </a:extLst>
          </p:cNvPr>
          <p:cNvSpPr>
            <a:spLocks noGrp="1"/>
          </p:cNvSpPr>
          <p:nvPr>
            <p:ph idx="1"/>
          </p:nvPr>
        </p:nvSpPr>
        <p:spPr>
          <a:xfrm>
            <a:off x="838200" y="1825625"/>
            <a:ext cx="9165609" cy="4351338"/>
          </a:xfrm>
        </p:spPr>
        <p:txBody>
          <a:bodyPr>
            <a:normAutofit/>
          </a:bodyPr>
          <a:lstStyle/>
          <a:p>
            <a:pPr marL="457200" indent="-457200">
              <a:buFont typeface="+mj-lt"/>
              <a:buAutoNum type="arabicPeriod"/>
            </a:pPr>
            <a:r>
              <a:rPr lang="en-US"/>
              <a:t>Work with your partner(s) to research the Oregon-based bank and credit union assigned to your group</a:t>
            </a:r>
          </a:p>
          <a:p>
            <a:pPr marL="457200" indent="-457200">
              <a:buFont typeface="+mj-lt"/>
              <a:buAutoNum type="arabicPeriod"/>
            </a:pPr>
            <a:r>
              <a:rPr lang="en-US"/>
              <a:t>Use each institution's website to complete the comparison tables</a:t>
            </a:r>
          </a:p>
          <a:p>
            <a:pPr marL="457200" indent="-457200">
              <a:buFont typeface="+mj-lt"/>
              <a:buAutoNum type="arabicPeriod"/>
            </a:pPr>
            <a:r>
              <a:rPr lang="en-US"/>
              <a:t>Record what you find and compare the products and services offered by both institutions</a:t>
            </a:r>
          </a:p>
          <a:p>
            <a:pPr marL="457200" indent="-457200">
              <a:buFont typeface="+mj-lt"/>
              <a:buAutoNum type="arabicPeriod"/>
            </a:pPr>
            <a:r>
              <a:rPr lang="en-US"/>
              <a:t>Be prepared to share what you learn with the class</a:t>
            </a:r>
          </a:p>
        </p:txBody>
      </p:sp>
    </p:spTree>
    <p:extLst>
      <p:ext uri="{BB962C8B-B14F-4D97-AF65-F5344CB8AC3E}">
        <p14:creationId xmlns:p14="http://schemas.microsoft.com/office/powerpoint/2010/main" val="3284252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AED66BB-C800-B11D-A4AA-58A068CC46F1}"/>
              </a:ext>
            </a:extLst>
          </p:cNvPr>
          <p:cNvPicPr>
            <a:picLocks noChangeAspect="1"/>
          </p:cNvPicPr>
          <p:nvPr/>
        </p:nvPicPr>
        <p:blipFill>
          <a:blip r:embed="rId3">
            <a:extLst>
              <a:ext uri="{28A0092B-C50C-407E-A947-70E740481C1C}">
                <a14:useLocalDpi xmlns:a14="http://schemas.microsoft.com/office/drawing/2010/main" val="0"/>
              </a:ext>
            </a:extLst>
          </a:blip>
          <a:srcRect l="877" r="877" b="17105"/>
          <a:stretch>
            <a:fillRect/>
          </a:stretch>
        </p:blipFill>
        <p:spPr>
          <a:xfrm>
            <a:off x="-1" y="0"/>
            <a:ext cx="12192001" cy="6858001"/>
          </a:xfrm>
          <a:prstGeom prst="rect">
            <a:avLst/>
          </a:prstGeom>
        </p:spPr>
      </p:pic>
      <p:sp>
        <p:nvSpPr>
          <p:cNvPr id="4" name="Rectangle 3">
            <a:extLst>
              <a:ext uri="{FF2B5EF4-FFF2-40B4-BE49-F238E27FC236}">
                <a16:creationId xmlns:a16="http://schemas.microsoft.com/office/drawing/2014/main" id="{144B717D-F8F7-05C8-E1E5-659E91F3A854}"/>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48EB3D-6897-FBEB-251C-FE61676B7F21}"/>
              </a:ext>
            </a:extLst>
          </p:cNvPr>
          <p:cNvSpPr>
            <a:spLocks noGrp="1"/>
          </p:cNvSpPr>
          <p:nvPr>
            <p:ph type="ctrTitle"/>
          </p:nvPr>
        </p:nvSpPr>
        <p:spPr/>
        <p:txBody>
          <a:bodyPr/>
          <a:lstStyle/>
          <a:p>
            <a:r>
              <a:rPr lang="en-US"/>
              <a:t>Debrief</a:t>
            </a:r>
          </a:p>
        </p:txBody>
      </p:sp>
    </p:spTree>
    <p:extLst>
      <p:ext uri="{BB962C8B-B14F-4D97-AF65-F5344CB8AC3E}">
        <p14:creationId xmlns:p14="http://schemas.microsoft.com/office/powerpoint/2010/main" val="2157759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79EFB-7CB2-BAB6-72A2-EF6DB42683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E41D98-33B1-BE38-18D8-4A713CEE9FDD}"/>
              </a:ext>
            </a:extLst>
          </p:cNvPr>
          <p:cNvSpPr>
            <a:spLocks noGrp="1"/>
          </p:cNvSpPr>
          <p:nvPr>
            <p:ph type="title"/>
          </p:nvPr>
        </p:nvSpPr>
        <p:spPr/>
        <p:txBody>
          <a:bodyPr/>
          <a:lstStyle/>
          <a:p>
            <a:r>
              <a:rPr lang="en-US" err="1"/>
              <a:t>Underbanking</a:t>
            </a:r>
            <a:r>
              <a:rPr lang="en-US"/>
              <a:t> and financial alternatives</a:t>
            </a:r>
            <a:br>
              <a:rPr lang="en-US" b="0"/>
            </a:br>
            <a:endParaRPr lang="en-US" noProof="0"/>
          </a:p>
        </p:txBody>
      </p:sp>
      <p:sp>
        <p:nvSpPr>
          <p:cNvPr id="3" name="Content Placeholder 2">
            <a:extLst>
              <a:ext uri="{FF2B5EF4-FFF2-40B4-BE49-F238E27FC236}">
                <a16:creationId xmlns:a16="http://schemas.microsoft.com/office/drawing/2014/main" id="{30E11F51-3BFB-A6F3-AD1D-440D781A574B}"/>
              </a:ext>
            </a:extLst>
          </p:cNvPr>
          <p:cNvSpPr>
            <a:spLocks noGrp="1"/>
          </p:cNvSpPr>
          <p:nvPr>
            <p:ph idx="1"/>
          </p:nvPr>
        </p:nvSpPr>
        <p:spPr>
          <a:xfrm>
            <a:off x="838198" y="1825625"/>
            <a:ext cx="5787454" cy="4342094"/>
          </a:xfrm>
        </p:spPr>
        <p:txBody>
          <a:bodyPr>
            <a:noAutofit/>
          </a:bodyPr>
          <a:lstStyle/>
          <a:p>
            <a:r>
              <a:rPr lang="en-US" sz="1800" noProof="0"/>
              <a:t>Some people have a bank or credit union account but do not use it often (</a:t>
            </a:r>
            <a:r>
              <a:rPr lang="en-US" sz="1800" b="1" noProof="0"/>
              <a:t>underbanked</a:t>
            </a:r>
            <a:r>
              <a:rPr lang="en-US" sz="1800" noProof="0"/>
              <a:t>), while others do not have one at all (</a:t>
            </a:r>
            <a:r>
              <a:rPr lang="en-US" sz="1800" b="1" noProof="0"/>
              <a:t>unbanked</a:t>
            </a:r>
            <a:r>
              <a:rPr lang="en-US" sz="1800" noProof="0"/>
              <a:t>)</a:t>
            </a:r>
          </a:p>
          <a:p>
            <a:r>
              <a:rPr lang="en-US" sz="1800" noProof="0"/>
              <a:t>Without a bank or credit union, saving money and paying bills can be more difficult</a:t>
            </a:r>
          </a:p>
          <a:p>
            <a:r>
              <a:rPr lang="en-US" sz="1800" noProof="0"/>
              <a:t>Some people use alternative financial services, such as payday loans, check-cashing stores, and pawn shops.</a:t>
            </a:r>
          </a:p>
          <a:p>
            <a:pPr lvl="1"/>
            <a:r>
              <a:rPr lang="en-US" sz="1800" noProof="0"/>
              <a:t>These services may be convenient but often have higher fees and fewer protections</a:t>
            </a:r>
          </a:p>
        </p:txBody>
      </p:sp>
      <p:sp>
        <p:nvSpPr>
          <p:cNvPr id="4" name="Footer Placeholder 3">
            <a:extLst>
              <a:ext uri="{FF2B5EF4-FFF2-40B4-BE49-F238E27FC236}">
                <a16:creationId xmlns:a16="http://schemas.microsoft.com/office/drawing/2014/main" id="{B1E50C23-4B34-E130-7234-4ED367F14934}"/>
              </a:ext>
            </a:extLst>
          </p:cNvPr>
          <p:cNvSpPr>
            <a:spLocks noGrp="1"/>
          </p:cNvSpPr>
          <p:nvPr>
            <p:ph type="ftr" sz="quarter" idx="10"/>
          </p:nvPr>
        </p:nvSpPr>
        <p:spPr/>
        <p:txBody>
          <a:bodyPr/>
          <a:lstStyle/>
          <a:p>
            <a:r>
              <a:rPr lang="en-US" noProof="0"/>
              <a:t>Who is Who in the Financial System</a:t>
            </a:r>
          </a:p>
        </p:txBody>
      </p:sp>
      <p:sp>
        <p:nvSpPr>
          <p:cNvPr id="5" name="Slide Number Placeholder 4">
            <a:extLst>
              <a:ext uri="{FF2B5EF4-FFF2-40B4-BE49-F238E27FC236}">
                <a16:creationId xmlns:a16="http://schemas.microsoft.com/office/drawing/2014/main" id="{1B6F17FE-FB85-0078-5BDD-42D59CC8D109}"/>
              </a:ext>
            </a:extLst>
          </p:cNvPr>
          <p:cNvSpPr>
            <a:spLocks noGrp="1"/>
          </p:cNvSpPr>
          <p:nvPr>
            <p:ph type="sldNum" sz="quarter" idx="11"/>
          </p:nvPr>
        </p:nvSpPr>
        <p:spPr/>
        <p:txBody>
          <a:bodyPr/>
          <a:lstStyle/>
          <a:p>
            <a:fld id="{1B6BCD38-10FB-4154-A4CD-08746A6DCB55}" type="slidenum">
              <a:rPr lang="en-US" noProof="0" smtClean="0"/>
              <a:pPr/>
              <a:t>21</a:t>
            </a:fld>
            <a:endParaRPr lang="en-US" noProof="0"/>
          </a:p>
        </p:txBody>
      </p:sp>
    </p:spTree>
    <p:extLst>
      <p:ext uri="{BB962C8B-B14F-4D97-AF65-F5344CB8AC3E}">
        <p14:creationId xmlns:p14="http://schemas.microsoft.com/office/powerpoint/2010/main" val="1611480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D2FB9-EA7D-8D2D-35AE-F901B2EA87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E743FB-BA27-712F-3883-8857550F0400}"/>
              </a:ext>
            </a:extLst>
          </p:cNvPr>
          <p:cNvSpPr>
            <a:spLocks noGrp="1"/>
          </p:cNvSpPr>
          <p:nvPr>
            <p:ph type="title"/>
          </p:nvPr>
        </p:nvSpPr>
        <p:spPr/>
        <p:txBody>
          <a:bodyPr/>
          <a:lstStyle/>
          <a:p>
            <a:r>
              <a:rPr lang="en-US" noProof="0"/>
              <a:t>Causes of </a:t>
            </a:r>
            <a:r>
              <a:rPr lang="en-US" noProof="0" err="1"/>
              <a:t>underbanking</a:t>
            </a:r>
            <a:endParaRPr lang="en-US" noProof="0"/>
          </a:p>
        </p:txBody>
      </p:sp>
      <p:sp>
        <p:nvSpPr>
          <p:cNvPr id="3" name="Content Placeholder 2">
            <a:extLst>
              <a:ext uri="{FF2B5EF4-FFF2-40B4-BE49-F238E27FC236}">
                <a16:creationId xmlns:a16="http://schemas.microsoft.com/office/drawing/2014/main" id="{8233FD05-1CCC-3314-DA02-0AFEA02277F4}"/>
              </a:ext>
            </a:extLst>
          </p:cNvPr>
          <p:cNvSpPr>
            <a:spLocks noGrp="1"/>
          </p:cNvSpPr>
          <p:nvPr>
            <p:ph idx="1"/>
          </p:nvPr>
        </p:nvSpPr>
        <p:spPr>
          <a:xfrm>
            <a:off x="838196" y="1825625"/>
            <a:ext cx="6613481" cy="4342094"/>
          </a:xfrm>
        </p:spPr>
        <p:txBody>
          <a:bodyPr>
            <a:noAutofit/>
          </a:bodyPr>
          <a:lstStyle/>
          <a:p>
            <a:pPr>
              <a:spcAft>
                <a:spcPts val="600"/>
              </a:spcAft>
            </a:pPr>
            <a:r>
              <a:rPr lang="en-US" noProof="0"/>
              <a:t>Bank fees can be expensive</a:t>
            </a:r>
          </a:p>
          <a:p>
            <a:pPr>
              <a:spcAft>
                <a:spcPts val="600"/>
              </a:spcAft>
            </a:pPr>
            <a:r>
              <a:rPr lang="en-US" noProof="0"/>
              <a:t>Income may vary from month to month</a:t>
            </a:r>
          </a:p>
          <a:p>
            <a:pPr>
              <a:spcAft>
                <a:spcPts val="600"/>
              </a:spcAft>
            </a:pPr>
            <a:r>
              <a:rPr lang="en-US" noProof="0"/>
              <a:t>Some people do not trust banks</a:t>
            </a:r>
          </a:p>
          <a:p>
            <a:pPr>
              <a:spcAft>
                <a:spcPts val="600"/>
              </a:spcAft>
            </a:pPr>
            <a:r>
              <a:rPr lang="en-US" noProof="0"/>
              <a:t>Banks may be hard to reach or access</a:t>
            </a:r>
          </a:p>
          <a:p>
            <a:pPr>
              <a:spcAft>
                <a:spcPts val="600"/>
              </a:spcAft>
            </a:pPr>
            <a:r>
              <a:rPr lang="en-US" noProof="0"/>
              <a:t>Past account or credit issues can create barriers</a:t>
            </a:r>
          </a:p>
          <a:p>
            <a:pPr>
              <a:spcAft>
                <a:spcPts val="600"/>
              </a:spcAft>
            </a:pPr>
            <a:r>
              <a:rPr lang="en-US" noProof="0"/>
              <a:t>Banking rules and terms can be confusing</a:t>
            </a:r>
          </a:p>
          <a:p>
            <a:pPr>
              <a:spcAft>
                <a:spcPts val="600"/>
              </a:spcAft>
            </a:pPr>
            <a:r>
              <a:rPr lang="en-US" noProof="0"/>
              <a:t>Required IDs or documents may be missing</a:t>
            </a:r>
          </a:p>
        </p:txBody>
      </p:sp>
      <p:sp>
        <p:nvSpPr>
          <p:cNvPr id="4" name="Footer Placeholder 3">
            <a:extLst>
              <a:ext uri="{FF2B5EF4-FFF2-40B4-BE49-F238E27FC236}">
                <a16:creationId xmlns:a16="http://schemas.microsoft.com/office/drawing/2014/main" id="{A2211734-A8F6-24F5-B3A8-429AB472209B}"/>
              </a:ext>
            </a:extLst>
          </p:cNvPr>
          <p:cNvSpPr>
            <a:spLocks noGrp="1"/>
          </p:cNvSpPr>
          <p:nvPr>
            <p:ph type="ftr" sz="quarter" idx="10"/>
          </p:nvPr>
        </p:nvSpPr>
        <p:spPr/>
        <p:txBody>
          <a:bodyPr/>
          <a:lstStyle/>
          <a:p>
            <a:r>
              <a:rPr lang="en-US" noProof="0"/>
              <a:t>Who is Who in the Financial System</a:t>
            </a:r>
          </a:p>
        </p:txBody>
      </p:sp>
      <p:sp>
        <p:nvSpPr>
          <p:cNvPr id="5" name="Slide Number Placeholder 4">
            <a:extLst>
              <a:ext uri="{FF2B5EF4-FFF2-40B4-BE49-F238E27FC236}">
                <a16:creationId xmlns:a16="http://schemas.microsoft.com/office/drawing/2014/main" id="{0796768B-E309-065B-4369-4C9C7C11DE75}"/>
              </a:ext>
            </a:extLst>
          </p:cNvPr>
          <p:cNvSpPr>
            <a:spLocks noGrp="1"/>
          </p:cNvSpPr>
          <p:nvPr>
            <p:ph type="sldNum" sz="quarter" idx="11"/>
          </p:nvPr>
        </p:nvSpPr>
        <p:spPr/>
        <p:txBody>
          <a:bodyPr/>
          <a:lstStyle/>
          <a:p>
            <a:fld id="{1B6BCD38-10FB-4154-A4CD-08746A6DCB55}" type="slidenum">
              <a:rPr lang="en-US" noProof="0" smtClean="0"/>
              <a:pPr/>
              <a:t>22</a:t>
            </a:fld>
            <a:endParaRPr lang="en-US" noProof="0"/>
          </a:p>
        </p:txBody>
      </p:sp>
    </p:spTree>
    <p:extLst>
      <p:ext uri="{BB962C8B-B14F-4D97-AF65-F5344CB8AC3E}">
        <p14:creationId xmlns:p14="http://schemas.microsoft.com/office/powerpoint/2010/main" val="27093003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7750DCA-FC9C-DEA7-7F6F-649E4AE34867}"/>
              </a:ext>
            </a:extLst>
          </p:cNvPr>
          <p:cNvPicPr>
            <a:picLocks noChangeAspect="1"/>
          </p:cNvPicPr>
          <p:nvPr/>
        </p:nvPicPr>
        <p:blipFill>
          <a:blip r:embed="rId3">
            <a:extLst>
              <a:ext uri="{28A0092B-C50C-407E-A947-70E740481C1C}">
                <a14:useLocalDpi xmlns:a14="http://schemas.microsoft.com/office/drawing/2010/main" val="0"/>
              </a:ext>
            </a:extLst>
          </a:blip>
          <a:srcRect t="-1837" r="6497" b="21107"/>
          <a:stretch>
            <a:fillRect/>
          </a:stretch>
        </p:blipFill>
        <p:spPr>
          <a:xfrm>
            <a:off x="1" y="-159657"/>
            <a:ext cx="12192000" cy="7017657"/>
          </a:xfrm>
          <a:prstGeom prst="rect">
            <a:avLst/>
          </a:prstGeom>
        </p:spPr>
      </p:pic>
      <p:sp>
        <p:nvSpPr>
          <p:cNvPr id="4" name="Rectangle 3">
            <a:extLst>
              <a:ext uri="{FF2B5EF4-FFF2-40B4-BE49-F238E27FC236}">
                <a16:creationId xmlns:a16="http://schemas.microsoft.com/office/drawing/2014/main" id="{7265AD23-ECA1-FE47-6DCD-F2B01897B39C}"/>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E6F038-DEA5-5BAD-6E01-C152CCC9005C}"/>
              </a:ext>
            </a:extLst>
          </p:cNvPr>
          <p:cNvSpPr>
            <a:spLocks noGrp="1"/>
          </p:cNvSpPr>
          <p:nvPr>
            <p:ph type="ctrTitle"/>
          </p:nvPr>
        </p:nvSpPr>
        <p:spPr/>
        <p:txBody>
          <a:bodyPr/>
          <a:lstStyle/>
          <a:p>
            <a:r>
              <a:rPr lang="en-US"/>
              <a:t>Wrap-Up</a:t>
            </a:r>
          </a:p>
        </p:txBody>
      </p:sp>
    </p:spTree>
    <p:extLst>
      <p:ext uri="{BB962C8B-B14F-4D97-AF65-F5344CB8AC3E}">
        <p14:creationId xmlns:p14="http://schemas.microsoft.com/office/powerpoint/2010/main" val="2739524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C44F6-F1D7-8B64-4C94-D3D4036410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DC7500-F262-D71A-1EE8-3E6CF9E82DAC}"/>
              </a:ext>
            </a:extLst>
          </p:cNvPr>
          <p:cNvSpPr>
            <a:spLocks noGrp="1"/>
          </p:cNvSpPr>
          <p:nvPr>
            <p:ph type="title"/>
          </p:nvPr>
        </p:nvSpPr>
        <p:spPr/>
        <p:txBody>
          <a:bodyPr/>
          <a:lstStyle/>
          <a:p>
            <a:r>
              <a:rPr lang="en-US" noProof="0"/>
              <a:t>Exit ticket</a:t>
            </a:r>
          </a:p>
        </p:txBody>
      </p:sp>
      <p:sp>
        <p:nvSpPr>
          <p:cNvPr id="3" name="Content Placeholder 2">
            <a:extLst>
              <a:ext uri="{FF2B5EF4-FFF2-40B4-BE49-F238E27FC236}">
                <a16:creationId xmlns:a16="http://schemas.microsoft.com/office/drawing/2014/main" id="{DB611709-AE3F-00C3-613C-A474255BE758}"/>
              </a:ext>
            </a:extLst>
          </p:cNvPr>
          <p:cNvSpPr>
            <a:spLocks noGrp="1"/>
          </p:cNvSpPr>
          <p:nvPr>
            <p:ph idx="1"/>
          </p:nvPr>
        </p:nvSpPr>
        <p:spPr>
          <a:xfrm>
            <a:off x="832103" y="1982097"/>
            <a:ext cx="5956623" cy="3370953"/>
          </a:xfrm>
        </p:spPr>
        <p:txBody>
          <a:bodyPr vert="horz" lIns="91440" tIns="45720" rIns="91440" bIns="45720" rtlCol="0" anchor="t">
            <a:normAutofit/>
          </a:bodyPr>
          <a:lstStyle/>
          <a:p>
            <a:pPr marL="0" indent="0">
              <a:buNone/>
            </a:pPr>
            <a:r>
              <a:rPr lang="en-US" sz="2400">
                <a:latin typeface="Poppins"/>
                <a:cs typeface="Poppins"/>
              </a:rPr>
              <a:t>Based on your research, would you recommend the bank or credit union you studied to high school students who are opening their first bank account? </a:t>
            </a:r>
          </a:p>
          <a:p>
            <a:pPr marL="0" indent="0">
              <a:buNone/>
            </a:pPr>
            <a:r>
              <a:rPr lang="en-US" sz="2400">
                <a:latin typeface="Poppins"/>
                <a:cs typeface="Poppins"/>
              </a:rPr>
              <a:t>Provide at least two reasons for your recommendation.</a:t>
            </a:r>
            <a:endParaRPr lang="en-US" sz="2400" noProof="0">
              <a:latin typeface="Poppins"/>
              <a:cs typeface="Poppins"/>
            </a:endParaRPr>
          </a:p>
        </p:txBody>
      </p:sp>
      <p:sp>
        <p:nvSpPr>
          <p:cNvPr id="5" name="Slide Number Placeholder 4">
            <a:extLst>
              <a:ext uri="{FF2B5EF4-FFF2-40B4-BE49-F238E27FC236}">
                <a16:creationId xmlns:a16="http://schemas.microsoft.com/office/drawing/2014/main" id="{9370E104-195F-D5DA-5D6A-68E344CB56B1}"/>
              </a:ext>
            </a:extLst>
          </p:cNvPr>
          <p:cNvSpPr>
            <a:spLocks noGrp="1"/>
          </p:cNvSpPr>
          <p:nvPr>
            <p:ph type="sldNum" sz="quarter" idx="11"/>
          </p:nvPr>
        </p:nvSpPr>
        <p:spPr/>
        <p:txBody>
          <a:bodyPr/>
          <a:lstStyle/>
          <a:p>
            <a:fld id="{1B6BCD38-10FB-4154-A4CD-08746A6DCB55}" type="slidenum">
              <a:rPr lang="en-US" noProof="0" smtClean="0"/>
              <a:pPr/>
              <a:t>24</a:t>
            </a:fld>
            <a:endParaRPr lang="en-US" noProof="0"/>
          </a:p>
        </p:txBody>
      </p:sp>
      <p:sp>
        <p:nvSpPr>
          <p:cNvPr id="8" name="Footer Placeholder 7">
            <a:extLst>
              <a:ext uri="{FF2B5EF4-FFF2-40B4-BE49-F238E27FC236}">
                <a16:creationId xmlns:a16="http://schemas.microsoft.com/office/drawing/2014/main" id="{13F1B1DF-735D-3F08-7F76-5118C249886F}"/>
              </a:ext>
            </a:extLst>
          </p:cNvPr>
          <p:cNvSpPr>
            <a:spLocks noGrp="1"/>
          </p:cNvSpPr>
          <p:nvPr>
            <p:ph type="ftr" sz="quarter" idx="10"/>
          </p:nvPr>
        </p:nvSpPr>
        <p:spPr/>
        <p:txBody>
          <a:bodyPr/>
          <a:lstStyle/>
          <a:p>
            <a:r>
              <a:rPr lang="en-US" noProof="0"/>
              <a:t>Who is Who in the Financial System</a:t>
            </a:r>
          </a:p>
        </p:txBody>
      </p:sp>
    </p:spTree>
    <p:extLst>
      <p:ext uri="{BB962C8B-B14F-4D97-AF65-F5344CB8AC3E}">
        <p14:creationId xmlns:p14="http://schemas.microsoft.com/office/powerpoint/2010/main" val="12933473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D2DF98C-C21B-D119-DC8C-5B771142A4AB}"/>
              </a:ext>
            </a:extLst>
          </p:cNvPr>
          <p:cNvPicPr>
            <a:picLocks noChangeAspect="1"/>
          </p:cNvPicPr>
          <p:nvPr/>
        </p:nvPicPr>
        <p:blipFill>
          <a:blip r:embed="rId3">
            <a:extLst>
              <a:ext uri="{28A0092B-C50C-407E-A947-70E740481C1C}">
                <a14:useLocalDpi xmlns:a14="http://schemas.microsoft.com/office/drawing/2010/main" val="0"/>
              </a:ext>
            </a:extLst>
          </a:blip>
          <a:srcRect b="15625"/>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FA43726-9B3B-F5A3-2D72-B4340FB79EAA}"/>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841704474"/>
      </p:ext>
    </p:extLst>
  </p:cSld>
  <p:clrMapOvr>
    <a:masterClrMapping/>
  </p:clrMapOvr>
</p:sld>
</file>

<file path=ppt/theme/theme1.xml><?xml version="1.0" encoding="utf-8"?>
<a:theme xmlns:a="http://schemas.openxmlformats.org/drawingml/2006/main" name="Office Theme">
  <a:themeElements>
    <a:clrScheme name="OnPoint">
      <a:dk1>
        <a:sysClr val="windowText" lastClr="000000"/>
      </a:dk1>
      <a:lt1>
        <a:sysClr val="window" lastClr="FFFFFF"/>
      </a:lt1>
      <a:dk2>
        <a:srgbClr val="0D5257"/>
      </a:dk2>
      <a:lt2>
        <a:srgbClr val="F1F1DE"/>
      </a:lt2>
      <a:accent1>
        <a:srgbClr val="286140"/>
      </a:accent1>
      <a:accent2>
        <a:srgbClr val="963821"/>
      </a:accent2>
      <a:accent3>
        <a:srgbClr val="0093B2"/>
      </a:accent3>
      <a:accent4>
        <a:srgbClr val="E35205"/>
      </a:accent4>
      <a:accent5>
        <a:srgbClr val="9BD3DD"/>
      </a:accent5>
      <a:accent6>
        <a:srgbClr val="8CAC89"/>
      </a:accent6>
      <a:hlink>
        <a:srgbClr val="286140"/>
      </a:hlink>
      <a:folHlink>
        <a:srgbClr val="286140"/>
      </a:folHlink>
    </a:clrScheme>
    <a:fontScheme name="Office">
      <a:majorFont>
        <a:latin typeface="Quicksand"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oppi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Quicksand" panose="02110004020202020204"/>
        <a:ea typeface=""/>
        <a:cs typeface=""/>
        <a:font script="Jpan" typeface="游ゴシック"/>
        <a:font script="Hang" typeface="맑은 고딕"/>
        <a:font script="Hans" typeface="等线"/>
        <a:font script="Hant" typeface="新細明體"/>
        <a:font script="Arab" typeface="Poppins"/>
        <a:font script="Hebr" typeface="Poppi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oppins"/>
        <a:font script="Uigh" typeface="Microsoft Uighur"/>
        <a:font script="Geor" typeface="Sylfaen"/>
        <a:font script="Armn" typeface="Poppi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28F9F798230D4286C0E237F0FB257F" ma:contentTypeVersion="11" ma:contentTypeDescription="Create a new document." ma:contentTypeScope="" ma:versionID="51337bc21cc6e8bfb1a4cb7fe3d618f4">
  <xsd:schema xmlns:xsd="http://www.w3.org/2001/XMLSchema" xmlns:xs="http://www.w3.org/2001/XMLSchema" xmlns:p="http://schemas.microsoft.com/office/2006/metadata/properties" xmlns:ns2="c8f959b4-6747-413b-be81-376d33b26b29" xmlns:ns3="28d96758-b867-4e77-82e3-4f64cda9eb70" targetNamespace="http://schemas.microsoft.com/office/2006/metadata/properties" ma:root="true" ma:fieldsID="6826a9b73201e75d51fd0269e21817b5" ns2:_="" ns3:_="">
    <xsd:import namespace="c8f959b4-6747-413b-be81-376d33b26b29"/>
    <xsd:import namespace="28d96758-b867-4e77-82e3-4f64cda9eb7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f959b4-6747-413b-be81-376d33b26b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b06aa88-5ac0-4838-8ce1-dd283b5d648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d96758-b867-4e77-82e3-4f64cda9eb7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40db92f-b626-4630-8380-77c8fa79799e}" ma:internalName="TaxCatchAll" ma:showField="CatchAllData" ma:web="28d96758-b867-4e77-82e3-4f64cda9eb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8f959b4-6747-413b-be81-376d33b26b29">
      <Terms xmlns="http://schemas.microsoft.com/office/infopath/2007/PartnerControls"/>
    </lcf76f155ced4ddcb4097134ff3c332f>
    <TaxCatchAll xmlns="28d96758-b867-4e77-82e3-4f64cda9eb70" xsi:nil="true"/>
  </documentManagement>
</p:properties>
</file>

<file path=customXml/itemProps1.xml><?xml version="1.0" encoding="utf-8"?>
<ds:datastoreItem xmlns:ds="http://schemas.openxmlformats.org/officeDocument/2006/customXml" ds:itemID="{9232825C-0C0D-41EE-9035-7BE029D5AD6C}">
  <ds:schemaRefs>
    <ds:schemaRef ds:uri="28d96758-b867-4e77-82e3-4f64cda9eb70"/>
    <ds:schemaRef ds:uri="c8f959b4-6747-413b-be81-376d33b26b2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E23DB81-AF50-45F6-ACCA-141AD6F0E123}">
  <ds:schemaRefs>
    <ds:schemaRef ds:uri="http://schemas.microsoft.com/sharepoint/v3/contenttype/forms"/>
  </ds:schemaRefs>
</ds:datastoreItem>
</file>

<file path=customXml/itemProps3.xml><?xml version="1.0" encoding="utf-8"?>
<ds:datastoreItem xmlns:ds="http://schemas.openxmlformats.org/officeDocument/2006/customXml" ds:itemID="{3192B7A7-D270-4635-A56B-3072AC7B0F2D}">
  <ds:schemaRefs>
    <ds:schemaRef ds:uri="http://schemas.microsoft.com/office/infopath/2007/PartnerControls"/>
    <ds:schemaRef ds:uri="http://purl.org/dc/dcmitype/"/>
    <ds:schemaRef ds:uri="http://purl.org/dc/elements/1.1/"/>
    <ds:schemaRef ds:uri="c8f959b4-6747-413b-be81-376d33b26b29"/>
    <ds:schemaRef ds:uri="http://schemas.microsoft.com/office/2006/documentManagement/types"/>
    <ds:schemaRef ds:uri="http://schemas.microsoft.com/office/2006/metadata/properties"/>
    <ds:schemaRef ds:uri="http://purl.org/dc/terms/"/>
    <ds:schemaRef ds:uri="http://www.w3.org/XML/1998/namespace"/>
    <ds:schemaRef ds:uri="28d96758-b867-4e77-82e3-4f64cda9eb70"/>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1243</TotalTime>
  <Words>2212</Words>
  <Application>Microsoft Office PowerPoint</Application>
  <PresentationFormat>Widescreen</PresentationFormat>
  <Paragraphs>292</Paragraphs>
  <Slides>25</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Aptos</vt:lpstr>
      <vt:lpstr>Poppins</vt:lpstr>
      <vt:lpstr>Quicksand</vt:lpstr>
      <vt:lpstr>Office Theme</vt:lpstr>
      <vt:lpstr>PowerPoint Presentation</vt:lpstr>
      <vt:lpstr>PowerPoint Presentation</vt:lpstr>
      <vt:lpstr>Who touched my dollar?</vt:lpstr>
      <vt:lpstr>Learning targets</vt:lpstr>
      <vt:lpstr>Presentation</vt:lpstr>
      <vt:lpstr>Financial services</vt:lpstr>
      <vt:lpstr>Storing money</vt:lpstr>
      <vt:lpstr>Comparing banks and credit unions</vt:lpstr>
      <vt:lpstr>Lending money</vt:lpstr>
      <vt:lpstr>Protecting money</vt:lpstr>
      <vt:lpstr>Sending money</vt:lpstr>
      <vt:lpstr>Growing money</vt:lpstr>
      <vt:lpstr>Enforcing money rules</vt:lpstr>
      <vt:lpstr>Enforcement acronyms</vt:lpstr>
      <vt:lpstr>Who can help?</vt:lpstr>
      <vt:lpstr>Who can help? (Answers)</vt:lpstr>
      <vt:lpstr>Break</vt:lpstr>
      <vt:lpstr>Application Activity</vt:lpstr>
      <vt:lpstr>Activity instructions</vt:lpstr>
      <vt:lpstr>Debrief</vt:lpstr>
      <vt:lpstr>Underbanking and financial alternatives </vt:lpstr>
      <vt:lpstr>Causes of underbanking</vt:lpstr>
      <vt:lpstr>Wrap-Up</vt:lpstr>
      <vt:lpstr>Exit ticket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Literacy Education Lesson 5 presentation: Who is Who in the Financial System</dc:title>
  <dc:subject>financial literacy education for high school students about financial institutions</dc:subject>
  <dc:creator>Education Northwest;OnPoint Community Credit Union</dc:creator>
  <cp:keywords>financial literacy education; banks; credit unions; insurance; loans</cp:keywords>
  <cp:lastModifiedBy>Megan Meckey</cp:lastModifiedBy>
  <cp:revision>27</cp:revision>
  <dcterms:created xsi:type="dcterms:W3CDTF">2024-12-20T17:38:16Z</dcterms:created>
  <dcterms:modified xsi:type="dcterms:W3CDTF">2026-10-21T23:48:37Z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0x0101007928F9F798230D4286C0E237F0FB257F</vt:lpwstr>
  </property>
  <property fmtid="{D5CDD505-2E9C-101B-9397-08002B2CF9AE}" pid="3" name="MediaServiceImageTags">
    <vt:lpwstr/>
  </property>
</Properties>
</file>