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0"/>
  </p:notesMasterIdLst>
  <p:sldIdLst>
    <p:sldId id="256" r:id="rId5"/>
    <p:sldId id="307" r:id="rId6"/>
    <p:sldId id="308" r:id="rId7"/>
    <p:sldId id="272" r:id="rId8"/>
    <p:sldId id="298" r:id="rId9"/>
    <p:sldId id="290" r:id="rId10"/>
    <p:sldId id="291" r:id="rId11"/>
    <p:sldId id="305" r:id="rId12"/>
    <p:sldId id="306" r:id="rId13"/>
    <p:sldId id="283" r:id="rId14"/>
    <p:sldId id="295" r:id="rId15"/>
    <p:sldId id="297" r:id="rId16"/>
    <p:sldId id="276" r:id="rId17"/>
    <p:sldId id="273" r:id="rId18"/>
    <p:sldId id="293" r:id="rId19"/>
    <p:sldId id="274" r:id="rId20"/>
    <p:sldId id="287" r:id="rId21"/>
    <p:sldId id="301" r:id="rId22"/>
    <p:sldId id="302" r:id="rId23"/>
    <p:sldId id="303" r:id="rId24"/>
    <p:sldId id="304" r:id="rId25"/>
    <p:sldId id="296" r:id="rId26"/>
    <p:sldId id="275" r:id="rId27"/>
    <p:sldId id="289" r:id="rId28"/>
    <p:sldId id="30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 id="{C30D9596-3497-0925-747B-FB917801DE08}" name="Nicky Martin" initials="NM" userId="S::nicky.martin@ednw.org::5b327e23-52e9-4780-9060-d4e7ed32e60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6CE8F1-5306-4067-95A5-0260031152F1}" v="237" dt="2026-10-13T03:00:08.0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3534"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3058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Distribute the handout packets to students, if you have not already.</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1540880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copy of the prompt on the slide (</a:t>
            </a:r>
            <a:r>
              <a:rPr lang="en-US" sz="1200" i="1" kern="1200" dirty="0">
                <a:solidFill>
                  <a:schemeClr val="tx1"/>
                </a:solidFill>
                <a:effectLst/>
                <a:latin typeface="+mn-lt"/>
                <a:ea typeface="+mn-ea"/>
                <a:cs typeface="+mn-cs"/>
              </a:rPr>
              <a:t>What do you think are the most important features to look for when choosing a bank or credit union account?</a:t>
            </a:r>
            <a:r>
              <a:rPr lang="en-US" sz="1200" kern="1200" dirty="0">
                <a:solidFill>
                  <a:schemeClr val="tx1"/>
                </a:solidFill>
                <a:effectLst/>
                <a:latin typeface="+mn-lt"/>
                <a:ea typeface="+mn-ea"/>
                <a:cs typeface="+mn-cs"/>
              </a:rPr>
              <a:t>) that is provided on the first page of their handouts.</a:t>
            </a:r>
          </a:p>
          <a:p>
            <a:endParaRPr lang="en-US" dirty="0"/>
          </a:p>
        </p:txBody>
      </p:sp>
      <p:sp>
        <p:nvSpPr>
          <p:cNvPr id="4" name="Slide Number Placeholder 3"/>
          <p:cNvSpPr>
            <a:spLocks noGrp="1"/>
          </p:cNvSpPr>
          <p:nvPr>
            <p:ph type="sldNum" sz="quarter" idx="5"/>
          </p:nvPr>
        </p:nvSpPr>
        <p:spPr/>
        <p:txBody>
          <a:bodyPr/>
          <a:lstStyle/>
          <a:p>
            <a:fld id="{1E4E865A-A2B6-4F9C-95DF-89339CB971C5}" type="slidenum">
              <a:rPr lang="en-US" smtClean="0"/>
              <a:t>2</a:t>
            </a:fld>
            <a:endParaRPr lang="en-US"/>
          </a:p>
        </p:txBody>
      </p:sp>
    </p:spTree>
    <p:extLst>
      <p:ext uri="{BB962C8B-B14F-4D97-AF65-F5344CB8AC3E}">
        <p14:creationId xmlns:p14="http://schemas.microsoft.com/office/powerpoint/2010/main" val="89247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Point students to the copy of the learning targets provided on the first page of their handouts. Review the learning targets with them.</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copy of the lesson glossary provided on the first page of their handouts and review the terms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Note Catcher handout </a:t>
            </a:r>
            <a:r>
              <a:rPr lang="en-US" sz="1200" kern="1200" dirty="0">
                <a:solidFill>
                  <a:schemeClr val="tx1"/>
                </a:solidFill>
                <a:effectLst/>
                <a:latin typeface="+mn-lt"/>
                <a:ea typeface="+mn-ea"/>
                <a:cs typeface="+mn-cs"/>
              </a:rPr>
              <a:t>and invite them to use it to take notes during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1E4E865A-A2B6-4F9C-95DF-89339CB971C5}" type="slidenum">
              <a:rPr lang="en-US" smtClean="0"/>
              <a:t>3</a:t>
            </a:fld>
            <a:endParaRPr lang="en-US"/>
          </a:p>
        </p:txBody>
      </p:sp>
    </p:spTree>
    <p:extLst>
      <p:ext uri="{BB962C8B-B14F-4D97-AF65-F5344CB8AC3E}">
        <p14:creationId xmlns:p14="http://schemas.microsoft.com/office/powerpoint/2010/main" val="1963939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Ask students to think about and popcorn out examples of products and services offered by banks and credit unions they remember from their work in </a:t>
            </a:r>
            <a:r>
              <a:rPr lang="en-US" sz="1200" b="1" i="1" kern="1200" dirty="0">
                <a:solidFill>
                  <a:schemeClr val="tx1"/>
                </a:solidFill>
                <a:effectLst/>
                <a:latin typeface="+mn-lt"/>
                <a:ea typeface="+mn-ea"/>
                <a:cs typeface="+mn-cs"/>
              </a:rPr>
              <a:t>Lesson 5,</a:t>
            </a:r>
            <a:r>
              <a:rPr lang="en-US" sz="1200" b="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Who is Who in the Financial System</a:t>
            </a:r>
            <a:r>
              <a:rPr lang="en-US" sz="1200" kern="1200" dirty="0">
                <a:solidFill>
                  <a:schemeClr val="tx1"/>
                </a:solidFill>
                <a:effectLst/>
                <a:latin typeface="+mn-lt"/>
                <a:ea typeface="+mn-ea"/>
                <a:cs typeface="+mn-cs"/>
              </a:rPr>
              <a:t> or from personal experience and write them down on the writing surface.</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4</a:t>
            </a:fld>
            <a:endParaRPr lang="en-US"/>
          </a:p>
        </p:txBody>
      </p:sp>
    </p:spTree>
    <p:extLst>
      <p:ext uri="{BB962C8B-B14F-4D97-AF65-F5344CB8AC3E}">
        <p14:creationId xmlns:p14="http://schemas.microsoft.com/office/powerpoint/2010/main" val="320633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Use the slide to cross-check and expand on the list of products and services the students brainstormed in the previous step.</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Note for students that for many young people, a checking account and a savings account are their initial entry into the banking system, making them an appropriate focus before moving on to more advanced financial products and services. The rest of the lesson will thus shift to focus on the accounts most students are likely to encounter first.</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5</a:t>
            </a:fld>
            <a:endParaRPr lang="en-US"/>
          </a:p>
        </p:txBody>
      </p:sp>
    </p:spTree>
    <p:extLst>
      <p:ext uri="{BB962C8B-B14F-4D97-AF65-F5344CB8AC3E}">
        <p14:creationId xmlns:p14="http://schemas.microsoft.com/office/powerpoint/2010/main" val="2482299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2006598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 Share that banks and credit unions sometimes offer special accounts for youth and young adults offering higher interest rates to encourage the building of saving habits.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2921625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instructions provided. Students will decide whether a checking or savings account is better for each financial need. </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Read each financial need aloud and ask students to identify whether a checking account or savings account would be more useful. Ask them to show one or two fingers to indicate their choice. Record their responses on the writing surface. </a:t>
            </a:r>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1953675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20F4D-4E5A-DEBB-E602-D9F208766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EF575-CC93-911A-F179-35ADD9530B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87AC3-4F35-79CA-D6A7-1F07E5DD5C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the suggested answers with students. Encourage students who have questions about or disagree with an answer to explain their reasoning. Emphasize that checking accounts are generally used for everyday spending, while savings accounts are designed for money that will be set aside for future goals. Many people use both checking and savings accounts together.</a:t>
            </a:r>
          </a:p>
        </p:txBody>
      </p:sp>
      <p:sp>
        <p:nvSpPr>
          <p:cNvPr id="4" name="Slide Number Placeholder 3">
            <a:extLst>
              <a:ext uri="{FF2B5EF4-FFF2-40B4-BE49-F238E27FC236}">
                <a16:creationId xmlns:a16="http://schemas.microsoft.com/office/drawing/2014/main" id="{D68576EF-C517-734F-E7F2-64A78A56239C}"/>
              </a:ext>
            </a:extLst>
          </p:cNvPr>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1615874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Present students with the following scenario.</a:t>
            </a: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Ask: </a:t>
            </a:r>
            <a:r>
              <a:rPr lang="en-US" sz="1200" i="1" kern="1200">
                <a:solidFill>
                  <a:schemeClr val="tx1"/>
                </a:solidFill>
                <a:effectLst/>
                <a:latin typeface="+mn-lt"/>
                <a:ea typeface="+mn-ea"/>
                <a:cs typeface="+mn-cs"/>
              </a:rPr>
              <a:t>You have $10 in your account. You try to spend $15. What do you think happens?</a:t>
            </a:r>
            <a:endParaRPr lang="en-US" sz="1200" kern="1200">
              <a:solidFill>
                <a:schemeClr val="tx1"/>
              </a:solidFill>
              <a:effectLst/>
              <a:latin typeface="+mn-lt"/>
              <a:ea typeface="+mn-ea"/>
              <a:cs typeface="+mn-cs"/>
            </a:endParaRP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Invite a few students to share their ideas and record their responses on the writing surface. Then review the slide and explain that depending on the situation, the transaction may be declined, the account may be overdrawn, or a fee such as an overdraft or non-sufficient funds fee may be charged.</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3168382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1026094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Review with students the information provided. Note that online and mobile banking help people manage their finances by giving them convenient, real‑time access to their bank or credit union accounts anytime and anywhere.</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Play the digital banking demo video by clicking the image on the slide.</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Transition to the application activity by explaining that students will now apply what they have learned by reviewing a sample bank or credit union account statement and identifying key details and transactions.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971889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1275282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Divide the class into small groups.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3546671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Sample Account Statement Analysis handout</a:t>
            </a:r>
            <a:r>
              <a:rPr lang="en-US" sz="1200" kern="1200">
                <a:solidFill>
                  <a:schemeClr val="tx1"/>
                </a:solidFill>
                <a:effectLst/>
                <a:latin typeface="+mn-lt"/>
                <a:ea typeface="+mn-ea"/>
                <a:cs typeface="+mn-cs"/>
              </a:rPr>
              <a:t>. Review the activity instructions as a class. Students will review a sample bank or credit union account statement and answer questions about it.</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Invite groups to begin working on the activity.</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Circulate among the groups as they work to answer questions and make sure they are staying on task.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After 15 minutes, or when it looks like students have completed their work, get their attention and move on to the activity debrief.</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Using the </a:t>
            </a:r>
            <a:r>
              <a:rPr lang="en-US" sz="1200" b="1" i="1" kern="1200">
                <a:solidFill>
                  <a:schemeClr val="tx1"/>
                </a:solidFill>
                <a:effectLst/>
                <a:latin typeface="+mn-lt"/>
                <a:ea typeface="+mn-ea"/>
                <a:cs typeface="+mn-cs"/>
              </a:rPr>
              <a:t>Bank statement answer key</a:t>
            </a:r>
            <a:r>
              <a:rPr lang="en-US" sz="1200"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slides (Slides 17-21)</a:t>
            </a:r>
            <a:r>
              <a:rPr lang="en-US" sz="1200" kern="1200">
                <a:solidFill>
                  <a:schemeClr val="tx1"/>
                </a:solidFill>
                <a:effectLst/>
                <a:latin typeface="+mn-lt"/>
                <a:ea typeface="+mn-ea"/>
                <a:cs typeface="+mn-cs"/>
              </a:rPr>
              <a:t>, have students compare their work with answers provided on the slides. If students have questions about or disagree with any of the suggested answers, encourage them to explain their reasoning.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3487642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Review with students the information provided. Explain that with the practical knowledge students have gained from the lesson—specifically, reading bank statements and using accounts responsibly—they have a solid foundation for making informed financial decisions as their needs and responsibilities grow.</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Take any questions from students before moving on.</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22</a:t>
            </a:fld>
            <a:endParaRPr lang="en-US"/>
          </a:p>
        </p:txBody>
      </p:sp>
    </p:spTree>
    <p:extLst>
      <p:ext uri="{BB962C8B-B14F-4D97-AF65-F5344CB8AC3E}">
        <p14:creationId xmlns:p14="http://schemas.microsoft.com/office/powerpoint/2010/main" val="1468487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23</a:t>
            </a:fld>
            <a:endParaRPr lang="en-US"/>
          </a:p>
        </p:txBody>
      </p:sp>
    </p:spTree>
    <p:extLst>
      <p:ext uri="{BB962C8B-B14F-4D97-AF65-F5344CB8AC3E}">
        <p14:creationId xmlns:p14="http://schemas.microsoft.com/office/powerpoint/2010/main" val="1812677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prompt on the slide that is provided on the last page of their handout packets. Invite students to write their responses to the prompt in their handouts in the spaces provided.</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24</a:t>
            </a:fld>
            <a:endParaRPr lang="en-US"/>
          </a:p>
        </p:txBody>
      </p:sp>
    </p:spTree>
    <p:extLst>
      <p:ext uri="{BB962C8B-B14F-4D97-AF65-F5344CB8AC3E}">
        <p14:creationId xmlns:p14="http://schemas.microsoft.com/office/powerpoint/2010/main" val="1909058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endParaRPr lang="en-US" dirty="0"/>
          </a:p>
          <a:p>
            <a:endParaRPr lang="en-US" dirty="0"/>
          </a:p>
        </p:txBody>
      </p:sp>
    </p:spTree>
    <p:extLst>
      <p:ext uri="{BB962C8B-B14F-4D97-AF65-F5344CB8AC3E}">
        <p14:creationId xmlns:p14="http://schemas.microsoft.com/office/powerpoint/2010/main" val="20906229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3370165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727961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8" r:id="rId4"/>
    <p:sldLayoutId id="2147483660" r:id="rId5"/>
    <p:sldLayoutId id="2147483663" r:id="rId6"/>
    <p:sldLayoutId id="2147483664" r:id="rId7"/>
    <p:sldLayoutId id="2147483665" r:id="rId8"/>
    <p:sldLayoutId id="2147483666" r:id="rId9"/>
    <p:sldLayoutId id="2147483669" r:id="rId10"/>
    <p:sldLayoutId id="2147483670" r:id="rId11"/>
    <p:sldLayoutId id="2147483671" r:id="rId12"/>
    <p:sldLayoutId id="2147483676" r:id="rId13"/>
    <p:sldLayoutId id="2147483677" r:id="rId14"/>
    <p:sldLayoutId id="2147483650" r:id="rId15"/>
    <p:sldLayoutId id="2147483667" r:id="rId16"/>
    <p:sldLayoutId id="2147483652" r:id="rId17"/>
    <p:sldLayoutId id="2147483653" r:id="rId18"/>
    <p:sldLayoutId id="2147483654" r:id="rId19"/>
    <p:sldLayoutId id="2147483675" r:id="rId20"/>
    <p:sldLayoutId id="2147483673" r:id="rId21"/>
    <p:sldLayoutId id="2147483655" r:id="rId22"/>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0.sv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5.xml"/><Relationship Id="rId1" Type="http://schemas.openxmlformats.org/officeDocument/2006/relationships/video" Target="https://www.youtube.com/embed/EaY6D6Ollgc?feature=oembed" TargetMode="External"/><Relationship Id="rId5" Type="http://schemas.openxmlformats.org/officeDocument/2006/relationships/image" Target="../media/image12.jpeg"/><Relationship Id="rId4" Type="http://schemas.openxmlformats.org/officeDocument/2006/relationships/hyperlink" Target="https://www.youtube.com/watch?v=EaY6D6Ollg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BE86F2D-B6A5-5EA0-9AD3-A6D37E6EE73C}"/>
              </a:ext>
            </a:extLst>
          </p:cNvPr>
          <p:cNvPicPr>
            <a:picLocks noChangeAspect="1"/>
          </p:cNvPicPr>
          <p:nvPr/>
        </p:nvPicPr>
        <p:blipFill>
          <a:blip r:embed="rId3">
            <a:extLst>
              <a:ext uri="{28A0092B-C50C-407E-A947-70E740481C1C}">
                <a14:useLocalDpi xmlns:a14="http://schemas.microsoft.com/office/drawing/2010/main" val="0"/>
              </a:ext>
            </a:extLst>
          </a:blip>
          <a:srcRect l="-1" r="-1041" b="15620"/>
          <a:stretch>
            <a:fillRect/>
          </a:stretch>
        </p:blipFill>
        <p:spPr>
          <a:xfrm>
            <a:off x="0" y="0"/>
            <a:ext cx="12319000" cy="6858000"/>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p:txBody>
          <a:bodyPr/>
          <a:lstStyle/>
          <a:p>
            <a:br>
              <a:rPr lang="en-US"/>
            </a:br>
            <a:r>
              <a:rPr lang="en-US"/>
              <a:t>OnPoint Financial Literacy Education</a:t>
            </a:r>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a:t>Lesson 6: Banking Basics</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4F04646-592E-5AA8-104D-BD7C4383F799}"/>
              </a:ext>
            </a:extLst>
          </p:cNvPr>
          <p:cNvSpPr>
            <a:spLocks noGrp="1"/>
          </p:cNvSpPr>
          <p:nvPr>
            <p:ph type="ftr" sz="quarter" idx="10"/>
          </p:nvPr>
        </p:nvSpPr>
        <p:spPr/>
        <p:txBody>
          <a:bodyPr/>
          <a:lstStyle/>
          <a:p>
            <a:r>
              <a:rPr lang="en-US" dirty="0"/>
              <a:t>Banking Basics</a:t>
            </a:r>
          </a:p>
        </p:txBody>
      </p:sp>
      <p:sp>
        <p:nvSpPr>
          <p:cNvPr id="4" name="Slide Number Placeholder 3">
            <a:extLst>
              <a:ext uri="{FF2B5EF4-FFF2-40B4-BE49-F238E27FC236}">
                <a16:creationId xmlns:a16="http://schemas.microsoft.com/office/drawing/2014/main" id="{7BC5E6DF-DF99-7A39-450C-67B267A24A7A}"/>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93F4ECB7-274E-F851-0C11-778DA003C80A}"/>
              </a:ext>
            </a:extLst>
          </p:cNvPr>
          <p:cNvSpPr>
            <a:spLocks noGrp="1"/>
          </p:cNvSpPr>
          <p:nvPr>
            <p:ph type="body" sz="quarter" idx="12"/>
          </p:nvPr>
        </p:nvSpPr>
        <p:spPr/>
        <p:txBody>
          <a:bodyPr>
            <a:normAutofit fontScale="62500" lnSpcReduction="20000"/>
          </a:bodyPr>
          <a:lstStyle/>
          <a:p>
            <a:pPr algn="ctr"/>
            <a:r>
              <a:rPr lang="en-US" dirty="0">
                <a:solidFill>
                  <a:schemeClr val="bg1"/>
                </a:solidFill>
              </a:rPr>
              <a:t>What do you think are the most important features to look for when choosing a bank or credit union account?</a:t>
            </a:r>
            <a:endParaRPr lang="en-US" dirty="0">
              <a:solidFill>
                <a:schemeClr val="bg1"/>
              </a:solidFill>
              <a:latin typeface="Poppins"/>
              <a:cs typeface="Poppins"/>
            </a:endParaRPr>
          </a:p>
          <a:p>
            <a:endParaRPr lang="en-US" dirty="0"/>
          </a:p>
        </p:txBody>
      </p:sp>
      <p:sp>
        <p:nvSpPr>
          <p:cNvPr id="6" name="Text Placeholder 5">
            <a:extLst>
              <a:ext uri="{FF2B5EF4-FFF2-40B4-BE49-F238E27FC236}">
                <a16:creationId xmlns:a16="http://schemas.microsoft.com/office/drawing/2014/main" id="{99AA489D-6AD0-567F-E813-FC74E81F9D0E}"/>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149458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6E1CB-BF5E-BABB-61DE-646AB9D973F3}"/>
              </a:ext>
            </a:extLst>
          </p:cNvPr>
          <p:cNvSpPr>
            <a:spLocks noGrp="1"/>
          </p:cNvSpPr>
          <p:nvPr>
            <p:ph type="title"/>
          </p:nvPr>
        </p:nvSpPr>
        <p:spPr/>
        <p:txBody>
          <a:bodyPr/>
          <a:lstStyle/>
          <a:p>
            <a:r>
              <a:rPr lang="en-US" dirty="0"/>
              <a:t>Learning Targets</a:t>
            </a:r>
          </a:p>
        </p:txBody>
      </p:sp>
      <p:sp>
        <p:nvSpPr>
          <p:cNvPr id="3" name="Content Placeholder 2">
            <a:extLst>
              <a:ext uri="{FF2B5EF4-FFF2-40B4-BE49-F238E27FC236}">
                <a16:creationId xmlns:a16="http://schemas.microsoft.com/office/drawing/2014/main" id="{A7F27944-3A16-D7D4-D67A-1BAEBB3C0B01}"/>
              </a:ext>
            </a:extLst>
          </p:cNvPr>
          <p:cNvSpPr>
            <a:spLocks noGrp="1"/>
          </p:cNvSpPr>
          <p:nvPr>
            <p:ph idx="1"/>
          </p:nvPr>
        </p:nvSpPr>
        <p:spPr/>
        <p:txBody>
          <a:bodyPr/>
          <a:lstStyle/>
          <a:p>
            <a:pPr marL="0" indent="0">
              <a:buNone/>
            </a:pPr>
            <a:r>
              <a:rPr lang="en-US" dirty="0"/>
              <a:t>I can:</a:t>
            </a:r>
          </a:p>
        </p:txBody>
      </p:sp>
      <p:sp>
        <p:nvSpPr>
          <p:cNvPr id="4" name="Footer Placeholder 3">
            <a:extLst>
              <a:ext uri="{FF2B5EF4-FFF2-40B4-BE49-F238E27FC236}">
                <a16:creationId xmlns:a16="http://schemas.microsoft.com/office/drawing/2014/main" id="{91F84F36-8353-647A-A918-748E1B1B6AD6}"/>
              </a:ext>
            </a:extLst>
          </p:cNvPr>
          <p:cNvSpPr>
            <a:spLocks noGrp="1"/>
          </p:cNvSpPr>
          <p:nvPr>
            <p:ph type="ftr" sz="quarter" idx="10"/>
          </p:nvPr>
        </p:nvSpPr>
        <p:spPr/>
        <p:txBody>
          <a:bodyPr/>
          <a:lstStyle/>
          <a:p>
            <a:r>
              <a:rPr lang="en-US" dirty="0"/>
              <a:t>Banking Basics</a:t>
            </a:r>
          </a:p>
        </p:txBody>
      </p:sp>
      <p:sp>
        <p:nvSpPr>
          <p:cNvPr id="5" name="Slide Number Placeholder 4">
            <a:extLst>
              <a:ext uri="{FF2B5EF4-FFF2-40B4-BE49-F238E27FC236}">
                <a16:creationId xmlns:a16="http://schemas.microsoft.com/office/drawing/2014/main" id="{96890EE7-51D7-5123-2145-BB4C464180C5}"/>
              </a:ext>
            </a:extLst>
          </p:cNvPr>
          <p:cNvSpPr>
            <a:spLocks noGrp="1"/>
          </p:cNvSpPr>
          <p:nvPr>
            <p:ph type="sldNum" sz="quarter" idx="11"/>
          </p:nvPr>
        </p:nvSpPr>
        <p:spPr/>
        <p:txBody>
          <a:bodyPr/>
          <a:lstStyle/>
          <a:p>
            <a:fld id="{1B6BCD38-10FB-4154-A4CD-08746A6DCB55}" type="slidenum">
              <a:rPr lang="en-US" smtClean="0"/>
              <a:pPr/>
              <a:t>3</a:t>
            </a:fld>
            <a:endParaRPr lang="en-US"/>
          </a:p>
        </p:txBody>
      </p:sp>
      <p:sp>
        <p:nvSpPr>
          <p:cNvPr id="7" name="TextBox 6">
            <a:extLst>
              <a:ext uri="{FF2B5EF4-FFF2-40B4-BE49-F238E27FC236}">
                <a16:creationId xmlns:a16="http://schemas.microsoft.com/office/drawing/2014/main" id="{D91C3199-B4DC-B504-DF45-A312E8F252B8}"/>
              </a:ext>
            </a:extLst>
          </p:cNvPr>
          <p:cNvSpPr txBox="1"/>
          <p:nvPr/>
        </p:nvSpPr>
        <p:spPr>
          <a:xfrm>
            <a:off x="838200" y="4405122"/>
            <a:ext cx="3200400" cy="1554480"/>
          </a:xfrm>
          <a:prstGeom prst="rect">
            <a:avLst/>
          </a:prstGeom>
          <a:noFill/>
        </p:spPr>
        <p:txBody>
          <a:bodyPr wrap="square" anchor="t">
            <a:spAutoFit/>
          </a:bodyPr>
          <a:lstStyle/>
          <a:p>
            <a:pPr algn="ctr"/>
            <a:r>
              <a:rPr lang="en-US" sz="2200" dirty="0">
                <a:latin typeface="Poppins" panose="00000500000000000000" pitchFamily="2" charset="0"/>
                <a:cs typeface="Poppins" panose="00000500000000000000" pitchFamily="2" charset="0"/>
              </a:rPr>
              <a:t>Describe the products and services offered by banks and credit unions</a:t>
            </a:r>
            <a:endParaRPr lang="en-US" sz="2200">
              <a:latin typeface="Poppins" panose="00000500000000000000" pitchFamily="2" charset="0"/>
              <a:cs typeface="Poppins" panose="00000500000000000000" pitchFamily="2" charset="0"/>
            </a:endParaRPr>
          </a:p>
        </p:txBody>
      </p:sp>
      <p:pic>
        <p:nvPicPr>
          <p:cNvPr id="9" name="Graphic 8">
            <a:extLst>
              <a:ext uri="{FF2B5EF4-FFF2-40B4-BE49-F238E27FC236}">
                <a16:creationId xmlns:a16="http://schemas.microsoft.com/office/drawing/2014/main" id="{33D63507-0A3A-203C-5DAC-F2821A5F3AC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0200" y="2878074"/>
            <a:ext cx="1371600" cy="1371600"/>
          </a:xfrm>
          <a:prstGeom prst="rect">
            <a:avLst/>
          </a:prstGeom>
        </p:spPr>
      </p:pic>
      <p:pic>
        <p:nvPicPr>
          <p:cNvPr id="11" name="Graphic 10">
            <a:extLst>
              <a:ext uri="{FF2B5EF4-FFF2-40B4-BE49-F238E27FC236}">
                <a16:creationId xmlns:a16="http://schemas.microsoft.com/office/drawing/2014/main" id="{4D773571-9C52-0761-FAE3-70042AB84B8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52600" y="2878074"/>
            <a:ext cx="1371600" cy="1371600"/>
          </a:xfrm>
          <a:prstGeom prst="rect">
            <a:avLst/>
          </a:prstGeom>
        </p:spPr>
      </p:pic>
      <p:pic>
        <p:nvPicPr>
          <p:cNvPr id="13" name="Graphic 12">
            <a:extLst>
              <a:ext uri="{FF2B5EF4-FFF2-40B4-BE49-F238E27FC236}">
                <a16:creationId xmlns:a16="http://schemas.microsoft.com/office/drawing/2014/main" id="{04EA4271-CDAC-B79E-6771-529E4613F8F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67800" y="2878074"/>
            <a:ext cx="1371600" cy="1371600"/>
          </a:xfrm>
          <a:prstGeom prst="rect">
            <a:avLst/>
          </a:prstGeom>
        </p:spPr>
      </p:pic>
      <p:sp>
        <p:nvSpPr>
          <p:cNvPr id="21" name="Learning Target 2">
            <a:extLst>
              <a:ext uri="{FF2B5EF4-FFF2-40B4-BE49-F238E27FC236}">
                <a16:creationId xmlns:a16="http://schemas.microsoft.com/office/drawing/2014/main" id="{D91C3199-B4DC-B504-DF45-A312E8F252B8}"/>
              </a:ext>
            </a:extLst>
          </p:cNvPr>
          <p:cNvSpPr txBox="1"/>
          <p:nvPr/>
        </p:nvSpPr>
        <p:spPr>
          <a:xfrm>
            <a:off x="4495800" y="4405122"/>
            <a:ext cx="3200400" cy="1554480"/>
          </a:xfrm>
          <a:prstGeom prst="rect">
            <a:avLst/>
          </a:prstGeom>
          <a:noFill/>
        </p:spPr>
        <p:txBody>
          <a:bodyPr wrap="square" anchor="t">
            <a:spAutoFit/>
          </a:bodyPr>
          <a:lstStyle/>
          <a:p>
            <a:pPr algn="ctr"/>
            <a:r>
              <a:rPr lang="en-US" sz="2200">
                <a:latin typeface="Poppins" panose="00000500000000000000" pitchFamily="2" charset="0"/>
                <a:cs typeface="Poppins" panose="00000500000000000000" pitchFamily="2" charset="0"/>
              </a:rPr>
              <a:t>Identify the main parts of a bank account statement</a:t>
            </a:r>
          </a:p>
        </p:txBody>
      </p:sp>
      <p:sp>
        <p:nvSpPr>
          <p:cNvPr id="22" name="Learning Target 3">
            <a:extLst>
              <a:ext uri="{FF2B5EF4-FFF2-40B4-BE49-F238E27FC236}">
                <a16:creationId xmlns:a16="http://schemas.microsoft.com/office/drawing/2014/main" id="{D91C3199-B4DC-B504-DF45-A312E8F252B8}"/>
              </a:ext>
            </a:extLst>
          </p:cNvPr>
          <p:cNvSpPr txBox="1"/>
          <p:nvPr/>
        </p:nvSpPr>
        <p:spPr>
          <a:xfrm>
            <a:off x="8153400" y="4405122"/>
            <a:ext cx="3200400" cy="1554480"/>
          </a:xfrm>
          <a:prstGeom prst="rect">
            <a:avLst/>
          </a:prstGeom>
          <a:noFill/>
        </p:spPr>
        <p:txBody>
          <a:bodyPr wrap="square" anchor="t">
            <a:spAutoFit/>
          </a:bodyPr>
          <a:lstStyle/>
          <a:p>
            <a:pPr algn="ctr"/>
            <a:r>
              <a:rPr lang="en-US" sz="2200">
                <a:latin typeface="Poppins" panose="00000500000000000000" pitchFamily="2" charset="0"/>
                <a:cs typeface="Poppins" panose="00000500000000000000" pitchFamily="2" charset="0"/>
              </a:rPr>
              <a:t>Explain why it is important to review my account statements regularly</a:t>
            </a:r>
          </a:p>
        </p:txBody>
      </p:sp>
    </p:spTree>
    <p:extLst>
      <p:ext uri="{BB962C8B-B14F-4D97-AF65-F5344CB8AC3E}">
        <p14:creationId xmlns:p14="http://schemas.microsoft.com/office/powerpoint/2010/main" val="3896728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E253B09-2A5B-AB82-9613-A3B59C9F8042}"/>
              </a:ext>
            </a:extLst>
          </p:cNvPr>
          <p:cNvPicPr>
            <a:picLocks noChangeAspect="1"/>
          </p:cNvPicPr>
          <p:nvPr/>
        </p:nvPicPr>
        <p:blipFill>
          <a:blip r:embed="rId3">
            <a:extLst>
              <a:ext uri="{28A0092B-C50C-407E-A947-70E740481C1C}">
                <a14:useLocalDpi xmlns:a14="http://schemas.microsoft.com/office/drawing/2010/main" val="0"/>
              </a:ext>
            </a:extLst>
          </a:blip>
          <a:srcRect r="2041" b="17347"/>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B4DA46E8-4C5C-D4E9-0148-3DDFE2099D54}"/>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1997811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BFF7E-FA2A-1889-37F3-7E7B670E18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DAE32A-EC95-7A8B-A6A7-C5CB6AC6C8CD}"/>
              </a:ext>
            </a:extLst>
          </p:cNvPr>
          <p:cNvSpPr>
            <a:spLocks noGrp="1"/>
          </p:cNvSpPr>
          <p:nvPr>
            <p:ph type="title"/>
          </p:nvPr>
        </p:nvSpPr>
        <p:spPr/>
        <p:txBody>
          <a:bodyPr/>
          <a:lstStyle/>
          <a:p>
            <a:r>
              <a:rPr lang="en-US"/>
              <a:t>Bank and credit union services</a:t>
            </a:r>
            <a:endParaRPr lang="en-US" noProof="0"/>
          </a:p>
        </p:txBody>
      </p:sp>
      <p:sp>
        <p:nvSpPr>
          <p:cNvPr id="5" name="Slide Number Placeholder 4">
            <a:extLst>
              <a:ext uri="{FF2B5EF4-FFF2-40B4-BE49-F238E27FC236}">
                <a16:creationId xmlns:a16="http://schemas.microsoft.com/office/drawing/2014/main" id="{97F307DA-CE06-62E4-4E28-E524D25ECA6F}"/>
              </a:ext>
            </a:extLst>
          </p:cNvPr>
          <p:cNvSpPr>
            <a:spLocks noGrp="1"/>
          </p:cNvSpPr>
          <p:nvPr>
            <p:ph type="sldNum" sz="quarter" idx="11"/>
          </p:nvPr>
        </p:nvSpPr>
        <p:spPr/>
        <p:txBody>
          <a:bodyPr wrap="none" lIns="20000" rIns="20000"/>
          <a:lstStyle/>
          <a:p>
            <a:r>
              <a:rPr lang="en-US" noProof="0"/>
              <a:t>5</a:t>
            </a:r>
          </a:p>
        </p:txBody>
      </p:sp>
      <p:sp>
        <p:nvSpPr>
          <p:cNvPr id="8" name="Footer Placeholder 7">
            <a:extLst>
              <a:ext uri="{FF2B5EF4-FFF2-40B4-BE49-F238E27FC236}">
                <a16:creationId xmlns:a16="http://schemas.microsoft.com/office/drawing/2014/main" id="{B2F45051-4471-815D-CE5C-7FE3FC093DC2}"/>
              </a:ext>
            </a:extLst>
          </p:cNvPr>
          <p:cNvSpPr>
            <a:spLocks noGrp="1"/>
          </p:cNvSpPr>
          <p:nvPr>
            <p:ph type="ftr" sz="quarter" idx="10"/>
          </p:nvPr>
        </p:nvSpPr>
        <p:spPr/>
        <p:txBody>
          <a:bodyPr/>
          <a:lstStyle/>
          <a:p>
            <a:r>
              <a:rPr lang="en-US" noProof="0"/>
              <a:t>Banking Basics</a:t>
            </a:r>
          </a:p>
        </p:txBody>
      </p:sp>
      <p:graphicFrame>
        <p:nvGraphicFramePr>
          <p:cNvPr id="7" name="Content Placeholder 7">
            <a:extLst>
              <a:ext uri="{FF2B5EF4-FFF2-40B4-BE49-F238E27FC236}">
                <a16:creationId xmlns:a16="http://schemas.microsoft.com/office/drawing/2014/main" id="{C7D5B0D7-C698-7992-F40D-350253F00B80}"/>
              </a:ext>
            </a:extLst>
          </p:cNvPr>
          <p:cNvGraphicFramePr>
            <a:graphicFrameLocks noGrp="1"/>
          </p:cNvGraphicFramePr>
          <p:nvPr>
            <p:ph sz="half" idx="1"/>
            <p:extLst>
              <p:ext uri="{D42A27DB-BD31-4B8C-83A1-F6EECF244321}">
                <p14:modId xmlns:p14="http://schemas.microsoft.com/office/powerpoint/2010/main" val="542006659"/>
              </p:ext>
            </p:extLst>
          </p:nvPr>
        </p:nvGraphicFramePr>
        <p:xfrm>
          <a:off x="838200" y="1584054"/>
          <a:ext cx="10515600" cy="4602480"/>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2291078692"/>
                    </a:ext>
                  </a:extLst>
                </a:gridCol>
                <a:gridCol w="4297680">
                  <a:extLst>
                    <a:ext uri="{9D8B030D-6E8A-4147-A177-3AD203B41FA5}">
                      <a16:colId xmlns:a16="http://schemas.microsoft.com/office/drawing/2014/main" val="1880492386"/>
                    </a:ext>
                  </a:extLst>
                </a:gridCol>
                <a:gridCol w="4297680">
                  <a:extLst>
                    <a:ext uri="{9D8B030D-6E8A-4147-A177-3AD203B41FA5}">
                      <a16:colId xmlns:a16="http://schemas.microsoft.com/office/drawing/2014/main" val="3043122928"/>
                    </a:ext>
                  </a:extLst>
                </a:gridCol>
              </a:tblGrid>
              <a:tr h="443505">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Type</a:t>
                      </a:r>
                    </a:p>
                  </a:txBody>
                  <a:tcPr anchor="ctr">
                    <a:solidFill>
                      <a:srgbClr val="0D5257"/>
                    </a:solidFill>
                  </a:tcPr>
                </a:tc>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Products and Services</a:t>
                      </a:r>
                    </a:p>
                  </a:txBody>
                  <a:tcPr marL="137160" marR="137160" marT="91440" marB="91440" anchor="ctr">
                    <a:solidFill>
                      <a:srgbClr val="0D5257"/>
                    </a:solidFill>
                  </a:tcPr>
                </a:tc>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What They are Used For</a:t>
                      </a:r>
                    </a:p>
                  </a:txBody>
                  <a:tcPr marL="137160" marR="137160" marT="91440" marB="91440" anchor="ctr">
                    <a:solidFill>
                      <a:srgbClr val="0D5257"/>
                    </a:solidFill>
                  </a:tcPr>
                </a:tc>
                <a:extLst>
                  <a:ext uri="{0D108BD9-81ED-4DB2-BD59-A6C34878D82A}">
                    <a16:rowId xmlns:a16="http://schemas.microsoft.com/office/drawing/2014/main" val="785319171"/>
                  </a:ext>
                </a:extLst>
              </a:tr>
              <a:tr h="605790">
                <a:tc>
                  <a:txBody>
                    <a:bodyPr/>
                    <a:lstStyle/>
                    <a:p>
                      <a:pPr algn="l"/>
                      <a:r>
                        <a:rPr lang="en-US" sz="1800" b="1" noProof="0">
                          <a:latin typeface="Poppins" panose="020B0604020202020204" pitchFamily="34" charset="0"/>
                          <a:cs typeface="Poppins" panose="020B0604020202020204" pitchFamily="34" charset="0"/>
                        </a:rPr>
                        <a:t>Accounts</a:t>
                      </a:r>
                    </a:p>
                  </a:txBody>
                  <a:tcPr marL="182880" marT="91440" marB="91440" anchor="ctr">
                    <a:solidFill>
                      <a:schemeClr val="bg2"/>
                    </a:solidFill>
                  </a:tcPr>
                </a:tc>
                <a:tc>
                  <a:txBody>
                    <a:bodyPr/>
                    <a:lstStyle/>
                    <a:p>
                      <a:pPr marL="0" indent="0" algn="l">
                        <a:buFont typeface="Poppins" panose="020B0604020202020204" pitchFamily="34" charset="0"/>
                        <a:buNone/>
                      </a:pPr>
                      <a:r>
                        <a:rPr lang="en-US" sz="1600" b="0" i="0" noProof="0">
                          <a:latin typeface="Poppins" panose="020B0604020202020204" pitchFamily="34" charset="0"/>
                          <a:cs typeface="Poppins" panose="020B0604020202020204" pitchFamily="34" charset="0"/>
                        </a:rPr>
                        <a:t>Checking, savings, and money market accounts; certificates of deposit</a:t>
                      </a:r>
                    </a:p>
                  </a:txBody>
                  <a:tcPr marL="182880" marT="91440" marB="91440">
                    <a:solidFill>
                      <a:schemeClr val="bg2"/>
                    </a:solidFill>
                  </a:tcPr>
                </a:tc>
                <a:tc>
                  <a:txBody>
                    <a:bodyPr/>
                    <a:lstStyle/>
                    <a:p>
                      <a:pPr marL="0" indent="0" algn="l">
                        <a:buFont typeface="Poppins" panose="020B0604020202020204" pitchFamily="34" charset="0"/>
                        <a:buNone/>
                      </a:pPr>
                      <a:r>
                        <a:rPr lang="en-US" sz="1600" noProof="0">
                          <a:latin typeface="Poppins" panose="020B0604020202020204" pitchFamily="34" charset="0"/>
                          <a:cs typeface="Poppins" panose="020B0604020202020204" pitchFamily="34" charset="0"/>
                        </a:rPr>
                        <a:t>Safely storing money, managing daily finances, and earning interest</a:t>
                      </a:r>
                    </a:p>
                  </a:txBody>
                  <a:tcPr marL="182880" marT="91440" marB="91440">
                    <a:solidFill>
                      <a:schemeClr val="bg2"/>
                    </a:solidFill>
                  </a:tcPr>
                </a:tc>
                <a:extLst>
                  <a:ext uri="{0D108BD9-81ED-4DB2-BD59-A6C34878D82A}">
                    <a16:rowId xmlns:a16="http://schemas.microsoft.com/office/drawing/2014/main" val="3130768839"/>
                  </a:ext>
                </a:extLst>
              </a:tr>
              <a:tr h="537210">
                <a:tc>
                  <a:txBody>
                    <a:bodyPr/>
                    <a:lstStyle/>
                    <a:p>
                      <a:pPr algn="l"/>
                      <a:r>
                        <a:rPr lang="en-US" sz="1800" b="1" noProof="0" dirty="0">
                          <a:latin typeface="Poppins" panose="020B0604020202020204" pitchFamily="34" charset="0"/>
                          <a:cs typeface="Poppins" panose="020B0604020202020204" pitchFamily="34" charset="0"/>
                        </a:rPr>
                        <a:t>Payments</a:t>
                      </a:r>
                    </a:p>
                  </a:txBody>
                  <a:tcPr marL="182880" marT="91440" marB="91440" anchor="ctr">
                    <a:solidFill>
                      <a:schemeClr val="bg2"/>
                    </a:solidFill>
                  </a:tcPr>
                </a:tc>
                <a:tc>
                  <a:txBody>
                    <a:bodyPr/>
                    <a:lstStyle/>
                    <a:p>
                      <a:pPr marL="0" indent="0" algn="l">
                        <a:buFont typeface="Poppins" panose="020B0604020202020204" pitchFamily="34" charset="0"/>
                        <a:buNone/>
                      </a:pPr>
                      <a:r>
                        <a:rPr lang="en-US" sz="1600" b="0" i="0" noProof="0" dirty="0">
                          <a:latin typeface="Poppins" panose="020B0604020202020204" pitchFamily="34" charset="0"/>
                          <a:cs typeface="Poppins" panose="020B0604020202020204" pitchFamily="34" charset="0"/>
                        </a:rPr>
                        <a:t>Debit cards, checks, online and mobile banking, bill pay, wire transfers</a:t>
                      </a:r>
                    </a:p>
                  </a:txBody>
                  <a:tcPr marL="182880" marT="91440" marB="91440">
                    <a:solidFill>
                      <a:schemeClr val="bg2"/>
                    </a:solidFill>
                  </a:tcPr>
                </a:tc>
                <a:tc>
                  <a:txBody>
                    <a:bodyPr/>
                    <a:lstStyle/>
                    <a:p>
                      <a:pPr marL="0" indent="0" algn="l">
                        <a:buFont typeface="Poppins" panose="020B0604020202020204" pitchFamily="34" charset="0"/>
                        <a:buNone/>
                      </a:pPr>
                      <a:r>
                        <a:rPr lang="en-US" sz="1600" noProof="0">
                          <a:latin typeface="Poppins" panose="020B0604020202020204" pitchFamily="34" charset="0"/>
                          <a:cs typeface="Poppins" panose="020B0604020202020204" pitchFamily="34" charset="0"/>
                        </a:rPr>
                        <a:t>Making purchases, paying bills, and transferring money</a:t>
                      </a:r>
                    </a:p>
                  </a:txBody>
                  <a:tcPr marL="182880" marT="91440" marB="91440">
                    <a:solidFill>
                      <a:schemeClr val="bg2"/>
                    </a:solidFill>
                  </a:tcPr>
                </a:tc>
                <a:extLst>
                  <a:ext uri="{0D108BD9-81ED-4DB2-BD59-A6C34878D82A}">
                    <a16:rowId xmlns:a16="http://schemas.microsoft.com/office/drawing/2014/main" val="4008406486"/>
                  </a:ext>
                </a:extLst>
              </a:tr>
              <a:tr h="473392">
                <a:tc>
                  <a:txBody>
                    <a:bodyPr/>
                    <a:lstStyle/>
                    <a:p>
                      <a:pPr algn="l"/>
                      <a:r>
                        <a:rPr lang="en-US" sz="1800" b="1" noProof="0">
                          <a:latin typeface="Poppins" panose="020B0604020202020204" pitchFamily="34" charset="0"/>
                          <a:cs typeface="Poppins" panose="020B0604020202020204" pitchFamily="34" charset="0"/>
                        </a:rPr>
                        <a:t>Loans and credit</a:t>
                      </a:r>
                    </a:p>
                  </a:txBody>
                  <a:tcPr marL="182880" marT="91440" marB="91440" anchor="ctr">
                    <a:solidFill>
                      <a:schemeClr val="bg2"/>
                    </a:solidFill>
                  </a:tcPr>
                </a:tc>
                <a:tc>
                  <a:txBody>
                    <a:bodyPr/>
                    <a:lstStyle/>
                    <a:p>
                      <a:pPr marL="0" indent="0" algn="l">
                        <a:buFont typeface="Poppins" panose="020B0604020202020204" pitchFamily="34" charset="0"/>
                        <a:buNone/>
                      </a:pPr>
                      <a:r>
                        <a:rPr lang="en-US" sz="1600" b="0" i="0" noProof="0">
                          <a:latin typeface="Poppins" panose="020B0604020202020204" pitchFamily="34" charset="0"/>
                          <a:cs typeface="Poppins" panose="020B0604020202020204" pitchFamily="34" charset="0"/>
                        </a:rPr>
                        <a:t>Personal loans, auto loans, mortgages, credit cards</a:t>
                      </a:r>
                    </a:p>
                  </a:txBody>
                  <a:tcPr marL="182880" marT="91440" marB="91440">
                    <a:solidFill>
                      <a:schemeClr val="bg2"/>
                    </a:solidFill>
                  </a:tcPr>
                </a:tc>
                <a:tc>
                  <a:txBody>
                    <a:bodyPr/>
                    <a:lstStyle/>
                    <a:p>
                      <a:pPr marL="0" indent="0" algn="l">
                        <a:buFont typeface="Poppins" panose="020B0604020202020204" pitchFamily="34" charset="0"/>
                        <a:buNone/>
                      </a:pPr>
                      <a:r>
                        <a:rPr lang="en-US" sz="1600" noProof="0">
                          <a:latin typeface="Poppins" panose="020B0604020202020204" pitchFamily="34" charset="0"/>
                          <a:cs typeface="Poppins" panose="020B0604020202020204" pitchFamily="34" charset="0"/>
                        </a:rPr>
                        <a:t>Borrowing money for personal needs, large purchases, or emergencies</a:t>
                      </a:r>
                    </a:p>
                  </a:txBody>
                  <a:tcPr marL="182880" marT="91440" marB="91440">
                    <a:solidFill>
                      <a:schemeClr val="bg2"/>
                    </a:solidFill>
                  </a:tcPr>
                </a:tc>
                <a:extLst>
                  <a:ext uri="{0D108BD9-81ED-4DB2-BD59-A6C34878D82A}">
                    <a16:rowId xmlns:a16="http://schemas.microsoft.com/office/drawing/2014/main" val="1042885984"/>
                  </a:ext>
                </a:extLst>
              </a:tr>
              <a:tr h="473392">
                <a:tc>
                  <a:txBody>
                    <a:bodyPr/>
                    <a:lstStyle/>
                    <a:p>
                      <a:pPr algn="l"/>
                      <a:r>
                        <a:rPr lang="en-US" sz="1800" b="1" noProof="0">
                          <a:latin typeface="Poppins" panose="020B0604020202020204" pitchFamily="34" charset="0"/>
                          <a:cs typeface="Poppins" panose="020B0604020202020204" pitchFamily="34" charset="0"/>
                        </a:rPr>
                        <a:t>Investments</a:t>
                      </a:r>
                    </a:p>
                  </a:txBody>
                  <a:tcPr marL="182880" marT="91440" marB="91440" anchor="ctr">
                    <a:solidFill>
                      <a:schemeClr val="bg2"/>
                    </a:solidFill>
                  </a:tcPr>
                </a:tc>
                <a:tc>
                  <a:txBody>
                    <a:bodyPr/>
                    <a:lstStyle/>
                    <a:p>
                      <a:pPr marL="0" indent="0" algn="l">
                        <a:buFont typeface="Poppins" panose="020B0604020202020204" pitchFamily="34" charset="0"/>
                        <a:buNone/>
                      </a:pPr>
                      <a:r>
                        <a:rPr lang="en-US" sz="1600" b="0" i="0" noProof="0">
                          <a:latin typeface="Poppins" panose="020B0604020202020204" pitchFamily="34" charset="0"/>
                          <a:cs typeface="Poppins" panose="020B0604020202020204" pitchFamily="34" charset="0"/>
                        </a:rPr>
                        <a:t>Retirement accounts, investment services</a:t>
                      </a:r>
                    </a:p>
                  </a:txBody>
                  <a:tcPr marL="182880" marT="91440" marB="91440">
                    <a:solidFill>
                      <a:schemeClr val="bg2"/>
                    </a:solidFill>
                  </a:tcPr>
                </a:tc>
                <a:tc>
                  <a:txBody>
                    <a:bodyPr/>
                    <a:lstStyle/>
                    <a:p>
                      <a:pPr marL="0" indent="0" algn="l">
                        <a:buFont typeface="Poppins" panose="020B0604020202020204" pitchFamily="34" charset="0"/>
                        <a:buNone/>
                      </a:pPr>
                      <a:r>
                        <a:rPr lang="en-US" sz="1600" noProof="0">
                          <a:latin typeface="Poppins" panose="020B0604020202020204" pitchFamily="34" charset="0"/>
                          <a:cs typeface="Poppins" panose="020B0604020202020204" pitchFamily="34" charset="0"/>
                        </a:rPr>
                        <a:t>Saving and investing for long-term financial goals</a:t>
                      </a:r>
                    </a:p>
                  </a:txBody>
                  <a:tcPr marL="182880" marT="91440" marB="91440">
                    <a:solidFill>
                      <a:schemeClr val="bg2"/>
                    </a:solidFill>
                  </a:tcPr>
                </a:tc>
                <a:extLst>
                  <a:ext uri="{0D108BD9-81ED-4DB2-BD59-A6C34878D82A}">
                    <a16:rowId xmlns:a16="http://schemas.microsoft.com/office/drawing/2014/main" val="3476655746"/>
                  </a:ext>
                </a:extLst>
              </a:tr>
              <a:tr h="473392">
                <a:tc>
                  <a:txBody>
                    <a:bodyPr/>
                    <a:lstStyle/>
                    <a:p>
                      <a:pPr algn="l"/>
                      <a:r>
                        <a:rPr lang="en-US" sz="1800" b="1" noProof="0">
                          <a:latin typeface="Poppins" panose="020B0604020202020204" pitchFamily="34" charset="0"/>
                          <a:cs typeface="Poppins" panose="020B0604020202020204" pitchFamily="34" charset="0"/>
                        </a:rPr>
                        <a:t>Cash services</a:t>
                      </a:r>
                    </a:p>
                  </a:txBody>
                  <a:tcPr marL="182880" marT="91440" marB="91440" anchor="ctr">
                    <a:solidFill>
                      <a:schemeClr val="bg2"/>
                    </a:solidFill>
                  </a:tcPr>
                </a:tc>
                <a:tc>
                  <a:txBody>
                    <a:bodyPr/>
                    <a:lstStyle/>
                    <a:p>
                      <a:pPr marL="0" indent="0" algn="l">
                        <a:buFont typeface="Poppins" panose="020B0604020202020204" pitchFamily="34" charset="0"/>
                        <a:buNone/>
                      </a:pPr>
                      <a:r>
                        <a:rPr lang="en-US" sz="1600" b="0" i="0" noProof="0">
                          <a:latin typeface="Poppins" panose="020B0604020202020204" pitchFamily="34" charset="0"/>
                          <a:cs typeface="Poppins" panose="020B0604020202020204" pitchFamily="34" charset="0"/>
                        </a:rPr>
                        <a:t>ATMs, cashier’s checks, money orders</a:t>
                      </a:r>
                    </a:p>
                  </a:txBody>
                  <a:tcPr marL="182880" marT="91440" marB="91440">
                    <a:solidFill>
                      <a:schemeClr val="bg2"/>
                    </a:solidFill>
                  </a:tcPr>
                </a:tc>
                <a:tc>
                  <a:txBody>
                    <a:bodyPr/>
                    <a:lstStyle/>
                    <a:p>
                      <a:pPr marL="0" indent="0" algn="l">
                        <a:buFont typeface="Poppins" panose="020B0604020202020204" pitchFamily="34" charset="0"/>
                        <a:buNone/>
                      </a:pPr>
                      <a:r>
                        <a:rPr lang="en-US" sz="1600" noProof="0">
                          <a:latin typeface="Poppins" panose="020B0604020202020204" pitchFamily="34" charset="0"/>
                          <a:cs typeface="Poppins" panose="020B0604020202020204" pitchFamily="34" charset="0"/>
                        </a:rPr>
                        <a:t>Accessing cash and making secure payments</a:t>
                      </a:r>
                    </a:p>
                  </a:txBody>
                  <a:tcPr marL="182880" marT="91440" marB="91440">
                    <a:solidFill>
                      <a:schemeClr val="bg2"/>
                    </a:solidFill>
                  </a:tcPr>
                </a:tc>
                <a:extLst>
                  <a:ext uri="{0D108BD9-81ED-4DB2-BD59-A6C34878D82A}">
                    <a16:rowId xmlns:a16="http://schemas.microsoft.com/office/drawing/2014/main" val="786470657"/>
                  </a:ext>
                </a:extLst>
              </a:tr>
              <a:tr h="473392">
                <a:tc>
                  <a:txBody>
                    <a:bodyPr/>
                    <a:lstStyle/>
                    <a:p>
                      <a:pPr algn="l"/>
                      <a:r>
                        <a:rPr lang="en-US" sz="1800" b="1" noProof="0">
                          <a:latin typeface="Poppins" panose="020B0604020202020204" pitchFamily="34" charset="0"/>
                          <a:cs typeface="Poppins" panose="020B0604020202020204" pitchFamily="34" charset="0"/>
                        </a:rPr>
                        <a:t>Business services</a:t>
                      </a:r>
                    </a:p>
                  </a:txBody>
                  <a:tcPr marL="182880" marT="91440" marB="91440" anchor="ctr">
                    <a:solidFill>
                      <a:schemeClr val="bg2"/>
                    </a:solidFill>
                  </a:tcPr>
                </a:tc>
                <a:tc>
                  <a:txBody>
                    <a:bodyPr/>
                    <a:lstStyle/>
                    <a:p>
                      <a:pPr marL="0" indent="0" algn="l">
                        <a:buFont typeface="Poppins" panose="020B0604020202020204" pitchFamily="34" charset="0"/>
                        <a:buNone/>
                      </a:pPr>
                      <a:r>
                        <a:rPr lang="en-US" sz="1600" b="0" i="0" noProof="0">
                          <a:latin typeface="Poppins" panose="020B0604020202020204" pitchFamily="34" charset="0"/>
                          <a:cs typeface="Poppins" panose="020B0604020202020204" pitchFamily="34" charset="0"/>
                        </a:rPr>
                        <a:t>Business accounts, merchant services, business loans</a:t>
                      </a:r>
                    </a:p>
                  </a:txBody>
                  <a:tcPr marL="182880" marT="91440" marB="91440">
                    <a:solidFill>
                      <a:schemeClr val="bg2"/>
                    </a:solidFill>
                  </a:tcPr>
                </a:tc>
                <a:tc>
                  <a:txBody>
                    <a:bodyPr/>
                    <a:lstStyle/>
                    <a:p>
                      <a:pPr marL="0" indent="0" algn="l">
                        <a:buFont typeface="Poppins" panose="020B0604020202020204" pitchFamily="34" charset="0"/>
                        <a:buNone/>
                      </a:pPr>
                      <a:r>
                        <a:rPr lang="en-US" sz="1600" noProof="0" dirty="0">
                          <a:latin typeface="Poppins" panose="020B0604020202020204" pitchFamily="34" charset="0"/>
                          <a:cs typeface="Poppins" panose="020B0604020202020204" pitchFamily="34" charset="0"/>
                        </a:rPr>
                        <a:t>Managing business finances and supporting business operations</a:t>
                      </a:r>
                    </a:p>
                  </a:txBody>
                  <a:tcPr marL="182880" marT="91440" marB="91440">
                    <a:solidFill>
                      <a:schemeClr val="bg2"/>
                    </a:solidFill>
                  </a:tcPr>
                </a:tc>
                <a:extLst>
                  <a:ext uri="{0D108BD9-81ED-4DB2-BD59-A6C34878D82A}">
                    <a16:rowId xmlns:a16="http://schemas.microsoft.com/office/drawing/2014/main" val="2876483699"/>
                  </a:ext>
                </a:extLst>
              </a:tr>
            </a:tbl>
          </a:graphicData>
        </a:graphic>
      </p:graphicFrame>
    </p:spTree>
    <p:extLst>
      <p:ext uri="{BB962C8B-B14F-4D97-AF65-F5344CB8AC3E}">
        <p14:creationId xmlns:p14="http://schemas.microsoft.com/office/powerpoint/2010/main" val="1021298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02F44-D070-F8B9-8A84-7DD9BDA67E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453565-3B5A-3B68-B779-5361010A043A}"/>
              </a:ext>
            </a:extLst>
          </p:cNvPr>
          <p:cNvSpPr>
            <a:spLocks noGrp="1"/>
          </p:cNvSpPr>
          <p:nvPr>
            <p:ph type="title"/>
          </p:nvPr>
        </p:nvSpPr>
        <p:spPr/>
        <p:txBody>
          <a:bodyPr/>
          <a:lstStyle/>
          <a:p>
            <a:r>
              <a:rPr lang="en-US" noProof="0"/>
              <a:t>Checking accounts</a:t>
            </a:r>
          </a:p>
        </p:txBody>
      </p:sp>
      <p:sp>
        <p:nvSpPr>
          <p:cNvPr id="3" name="Content Placeholder 2">
            <a:extLst>
              <a:ext uri="{FF2B5EF4-FFF2-40B4-BE49-F238E27FC236}">
                <a16:creationId xmlns:a16="http://schemas.microsoft.com/office/drawing/2014/main" id="{DC9AB821-36F3-47F4-F110-66E9FCE9C2E2}"/>
              </a:ext>
            </a:extLst>
          </p:cNvPr>
          <p:cNvSpPr>
            <a:spLocks noGrp="1"/>
          </p:cNvSpPr>
          <p:nvPr>
            <p:ph idx="1"/>
          </p:nvPr>
        </p:nvSpPr>
        <p:spPr>
          <a:xfrm>
            <a:off x="832102" y="1837452"/>
            <a:ext cx="5263898" cy="3768280"/>
          </a:xfrm>
        </p:spPr>
        <p:txBody>
          <a:bodyPr vert="horz" lIns="91440" tIns="45720" rIns="91440" bIns="45720" rtlCol="0" anchor="t">
            <a:noAutofit/>
          </a:bodyPr>
          <a:lstStyle/>
          <a:p>
            <a:r>
              <a:rPr lang="en-US" noProof="0">
                <a:latin typeface="Poppins"/>
                <a:cs typeface="Poppins"/>
              </a:rPr>
              <a:t>Used for </a:t>
            </a:r>
            <a:r>
              <a:rPr lang="en-US" b="1" noProof="0">
                <a:latin typeface="Poppins"/>
                <a:cs typeface="Poppins"/>
              </a:rPr>
              <a:t>everyday spending</a:t>
            </a:r>
          </a:p>
          <a:p>
            <a:r>
              <a:rPr lang="en-US" noProof="0">
                <a:latin typeface="Poppins"/>
                <a:cs typeface="Poppins"/>
              </a:rPr>
              <a:t>Examples:</a:t>
            </a:r>
          </a:p>
          <a:p>
            <a:pPr lvl="1"/>
            <a:r>
              <a:rPr lang="en-US" noProof="0">
                <a:latin typeface="Poppins"/>
                <a:cs typeface="Poppins"/>
              </a:rPr>
              <a:t>Buying food</a:t>
            </a:r>
          </a:p>
          <a:p>
            <a:pPr lvl="1"/>
            <a:r>
              <a:rPr lang="en-US" noProof="0">
                <a:latin typeface="Poppins"/>
                <a:cs typeface="Poppins"/>
              </a:rPr>
              <a:t>Paying bills</a:t>
            </a:r>
          </a:p>
          <a:p>
            <a:pPr lvl="1"/>
            <a:r>
              <a:rPr lang="en-US" noProof="0">
                <a:latin typeface="Poppins"/>
                <a:cs typeface="Poppins"/>
              </a:rPr>
              <a:t>Using a debit card</a:t>
            </a:r>
          </a:p>
          <a:p>
            <a:r>
              <a:rPr lang="en-US" noProof="0">
                <a:latin typeface="Poppins"/>
                <a:cs typeface="Poppins"/>
              </a:rPr>
              <a:t>Money goes in and out frequently</a:t>
            </a:r>
          </a:p>
        </p:txBody>
      </p:sp>
      <p:sp>
        <p:nvSpPr>
          <p:cNvPr id="5" name="Slide Number Placeholder 4">
            <a:extLst>
              <a:ext uri="{FF2B5EF4-FFF2-40B4-BE49-F238E27FC236}">
                <a16:creationId xmlns:a16="http://schemas.microsoft.com/office/drawing/2014/main" id="{4B7E4BFD-0206-096F-32F8-F8DC88D2A580}"/>
              </a:ext>
            </a:extLst>
          </p:cNvPr>
          <p:cNvSpPr>
            <a:spLocks noGrp="1"/>
          </p:cNvSpPr>
          <p:nvPr>
            <p:ph type="sldNum" sz="quarter" idx="11"/>
          </p:nvPr>
        </p:nvSpPr>
        <p:spPr/>
        <p:txBody>
          <a:bodyPr wrap="none" lIns="20000" rIns="20000"/>
          <a:lstStyle/>
          <a:p>
            <a:r>
              <a:rPr lang="en-US" noProof="0"/>
              <a:t>6</a:t>
            </a:r>
          </a:p>
        </p:txBody>
      </p:sp>
      <p:sp>
        <p:nvSpPr>
          <p:cNvPr id="8" name="Footer Placeholder 7">
            <a:extLst>
              <a:ext uri="{FF2B5EF4-FFF2-40B4-BE49-F238E27FC236}">
                <a16:creationId xmlns:a16="http://schemas.microsoft.com/office/drawing/2014/main" id="{DA287AB6-AB12-D8A3-EEE9-96F8FB160D11}"/>
              </a:ext>
            </a:extLst>
          </p:cNvPr>
          <p:cNvSpPr>
            <a:spLocks noGrp="1"/>
          </p:cNvSpPr>
          <p:nvPr>
            <p:ph type="ftr" sz="quarter" idx="10"/>
          </p:nvPr>
        </p:nvSpPr>
        <p:spPr/>
        <p:txBody>
          <a:bodyPr/>
          <a:lstStyle/>
          <a:p>
            <a:r>
              <a:rPr lang="en-US" noProof="0"/>
              <a:t>Banking Basics</a:t>
            </a:r>
          </a:p>
        </p:txBody>
      </p:sp>
    </p:spTree>
    <p:extLst>
      <p:ext uri="{BB962C8B-B14F-4D97-AF65-F5344CB8AC3E}">
        <p14:creationId xmlns:p14="http://schemas.microsoft.com/office/powerpoint/2010/main" val="3246263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10661-8E09-F29A-9790-FD313631CB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226E8A-5A35-ECB0-4523-1A94354F70C1}"/>
              </a:ext>
            </a:extLst>
          </p:cNvPr>
          <p:cNvSpPr>
            <a:spLocks noGrp="1"/>
          </p:cNvSpPr>
          <p:nvPr>
            <p:ph type="title"/>
          </p:nvPr>
        </p:nvSpPr>
        <p:spPr/>
        <p:txBody>
          <a:bodyPr/>
          <a:lstStyle/>
          <a:p>
            <a:r>
              <a:rPr lang="en-US" noProof="0"/>
              <a:t>Savings accounts</a:t>
            </a:r>
          </a:p>
        </p:txBody>
      </p:sp>
      <p:sp>
        <p:nvSpPr>
          <p:cNvPr id="3" name="Content Placeholder 2">
            <a:extLst>
              <a:ext uri="{FF2B5EF4-FFF2-40B4-BE49-F238E27FC236}">
                <a16:creationId xmlns:a16="http://schemas.microsoft.com/office/drawing/2014/main" id="{F8A7DB0C-B036-D71B-5017-BA7F450D7E3C}"/>
              </a:ext>
            </a:extLst>
          </p:cNvPr>
          <p:cNvSpPr>
            <a:spLocks noGrp="1"/>
          </p:cNvSpPr>
          <p:nvPr>
            <p:ph idx="1"/>
          </p:nvPr>
        </p:nvSpPr>
        <p:spPr>
          <a:xfrm>
            <a:off x="832102" y="1837452"/>
            <a:ext cx="6552546" cy="3538112"/>
          </a:xfrm>
        </p:spPr>
        <p:txBody>
          <a:bodyPr vert="horz" lIns="91440" tIns="45720" rIns="91440" bIns="45720" rtlCol="0" anchor="t">
            <a:noAutofit/>
          </a:bodyPr>
          <a:lstStyle/>
          <a:p>
            <a:r>
              <a:rPr lang="en-US" noProof="0">
                <a:latin typeface="Poppins"/>
                <a:cs typeface="Poppins"/>
              </a:rPr>
              <a:t>Used to </a:t>
            </a:r>
            <a:r>
              <a:rPr lang="en-US" b="1" noProof="0">
                <a:latin typeface="Poppins"/>
                <a:cs typeface="Poppins"/>
              </a:rPr>
              <a:t>save money over time</a:t>
            </a:r>
          </a:p>
          <a:p>
            <a:r>
              <a:rPr lang="en-US" noProof="0">
                <a:latin typeface="Poppins"/>
                <a:cs typeface="Poppins"/>
              </a:rPr>
              <a:t>Usually </a:t>
            </a:r>
            <a:r>
              <a:rPr lang="en-US" b="1" noProof="0">
                <a:latin typeface="Poppins"/>
                <a:cs typeface="Poppins"/>
              </a:rPr>
              <a:t>earn interest</a:t>
            </a:r>
          </a:p>
          <a:p>
            <a:r>
              <a:rPr lang="en-US" noProof="0">
                <a:latin typeface="Poppins"/>
                <a:cs typeface="Poppins"/>
              </a:rPr>
              <a:t>Best for:</a:t>
            </a:r>
          </a:p>
          <a:p>
            <a:pPr lvl="1"/>
            <a:r>
              <a:rPr lang="en-US" noProof="0">
                <a:latin typeface="Poppins"/>
                <a:cs typeface="Poppins"/>
              </a:rPr>
              <a:t>Emergency funds</a:t>
            </a:r>
          </a:p>
          <a:p>
            <a:pPr lvl="1"/>
            <a:r>
              <a:rPr lang="en-US" noProof="0">
                <a:latin typeface="Poppins"/>
                <a:cs typeface="Poppins"/>
              </a:rPr>
              <a:t>Short- or long-term goals</a:t>
            </a:r>
          </a:p>
        </p:txBody>
      </p:sp>
      <p:sp>
        <p:nvSpPr>
          <p:cNvPr id="5" name="Slide Number Placeholder 4">
            <a:extLst>
              <a:ext uri="{FF2B5EF4-FFF2-40B4-BE49-F238E27FC236}">
                <a16:creationId xmlns:a16="http://schemas.microsoft.com/office/drawing/2014/main" id="{A8816A56-C397-36E2-0653-1BDE83CB7672}"/>
              </a:ext>
            </a:extLst>
          </p:cNvPr>
          <p:cNvSpPr>
            <a:spLocks noGrp="1"/>
          </p:cNvSpPr>
          <p:nvPr>
            <p:ph type="sldNum" sz="quarter" idx="11"/>
          </p:nvPr>
        </p:nvSpPr>
        <p:spPr/>
        <p:txBody>
          <a:bodyPr wrap="none" lIns="20000" rIns="20000"/>
          <a:lstStyle/>
          <a:p>
            <a:r>
              <a:rPr lang="en-US" noProof="0"/>
              <a:t>7</a:t>
            </a:r>
          </a:p>
        </p:txBody>
      </p:sp>
      <p:sp>
        <p:nvSpPr>
          <p:cNvPr id="8" name="Footer Placeholder 7">
            <a:extLst>
              <a:ext uri="{FF2B5EF4-FFF2-40B4-BE49-F238E27FC236}">
                <a16:creationId xmlns:a16="http://schemas.microsoft.com/office/drawing/2014/main" id="{F3648602-4BF8-ACD7-636D-EC5436AA957D}"/>
              </a:ext>
            </a:extLst>
          </p:cNvPr>
          <p:cNvSpPr>
            <a:spLocks noGrp="1"/>
          </p:cNvSpPr>
          <p:nvPr>
            <p:ph type="ftr" sz="quarter" idx="10"/>
          </p:nvPr>
        </p:nvSpPr>
        <p:spPr/>
        <p:txBody>
          <a:bodyPr/>
          <a:lstStyle/>
          <a:p>
            <a:r>
              <a:rPr lang="en-US" noProof="0"/>
              <a:t>Banking Basics</a:t>
            </a:r>
          </a:p>
        </p:txBody>
      </p:sp>
    </p:spTree>
    <p:extLst>
      <p:ext uri="{BB962C8B-B14F-4D97-AF65-F5344CB8AC3E}">
        <p14:creationId xmlns:p14="http://schemas.microsoft.com/office/powerpoint/2010/main" val="3850892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1CE4-C6DD-E70D-F865-C3908C87B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D6AAB-69D7-9953-9C12-70C0F614D94E}"/>
              </a:ext>
            </a:extLst>
          </p:cNvPr>
          <p:cNvSpPr>
            <a:spLocks noGrp="1"/>
          </p:cNvSpPr>
          <p:nvPr>
            <p:ph type="title"/>
          </p:nvPr>
        </p:nvSpPr>
        <p:spPr/>
        <p:txBody>
          <a:bodyPr/>
          <a:lstStyle/>
          <a:p>
            <a:r>
              <a:rPr lang="en-US" noProof="0"/>
              <a:t>Checking or savings?</a:t>
            </a:r>
          </a:p>
        </p:txBody>
      </p:sp>
      <p:sp>
        <p:nvSpPr>
          <p:cNvPr id="5" name="Slide Number Placeholder 4">
            <a:extLst>
              <a:ext uri="{FF2B5EF4-FFF2-40B4-BE49-F238E27FC236}">
                <a16:creationId xmlns:a16="http://schemas.microsoft.com/office/drawing/2014/main" id="{B848BEB8-4FDA-6DEF-0EEE-7B6AB89B41D2}"/>
              </a:ext>
            </a:extLst>
          </p:cNvPr>
          <p:cNvSpPr>
            <a:spLocks noGrp="1"/>
          </p:cNvSpPr>
          <p:nvPr>
            <p:ph type="sldNum" sz="quarter" idx="11"/>
          </p:nvPr>
        </p:nvSpPr>
        <p:spPr/>
        <p:txBody>
          <a:bodyPr wrap="none" lIns="20000" rIns="20000"/>
          <a:lstStyle/>
          <a:p>
            <a:r>
              <a:rPr lang="en-US" noProof="0"/>
              <a:t>8</a:t>
            </a:r>
          </a:p>
        </p:txBody>
      </p:sp>
      <p:sp>
        <p:nvSpPr>
          <p:cNvPr id="6" name="Content Placeholder 2">
            <a:extLst>
              <a:ext uri="{FF2B5EF4-FFF2-40B4-BE49-F238E27FC236}">
                <a16:creationId xmlns:a16="http://schemas.microsoft.com/office/drawing/2014/main" id="{D8914890-D981-FC13-F938-0128117B0291}"/>
              </a:ext>
            </a:extLst>
          </p:cNvPr>
          <p:cNvSpPr txBox="1">
            <a:spLocks/>
          </p:cNvSpPr>
          <p:nvPr/>
        </p:nvSpPr>
        <p:spPr>
          <a:xfrm>
            <a:off x="838199" y="1690688"/>
            <a:ext cx="10515600" cy="380411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200"/>
              </a:spcAft>
              <a:buClrTx/>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Tx/>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Font typeface="Poppins" panose="020B0604020202020204" pitchFamily="34" charset="0"/>
              <a:buNone/>
            </a:pPr>
            <a:r>
              <a:rPr lang="en-US" sz="2000"/>
              <a:t>For each financial need, decide if a checking or savings account is more useful.</a:t>
            </a:r>
          </a:p>
          <a:p>
            <a:pPr marL="7315200" indent="0" fontAlgn="ctr">
              <a:spcBef>
                <a:spcPts val="1800"/>
              </a:spcBef>
              <a:spcAft>
                <a:spcPts val="600"/>
              </a:spcAft>
              <a:buNone/>
            </a:pPr>
            <a:r>
              <a:rPr lang="en-US" sz="2000" b="1"/>
              <a:t>Options</a:t>
            </a:r>
            <a:endParaRPr lang="en-US" sz="2000"/>
          </a:p>
          <a:p>
            <a:pPr marL="7680960" indent="-365760">
              <a:spcAft>
                <a:spcPts val="600"/>
              </a:spcAft>
              <a:buFont typeface="+mj-lt"/>
              <a:buAutoNum type="arabicPeriod"/>
            </a:pPr>
            <a:r>
              <a:rPr lang="en-US" sz="2000"/>
              <a:t>Checking account</a:t>
            </a:r>
          </a:p>
          <a:p>
            <a:pPr marL="7680960" indent="-365760">
              <a:spcAft>
                <a:spcPts val="600"/>
              </a:spcAft>
              <a:buFont typeface="+mj-lt"/>
              <a:buAutoNum type="arabicPeriod"/>
            </a:pPr>
            <a:r>
              <a:rPr lang="en-US" sz="2000"/>
              <a:t>Savings account</a:t>
            </a:r>
          </a:p>
        </p:txBody>
      </p:sp>
      <p:graphicFrame>
        <p:nvGraphicFramePr>
          <p:cNvPr id="9" name="Table 8">
            <a:extLst>
              <a:ext uri="{FF2B5EF4-FFF2-40B4-BE49-F238E27FC236}">
                <a16:creationId xmlns:a16="http://schemas.microsoft.com/office/drawing/2014/main" id="{CD6D251E-381F-BA67-3903-7580360C14F6}"/>
              </a:ext>
            </a:extLst>
          </p:cNvPr>
          <p:cNvGraphicFramePr>
            <a:graphicFrameLocks noGrp="1"/>
          </p:cNvGraphicFramePr>
          <p:nvPr>
            <p:extLst>
              <p:ext uri="{D42A27DB-BD31-4B8C-83A1-F6EECF244321}">
                <p14:modId xmlns:p14="http://schemas.microsoft.com/office/powerpoint/2010/main" val="3809731903"/>
              </p:ext>
            </p:extLst>
          </p:nvPr>
        </p:nvGraphicFramePr>
        <p:xfrm>
          <a:off x="838198" y="2339167"/>
          <a:ext cx="6217920" cy="3487547"/>
        </p:xfrm>
        <a:graphic>
          <a:graphicData uri="http://schemas.openxmlformats.org/drawingml/2006/table">
            <a:tbl>
              <a:tblPr firstRow="1" firstCol="1" bandRow="1"/>
              <a:tblGrid>
                <a:gridCol w="3474720">
                  <a:extLst>
                    <a:ext uri="{9D8B030D-6E8A-4147-A177-3AD203B41FA5}">
                      <a16:colId xmlns:a16="http://schemas.microsoft.com/office/drawing/2014/main" val="3159478998"/>
                    </a:ext>
                  </a:extLst>
                </a:gridCol>
                <a:gridCol w="2743200">
                  <a:extLst>
                    <a:ext uri="{9D8B030D-6E8A-4147-A177-3AD203B41FA5}">
                      <a16:colId xmlns:a16="http://schemas.microsoft.com/office/drawing/2014/main" val="3338965580"/>
                    </a:ext>
                  </a:extLst>
                </a:gridCol>
              </a:tblGrid>
              <a:tr h="457200">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Need</a:t>
                      </a:r>
                    </a:p>
                  </a:txBody>
                  <a:tcPr marL="137160" marR="137160" marT="91440" marB="9144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0D5257"/>
                    </a:solidFill>
                  </a:tcPr>
                </a:tc>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Which account?</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0D5257"/>
                    </a:solidFill>
                  </a:tcPr>
                </a:tc>
                <a:extLst>
                  <a:ext uri="{0D108BD9-81ED-4DB2-BD59-A6C34878D82A}">
                    <a16:rowId xmlns:a16="http://schemas.microsoft.com/office/drawing/2014/main" val="360402410"/>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Emergency fund</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Car payment</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New video game next month</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670777019"/>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Paycheck deposits</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199049410"/>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Daily spending money</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816536242"/>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Money for a summer vacation</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dirty="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959845981"/>
                  </a:ext>
                </a:extLst>
              </a:tr>
            </a:tbl>
          </a:graphicData>
        </a:graphic>
      </p:graphicFrame>
      <p:sp>
        <p:nvSpPr>
          <p:cNvPr id="3" name="Footer Placeholder 2">
            <a:extLst>
              <a:ext uri="{FF2B5EF4-FFF2-40B4-BE49-F238E27FC236}">
                <a16:creationId xmlns:a16="http://schemas.microsoft.com/office/drawing/2014/main" id="{4D05544A-6A8E-20E1-B8F1-DDB93CB78100}"/>
              </a:ext>
            </a:extLst>
          </p:cNvPr>
          <p:cNvSpPr>
            <a:spLocks noGrp="1"/>
          </p:cNvSpPr>
          <p:nvPr>
            <p:ph type="ftr" sz="quarter" idx="10"/>
          </p:nvPr>
        </p:nvSpPr>
        <p:spPr/>
        <p:txBody>
          <a:bodyPr/>
          <a:lstStyle/>
          <a:p>
            <a:r>
              <a:rPr lang="en-US"/>
              <a:t>Banking Basics</a:t>
            </a:r>
          </a:p>
        </p:txBody>
      </p:sp>
    </p:spTree>
    <p:extLst>
      <p:ext uri="{BB962C8B-B14F-4D97-AF65-F5344CB8AC3E}">
        <p14:creationId xmlns:p14="http://schemas.microsoft.com/office/powerpoint/2010/main" val="1403381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7817E-C647-740D-5B56-2959531666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3AAB6F-AF7E-24C6-8C12-BBC5BCE75495}"/>
              </a:ext>
            </a:extLst>
          </p:cNvPr>
          <p:cNvSpPr>
            <a:spLocks noGrp="1"/>
          </p:cNvSpPr>
          <p:nvPr>
            <p:ph type="title"/>
          </p:nvPr>
        </p:nvSpPr>
        <p:spPr/>
        <p:txBody>
          <a:bodyPr/>
          <a:lstStyle/>
          <a:p>
            <a:r>
              <a:rPr lang="en-US" noProof="0"/>
              <a:t>Checking or savings?</a:t>
            </a:r>
            <a:r>
              <a:rPr lang="en-US"/>
              <a:t> (Answers)</a:t>
            </a:r>
            <a:endParaRPr lang="en-US" noProof="0"/>
          </a:p>
        </p:txBody>
      </p:sp>
      <p:sp>
        <p:nvSpPr>
          <p:cNvPr id="5" name="Slide Number Placeholder 4">
            <a:extLst>
              <a:ext uri="{FF2B5EF4-FFF2-40B4-BE49-F238E27FC236}">
                <a16:creationId xmlns:a16="http://schemas.microsoft.com/office/drawing/2014/main" id="{1B929F5B-C0DE-0F8C-20F4-43F97E7CBAAF}"/>
              </a:ext>
            </a:extLst>
          </p:cNvPr>
          <p:cNvSpPr>
            <a:spLocks noGrp="1"/>
          </p:cNvSpPr>
          <p:nvPr>
            <p:ph type="sldNum" sz="quarter" idx="11"/>
          </p:nvPr>
        </p:nvSpPr>
        <p:spPr/>
        <p:txBody>
          <a:bodyPr wrap="none" lIns="20000" rIns="20000"/>
          <a:lstStyle/>
          <a:p>
            <a:r>
              <a:rPr lang="en-US" noProof="0"/>
              <a:t>9</a:t>
            </a:r>
          </a:p>
        </p:txBody>
      </p:sp>
      <p:sp>
        <p:nvSpPr>
          <p:cNvPr id="6" name="Content Placeholder 2">
            <a:extLst>
              <a:ext uri="{FF2B5EF4-FFF2-40B4-BE49-F238E27FC236}">
                <a16:creationId xmlns:a16="http://schemas.microsoft.com/office/drawing/2014/main" id="{EE3F2675-C92A-3456-0E67-E07756F9E19B}"/>
              </a:ext>
            </a:extLst>
          </p:cNvPr>
          <p:cNvSpPr txBox="1">
            <a:spLocks/>
          </p:cNvSpPr>
          <p:nvPr/>
        </p:nvSpPr>
        <p:spPr>
          <a:xfrm>
            <a:off x="838199" y="1690688"/>
            <a:ext cx="10515600" cy="380411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200"/>
              </a:spcAft>
              <a:buClrTx/>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Tx/>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Font typeface="Poppins" panose="020B0604020202020204" pitchFamily="34" charset="0"/>
              <a:buNone/>
            </a:pPr>
            <a:r>
              <a:rPr lang="en-US" sz="2000"/>
              <a:t>For each financial need, decide if a checking or savings account is more useful.</a:t>
            </a:r>
          </a:p>
          <a:p>
            <a:pPr marL="7315200" indent="0" fontAlgn="ctr">
              <a:spcBef>
                <a:spcPts val="1800"/>
              </a:spcBef>
              <a:spcAft>
                <a:spcPts val="600"/>
              </a:spcAft>
              <a:buNone/>
            </a:pPr>
            <a:r>
              <a:rPr lang="en-US" sz="2000" b="1"/>
              <a:t>Options</a:t>
            </a:r>
            <a:endParaRPr lang="en-US" sz="2000"/>
          </a:p>
          <a:p>
            <a:pPr marL="7680960" indent="-365760">
              <a:spcAft>
                <a:spcPts val="600"/>
              </a:spcAft>
              <a:buFont typeface="+mj-lt"/>
              <a:buAutoNum type="arabicPeriod"/>
            </a:pPr>
            <a:r>
              <a:rPr lang="en-US" sz="2000"/>
              <a:t>Checking account</a:t>
            </a:r>
          </a:p>
          <a:p>
            <a:pPr marL="7680960" indent="-365760">
              <a:spcAft>
                <a:spcPts val="600"/>
              </a:spcAft>
              <a:buFont typeface="+mj-lt"/>
              <a:buAutoNum type="arabicPeriod"/>
            </a:pPr>
            <a:r>
              <a:rPr lang="en-US" sz="2000"/>
              <a:t>Savings account</a:t>
            </a:r>
          </a:p>
        </p:txBody>
      </p:sp>
      <p:graphicFrame>
        <p:nvGraphicFramePr>
          <p:cNvPr id="9" name="Table 8">
            <a:extLst>
              <a:ext uri="{FF2B5EF4-FFF2-40B4-BE49-F238E27FC236}">
                <a16:creationId xmlns:a16="http://schemas.microsoft.com/office/drawing/2014/main" id="{DEE5F1DE-F683-33F2-F72B-B15AE904584B}"/>
              </a:ext>
            </a:extLst>
          </p:cNvPr>
          <p:cNvGraphicFramePr>
            <a:graphicFrameLocks noGrp="1"/>
          </p:cNvGraphicFramePr>
          <p:nvPr>
            <p:extLst>
              <p:ext uri="{D42A27DB-BD31-4B8C-83A1-F6EECF244321}">
                <p14:modId xmlns:p14="http://schemas.microsoft.com/office/powerpoint/2010/main" val="2304402884"/>
              </p:ext>
            </p:extLst>
          </p:nvPr>
        </p:nvGraphicFramePr>
        <p:xfrm>
          <a:off x="838198" y="2339167"/>
          <a:ext cx="6217920" cy="3487547"/>
        </p:xfrm>
        <a:graphic>
          <a:graphicData uri="http://schemas.openxmlformats.org/drawingml/2006/table">
            <a:tbl>
              <a:tblPr firstRow="1" firstCol="1" bandRow="1"/>
              <a:tblGrid>
                <a:gridCol w="3474720">
                  <a:extLst>
                    <a:ext uri="{9D8B030D-6E8A-4147-A177-3AD203B41FA5}">
                      <a16:colId xmlns:a16="http://schemas.microsoft.com/office/drawing/2014/main" val="3159478998"/>
                    </a:ext>
                  </a:extLst>
                </a:gridCol>
                <a:gridCol w="2743200">
                  <a:extLst>
                    <a:ext uri="{9D8B030D-6E8A-4147-A177-3AD203B41FA5}">
                      <a16:colId xmlns:a16="http://schemas.microsoft.com/office/drawing/2014/main" val="3338965580"/>
                    </a:ext>
                  </a:extLst>
                </a:gridCol>
              </a:tblGrid>
              <a:tr h="457200">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Need</a:t>
                      </a:r>
                    </a:p>
                  </a:txBody>
                  <a:tcPr marL="137160" marR="137160" marT="91440" marB="9144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0D5257"/>
                    </a:solidFill>
                  </a:tcPr>
                </a:tc>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Which account?</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0D5257"/>
                    </a:solidFill>
                  </a:tcPr>
                </a:tc>
                <a:extLst>
                  <a:ext uri="{0D108BD9-81ED-4DB2-BD59-A6C34878D82A}">
                    <a16:rowId xmlns:a16="http://schemas.microsoft.com/office/drawing/2014/main" val="360402410"/>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Emergency fund</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noProof="0">
                          <a:latin typeface="Poppins" panose="020B0604020202020204" pitchFamily="34" charset="0"/>
                          <a:cs typeface="Poppins" panose="020B0604020202020204" pitchFamily="34" charset="0"/>
                        </a:rPr>
                        <a:t>Savings account</a:t>
                      </a: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Car payment</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noProof="0">
                          <a:latin typeface="Poppins" panose="020B0604020202020204" pitchFamily="34" charset="0"/>
                          <a:cs typeface="Poppins" panose="020B0604020202020204" pitchFamily="34" charset="0"/>
                        </a:rPr>
                        <a:t>Checking account</a:t>
                      </a: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New video game next month</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noProof="0">
                          <a:latin typeface="Poppins" panose="020B0604020202020204" pitchFamily="34" charset="0"/>
                          <a:cs typeface="Poppins" panose="020B0604020202020204" pitchFamily="34" charset="0"/>
                        </a:rPr>
                        <a:t>Savings account</a:t>
                      </a:r>
                      <a:endParaRPr lang="en-US" sz="1800" noProof="0">
                        <a:latin typeface="Poppins" panose="020B0604020202020204" pitchFamily="34" charset="0"/>
                        <a:cs typeface="Poppins" panose="020B0604020202020204" pitchFamily="34" charset="0"/>
                      </a:endParaRP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670777019"/>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Paycheck deposits</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noProof="0">
                          <a:latin typeface="Poppins" panose="020B0604020202020204" pitchFamily="34" charset="0"/>
                          <a:cs typeface="Poppins" panose="020B0604020202020204" pitchFamily="34" charset="0"/>
                        </a:rPr>
                        <a:t>Checking account</a:t>
                      </a: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199049410"/>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Daily spending money</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noProof="0">
                          <a:latin typeface="Poppins" panose="020B0604020202020204" pitchFamily="34" charset="0"/>
                          <a:cs typeface="Poppins" panose="020B0604020202020204" pitchFamily="34" charset="0"/>
                        </a:rPr>
                        <a:t>Checking account</a:t>
                      </a: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816536242"/>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Money for a summer vacation</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noProof="0">
                          <a:latin typeface="Poppins" panose="020B0604020202020204" pitchFamily="34" charset="0"/>
                          <a:cs typeface="Poppins" panose="020B0604020202020204" pitchFamily="34" charset="0"/>
                        </a:rPr>
                        <a:t>Savings account</a:t>
                      </a: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959845981"/>
                  </a:ext>
                </a:extLst>
              </a:tr>
            </a:tbl>
          </a:graphicData>
        </a:graphic>
      </p:graphicFrame>
      <p:sp>
        <p:nvSpPr>
          <p:cNvPr id="3" name="Footer Placeholder 2">
            <a:extLst>
              <a:ext uri="{FF2B5EF4-FFF2-40B4-BE49-F238E27FC236}">
                <a16:creationId xmlns:a16="http://schemas.microsoft.com/office/drawing/2014/main" id="{4C5839A3-0AD0-6AB4-552A-901C5897B17C}"/>
              </a:ext>
            </a:extLst>
          </p:cNvPr>
          <p:cNvSpPr>
            <a:spLocks noGrp="1"/>
          </p:cNvSpPr>
          <p:nvPr>
            <p:ph type="ftr" sz="quarter" idx="10"/>
          </p:nvPr>
        </p:nvSpPr>
        <p:spPr/>
        <p:txBody>
          <a:bodyPr/>
          <a:lstStyle/>
          <a:p>
            <a:r>
              <a:rPr lang="en-US"/>
              <a:t>Banking Basics</a:t>
            </a:r>
          </a:p>
        </p:txBody>
      </p:sp>
    </p:spTree>
    <p:extLst>
      <p:ext uri="{BB962C8B-B14F-4D97-AF65-F5344CB8AC3E}">
        <p14:creationId xmlns:p14="http://schemas.microsoft.com/office/powerpoint/2010/main" val="752977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35823-EE6A-8BB7-5B74-4659E976B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DD9A6-CD8B-93A4-F916-3CAB51BA0EDF}"/>
              </a:ext>
            </a:extLst>
          </p:cNvPr>
          <p:cNvSpPr>
            <a:spLocks noGrp="1"/>
          </p:cNvSpPr>
          <p:nvPr>
            <p:ph type="title"/>
          </p:nvPr>
        </p:nvSpPr>
        <p:spPr/>
        <p:txBody>
          <a:bodyPr/>
          <a:lstStyle/>
          <a:p>
            <a:r>
              <a:rPr lang="en-US" noProof="0"/>
              <a:t>Key </a:t>
            </a:r>
            <a:r>
              <a:rPr lang="en-US"/>
              <a:t>account</a:t>
            </a:r>
            <a:r>
              <a:rPr lang="en-US" noProof="0"/>
              <a:t> terms</a:t>
            </a:r>
          </a:p>
        </p:txBody>
      </p:sp>
      <p:sp>
        <p:nvSpPr>
          <p:cNvPr id="3" name="Content Placeholder 2">
            <a:extLst>
              <a:ext uri="{FF2B5EF4-FFF2-40B4-BE49-F238E27FC236}">
                <a16:creationId xmlns:a16="http://schemas.microsoft.com/office/drawing/2014/main" id="{58DA0301-D8EB-5D55-51F8-A4A5B1A33EBB}"/>
              </a:ext>
            </a:extLst>
          </p:cNvPr>
          <p:cNvSpPr>
            <a:spLocks noGrp="1"/>
          </p:cNvSpPr>
          <p:nvPr>
            <p:ph idx="1"/>
          </p:nvPr>
        </p:nvSpPr>
        <p:spPr>
          <a:xfrm>
            <a:off x="838198" y="1676638"/>
            <a:ext cx="7756962" cy="4662459"/>
          </a:xfrm>
        </p:spPr>
        <p:txBody>
          <a:bodyPr>
            <a:noAutofit/>
          </a:bodyPr>
          <a:lstStyle/>
          <a:p>
            <a:pPr>
              <a:spcAft>
                <a:spcPts val="600"/>
              </a:spcAft>
            </a:pPr>
            <a:r>
              <a:rPr lang="en-US" sz="1800" b="1" noProof="0"/>
              <a:t>Deposit</a:t>
            </a:r>
            <a:r>
              <a:rPr lang="en-US" sz="1800" noProof="0"/>
              <a:t>—Adding money to an account (paycheck, cash, transfers)</a:t>
            </a:r>
          </a:p>
          <a:p>
            <a:pPr>
              <a:spcAft>
                <a:spcPts val="600"/>
              </a:spcAft>
            </a:pPr>
            <a:r>
              <a:rPr lang="en-US" sz="1800" b="1" noProof="0"/>
              <a:t>Withdrawal</a:t>
            </a:r>
            <a:r>
              <a:rPr lang="en-US" sz="1800" noProof="0"/>
              <a:t>—Taking money out (cash, debit card purchases, payments)</a:t>
            </a:r>
          </a:p>
          <a:p>
            <a:pPr>
              <a:spcAft>
                <a:spcPts val="600"/>
              </a:spcAft>
            </a:pPr>
            <a:r>
              <a:rPr lang="en-US" sz="1800" b="1" noProof="0"/>
              <a:t>Balance</a:t>
            </a:r>
            <a:r>
              <a:rPr lang="en-US" sz="1800" noProof="0"/>
              <a:t>—How much money you currently have in an account</a:t>
            </a:r>
          </a:p>
          <a:p>
            <a:pPr>
              <a:spcAft>
                <a:spcPts val="600"/>
              </a:spcAft>
            </a:pPr>
            <a:r>
              <a:rPr lang="en-US" sz="1800" b="1" noProof="0"/>
              <a:t>Fee</a:t>
            </a:r>
            <a:r>
              <a:rPr lang="en-US" sz="1800" noProof="0"/>
              <a:t>—Money a bank or credit union charges for certain services</a:t>
            </a:r>
          </a:p>
          <a:p>
            <a:pPr>
              <a:spcAft>
                <a:spcPts val="600"/>
              </a:spcAft>
            </a:pPr>
            <a:r>
              <a:rPr lang="en-US" sz="1800" b="1" noProof="0"/>
              <a:t>Overdraft</a:t>
            </a:r>
            <a:r>
              <a:rPr lang="en-US" sz="1800" noProof="0"/>
              <a:t>—When the bank lets a payment go through even though you don’t have enough money, making your balance negative and often causing extra fees</a:t>
            </a:r>
          </a:p>
          <a:p>
            <a:pPr>
              <a:spcAft>
                <a:spcPts val="600"/>
              </a:spcAft>
            </a:pPr>
            <a:r>
              <a:rPr lang="en-US" sz="1800" b="1"/>
              <a:t>Annual percentage yield (APY)</a:t>
            </a:r>
            <a:r>
              <a:rPr lang="en-US" sz="1800"/>
              <a:t>—How much interest a savings account earns in one year, expressed as a percentage</a:t>
            </a:r>
          </a:p>
          <a:p>
            <a:pPr>
              <a:spcAft>
                <a:spcPts val="600"/>
              </a:spcAft>
            </a:pPr>
            <a:endParaRPr lang="en-US" sz="1800" noProof="0"/>
          </a:p>
          <a:p>
            <a:pPr>
              <a:spcAft>
                <a:spcPts val="600"/>
              </a:spcAft>
            </a:pPr>
            <a:endParaRPr lang="en-US" sz="1800" noProof="0"/>
          </a:p>
        </p:txBody>
      </p:sp>
      <p:sp>
        <p:nvSpPr>
          <p:cNvPr id="4" name="Footer Placeholder 3">
            <a:extLst>
              <a:ext uri="{FF2B5EF4-FFF2-40B4-BE49-F238E27FC236}">
                <a16:creationId xmlns:a16="http://schemas.microsoft.com/office/drawing/2014/main" id="{7358C01D-2463-24DC-5D34-04AE269FDA09}"/>
              </a:ext>
            </a:extLst>
          </p:cNvPr>
          <p:cNvSpPr>
            <a:spLocks noGrp="1"/>
          </p:cNvSpPr>
          <p:nvPr>
            <p:ph type="ftr" sz="quarter" idx="10"/>
          </p:nvPr>
        </p:nvSpPr>
        <p:spPr/>
        <p:txBody>
          <a:bodyPr/>
          <a:lstStyle/>
          <a:p>
            <a:r>
              <a:rPr lang="en-US"/>
              <a:t>Banking Basics</a:t>
            </a:r>
            <a:endParaRPr lang="en-US" noProof="0"/>
          </a:p>
        </p:txBody>
      </p:sp>
      <p:sp>
        <p:nvSpPr>
          <p:cNvPr id="5" name="Slide Number Placeholder 4">
            <a:extLst>
              <a:ext uri="{FF2B5EF4-FFF2-40B4-BE49-F238E27FC236}">
                <a16:creationId xmlns:a16="http://schemas.microsoft.com/office/drawing/2014/main" id="{D46CA7FB-B1FA-5375-82A5-F0060227448E}"/>
              </a:ext>
            </a:extLst>
          </p:cNvPr>
          <p:cNvSpPr>
            <a:spLocks noGrp="1"/>
          </p:cNvSpPr>
          <p:nvPr>
            <p:ph type="sldNum" sz="quarter" idx="11"/>
          </p:nvPr>
        </p:nvSpPr>
        <p:spPr/>
        <p:txBody>
          <a:bodyPr wrap="none" lIns="20000" rIns="20000"/>
          <a:lstStyle/>
          <a:p>
            <a:r>
              <a:rPr lang="en-US" noProof="0"/>
              <a:t>10</a:t>
            </a:r>
          </a:p>
        </p:txBody>
      </p:sp>
    </p:spTree>
    <p:extLst>
      <p:ext uri="{BB962C8B-B14F-4D97-AF65-F5344CB8AC3E}">
        <p14:creationId xmlns:p14="http://schemas.microsoft.com/office/powerpoint/2010/main" val="500539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D8D5-1F03-8041-63F3-7C2BC188E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C47EA-6644-DEB8-71AF-CDBFF6690CDA}"/>
              </a:ext>
            </a:extLst>
          </p:cNvPr>
          <p:cNvSpPr>
            <a:spLocks noGrp="1"/>
          </p:cNvSpPr>
          <p:nvPr>
            <p:ph type="title"/>
          </p:nvPr>
        </p:nvSpPr>
        <p:spPr/>
        <p:txBody>
          <a:bodyPr/>
          <a:lstStyle/>
          <a:p>
            <a:r>
              <a:rPr lang="en-US" noProof="0"/>
              <a:t>Understanding fees</a:t>
            </a:r>
          </a:p>
        </p:txBody>
      </p:sp>
      <p:sp>
        <p:nvSpPr>
          <p:cNvPr id="3" name="Content Placeholder 2">
            <a:extLst>
              <a:ext uri="{FF2B5EF4-FFF2-40B4-BE49-F238E27FC236}">
                <a16:creationId xmlns:a16="http://schemas.microsoft.com/office/drawing/2014/main" id="{946F0BC0-1D08-2BE9-FF37-E2D3A46D8CF2}"/>
              </a:ext>
            </a:extLst>
          </p:cNvPr>
          <p:cNvSpPr>
            <a:spLocks noGrp="1"/>
          </p:cNvSpPr>
          <p:nvPr>
            <p:ph idx="1"/>
          </p:nvPr>
        </p:nvSpPr>
        <p:spPr>
          <a:xfrm>
            <a:off x="832102" y="1837451"/>
            <a:ext cx="6711698" cy="3926039"/>
          </a:xfrm>
        </p:spPr>
        <p:txBody>
          <a:bodyPr vert="horz" lIns="91440" tIns="45720" rIns="91440" bIns="45720" rtlCol="0" anchor="t">
            <a:noAutofit/>
          </a:bodyPr>
          <a:lstStyle/>
          <a:p>
            <a:r>
              <a:rPr lang="en-US" noProof="0">
                <a:latin typeface="Poppins"/>
                <a:cs typeface="Poppins"/>
              </a:rPr>
              <a:t>Common banking fees include:</a:t>
            </a:r>
          </a:p>
          <a:p>
            <a:pPr lvl="1"/>
            <a:r>
              <a:rPr lang="en-US" sz="2200" noProof="0">
                <a:latin typeface="Poppins"/>
                <a:cs typeface="Poppins"/>
              </a:rPr>
              <a:t>Monthly maintenance fees</a:t>
            </a:r>
          </a:p>
          <a:p>
            <a:pPr lvl="1"/>
            <a:r>
              <a:rPr lang="en-US" sz="2200" noProof="0">
                <a:latin typeface="Poppins"/>
                <a:cs typeface="Poppins"/>
              </a:rPr>
              <a:t>ATM fees</a:t>
            </a:r>
          </a:p>
          <a:p>
            <a:pPr lvl="1"/>
            <a:r>
              <a:rPr lang="en-US" sz="2200" b="1" noProof="0">
                <a:latin typeface="Poppins"/>
                <a:cs typeface="Poppins"/>
              </a:rPr>
              <a:t>Overdraft/n</a:t>
            </a:r>
            <a:r>
              <a:rPr lang="en-US" sz="2200" b="1">
                <a:latin typeface="Poppins"/>
                <a:cs typeface="Poppins"/>
              </a:rPr>
              <a:t>on-sufficient funds (NSF) fees</a:t>
            </a:r>
            <a:endParaRPr lang="en-US" sz="2200" b="1" noProof="0">
              <a:latin typeface="Poppins"/>
              <a:cs typeface="Poppins"/>
            </a:endParaRPr>
          </a:p>
          <a:p>
            <a:r>
              <a:rPr lang="en-US" noProof="0">
                <a:latin typeface="Poppins"/>
                <a:cs typeface="Poppins"/>
              </a:rPr>
              <a:t>Can be avoided through maintaining minimum balances, banking online, and only spending money that is available in an account</a:t>
            </a:r>
          </a:p>
        </p:txBody>
      </p:sp>
      <p:sp>
        <p:nvSpPr>
          <p:cNvPr id="5" name="Slide Number Placeholder 4">
            <a:extLst>
              <a:ext uri="{FF2B5EF4-FFF2-40B4-BE49-F238E27FC236}">
                <a16:creationId xmlns:a16="http://schemas.microsoft.com/office/drawing/2014/main" id="{72E90CC8-0824-5EFF-229A-F4D81A69429E}"/>
              </a:ext>
            </a:extLst>
          </p:cNvPr>
          <p:cNvSpPr>
            <a:spLocks noGrp="1"/>
          </p:cNvSpPr>
          <p:nvPr>
            <p:ph type="sldNum" sz="quarter" idx="11"/>
          </p:nvPr>
        </p:nvSpPr>
        <p:spPr/>
        <p:txBody>
          <a:bodyPr wrap="none" lIns="20000" rIns="20000"/>
          <a:lstStyle/>
          <a:p>
            <a:r>
              <a:rPr lang="en-US" noProof="0"/>
              <a:t>11</a:t>
            </a:r>
          </a:p>
        </p:txBody>
      </p:sp>
      <p:sp>
        <p:nvSpPr>
          <p:cNvPr id="8" name="Footer Placeholder 7">
            <a:extLst>
              <a:ext uri="{FF2B5EF4-FFF2-40B4-BE49-F238E27FC236}">
                <a16:creationId xmlns:a16="http://schemas.microsoft.com/office/drawing/2014/main" id="{DE5FFBCF-37A4-32A1-23DF-5D44BFA7B83F}"/>
              </a:ext>
            </a:extLst>
          </p:cNvPr>
          <p:cNvSpPr>
            <a:spLocks noGrp="1"/>
          </p:cNvSpPr>
          <p:nvPr>
            <p:ph type="ftr" sz="quarter" idx="10"/>
          </p:nvPr>
        </p:nvSpPr>
        <p:spPr/>
        <p:txBody>
          <a:bodyPr/>
          <a:lstStyle/>
          <a:p>
            <a:r>
              <a:rPr lang="en-US" noProof="0"/>
              <a:t>Banking Basics</a:t>
            </a:r>
          </a:p>
        </p:txBody>
      </p:sp>
    </p:spTree>
    <p:extLst>
      <p:ext uri="{BB962C8B-B14F-4D97-AF65-F5344CB8AC3E}">
        <p14:creationId xmlns:p14="http://schemas.microsoft.com/office/powerpoint/2010/main" val="3039425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9F0BD-13B9-360D-3796-E7D3B4DCC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4C19D-B4D4-FA35-3D08-AE91978F6E26}"/>
              </a:ext>
            </a:extLst>
          </p:cNvPr>
          <p:cNvSpPr>
            <a:spLocks noGrp="1"/>
          </p:cNvSpPr>
          <p:nvPr>
            <p:ph type="title"/>
          </p:nvPr>
        </p:nvSpPr>
        <p:spPr/>
        <p:txBody>
          <a:bodyPr/>
          <a:lstStyle/>
          <a:p>
            <a:r>
              <a:rPr lang="en-US" noProof="0"/>
              <a:t>Checking your money online</a:t>
            </a:r>
          </a:p>
        </p:txBody>
      </p:sp>
      <p:sp>
        <p:nvSpPr>
          <p:cNvPr id="3" name="Content Placeholder 2">
            <a:extLst>
              <a:ext uri="{FF2B5EF4-FFF2-40B4-BE49-F238E27FC236}">
                <a16:creationId xmlns:a16="http://schemas.microsoft.com/office/drawing/2014/main" id="{5AC3BA03-C502-490A-65D5-284284E8B23D}"/>
              </a:ext>
            </a:extLst>
          </p:cNvPr>
          <p:cNvSpPr>
            <a:spLocks noGrp="1"/>
          </p:cNvSpPr>
          <p:nvPr>
            <p:ph idx="1"/>
          </p:nvPr>
        </p:nvSpPr>
        <p:spPr>
          <a:xfrm>
            <a:off x="832101" y="1837452"/>
            <a:ext cx="5605644" cy="4156948"/>
          </a:xfrm>
        </p:spPr>
        <p:txBody>
          <a:bodyPr vert="horz" lIns="91440" tIns="45720" rIns="91440" bIns="45720" rtlCol="0" anchor="t">
            <a:noAutofit/>
          </a:bodyPr>
          <a:lstStyle/>
          <a:p>
            <a:pPr marL="0" indent="0">
              <a:buNone/>
            </a:pPr>
            <a:r>
              <a:rPr lang="en-US" noProof="0">
                <a:latin typeface="Poppins"/>
                <a:cs typeface="Poppins"/>
              </a:rPr>
              <a:t>Online and mobile banking allow you to:</a:t>
            </a:r>
          </a:p>
          <a:p>
            <a:r>
              <a:rPr lang="en-US" noProof="0">
                <a:latin typeface="Poppins"/>
                <a:cs typeface="Poppins"/>
              </a:rPr>
              <a:t>Check balances in real time</a:t>
            </a:r>
          </a:p>
          <a:p>
            <a:r>
              <a:rPr lang="en-US" noProof="0">
                <a:latin typeface="Poppins"/>
                <a:cs typeface="Poppins"/>
              </a:rPr>
              <a:t>See recent transactions</a:t>
            </a:r>
          </a:p>
          <a:p>
            <a:r>
              <a:rPr lang="en-US" noProof="0">
                <a:latin typeface="Poppins"/>
                <a:cs typeface="Poppins"/>
              </a:rPr>
              <a:t>Track spending easily</a:t>
            </a:r>
          </a:p>
          <a:p>
            <a:r>
              <a:rPr lang="en-US" noProof="0">
                <a:latin typeface="Poppins"/>
                <a:cs typeface="Poppins"/>
              </a:rPr>
              <a:t>Deposit a check using a phone </a:t>
            </a:r>
          </a:p>
          <a:p>
            <a:r>
              <a:rPr lang="en-US" noProof="0">
                <a:latin typeface="Poppins"/>
                <a:cs typeface="Poppins"/>
              </a:rPr>
              <a:t>Set notifications and alerts</a:t>
            </a:r>
          </a:p>
        </p:txBody>
      </p:sp>
      <p:sp>
        <p:nvSpPr>
          <p:cNvPr id="5" name="Slide Number Placeholder 4">
            <a:extLst>
              <a:ext uri="{FF2B5EF4-FFF2-40B4-BE49-F238E27FC236}">
                <a16:creationId xmlns:a16="http://schemas.microsoft.com/office/drawing/2014/main" id="{F7D42B1D-AC83-CD94-64E5-4E004D370F00}"/>
              </a:ext>
            </a:extLst>
          </p:cNvPr>
          <p:cNvSpPr>
            <a:spLocks noGrp="1"/>
          </p:cNvSpPr>
          <p:nvPr>
            <p:ph type="sldNum" sz="quarter" idx="11"/>
          </p:nvPr>
        </p:nvSpPr>
        <p:spPr/>
        <p:txBody>
          <a:bodyPr wrap="none" lIns="20000" rIns="20000"/>
          <a:lstStyle/>
          <a:p>
            <a:r>
              <a:rPr lang="en-US" noProof="0"/>
              <a:t>12</a:t>
            </a:r>
          </a:p>
        </p:txBody>
      </p:sp>
      <p:sp>
        <p:nvSpPr>
          <p:cNvPr id="8" name="Footer Placeholder 7">
            <a:extLst>
              <a:ext uri="{FF2B5EF4-FFF2-40B4-BE49-F238E27FC236}">
                <a16:creationId xmlns:a16="http://schemas.microsoft.com/office/drawing/2014/main" id="{860B9232-03EF-E7BA-C922-613EF537F648}"/>
              </a:ext>
            </a:extLst>
          </p:cNvPr>
          <p:cNvSpPr>
            <a:spLocks noGrp="1"/>
          </p:cNvSpPr>
          <p:nvPr>
            <p:ph type="ftr" sz="quarter" idx="10"/>
          </p:nvPr>
        </p:nvSpPr>
        <p:spPr/>
        <p:txBody>
          <a:bodyPr/>
          <a:lstStyle/>
          <a:p>
            <a:r>
              <a:rPr lang="en-US" noProof="0"/>
              <a:t>Banking Basics</a:t>
            </a:r>
          </a:p>
        </p:txBody>
      </p:sp>
      <p:sp>
        <p:nvSpPr>
          <p:cNvPr id="9" name="TextBox 8">
            <a:extLst>
              <a:ext uri="{FF2B5EF4-FFF2-40B4-BE49-F238E27FC236}">
                <a16:creationId xmlns:a16="http://schemas.microsoft.com/office/drawing/2014/main" id="{1734F961-086C-0A30-0F40-96B653E0D763}"/>
              </a:ext>
            </a:extLst>
          </p:cNvPr>
          <p:cNvSpPr txBox="1"/>
          <p:nvPr/>
        </p:nvSpPr>
        <p:spPr>
          <a:xfrm>
            <a:off x="832103" y="6339097"/>
            <a:ext cx="7271767" cy="246221"/>
          </a:xfrm>
          <a:prstGeom prst="rect">
            <a:avLst/>
          </a:prstGeom>
          <a:noFill/>
        </p:spPr>
        <p:txBody>
          <a:bodyPr wrap="square" lIns="91440" tIns="45720" rIns="91440" bIns="45720" rtlCol="0" anchor="t">
            <a:spAutoFit/>
          </a:bodyPr>
          <a:lstStyle/>
          <a:p>
            <a:r>
              <a:rPr lang="en-US" sz="1000" i="1" noProof="0"/>
              <a:t>Image and video source: Oregon Community Credit Union (via YouTube), </a:t>
            </a:r>
            <a:r>
              <a:rPr lang="en-US" sz="1000" i="1" noProof="0">
                <a:hlinkClick r:id="rId4"/>
              </a:rPr>
              <a:t>https://www.youtube.com/watch?v=EaY6D6Ollgc</a:t>
            </a:r>
            <a:r>
              <a:rPr lang="en-US" sz="1000" i="1" noProof="0"/>
              <a:t>   </a:t>
            </a:r>
          </a:p>
        </p:txBody>
      </p:sp>
      <p:pic>
        <p:nvPicPr>
          <p:cNvPr id="4" name="Online Media 3" title="MyOCCU Online &amp; Mobile">
            <a:hlinkClick r:id="" action="ppaction://media"/>
            <a:extLst>
              <a:ext uri="{FF2B5EF4-FFF2-40B4-BE49-F238E27FC236}">
                <a16:creationId xmlns:a16="http://schemas.microsoft.com/office/drawing/2014/main" id="{19E89E6F-764A-2C6A-DDB4-6FB6DC645ECA}"/>
              </a:ext>
            </a:extLst>
          </p:cNvPr>
          <p:cNvPicPr>
            <a:picLocks noRot="1" noChangeAspect="1"/>
          </p:cNvPicPr>
          <p:nvPr>
            <a:videoFile r:link="rId1"/>
          </p:nvPr>
        </p:nvPicPr>
        <p:blipFill>
          <a:blip r:embed="rId5"/>
          <a:stretch>
            <a:fillRect/>
          </a:stretch>
        </p:blipFill>
        <p:spPr>
          <a:xfrm>
            <a:off x="7102102" y="2007452"/>
            <a:ext cx="4251698" cy="2402215"/>
          </a:xfrm>
          <a:prstGeom prst="rect">
            <a:avLst/>
          </a:prstGeom>
        </p:spPr>
      </p:pic>
    </p:spTree>
    <p:extLst>
      <p:ext uri="{BB962C8B-B14F-4D97-AF65-F5344CB8AC3E}">
        <p14:creationId xmlns:p14="http://schemas.microsoft.com/office/powerpoint/2010/main" val="3275530809"/>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EDB434-0E5D-7411-9A98-95C493E529A1}"/>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F0FF40C-BC71-082C-1A58-BE8D0BA9E9E1}"/>
              </a:ext>
            </a:extLst>
          </p:cNvPr>
          <p:cNvPicPr>
            <a:picLocks noChangeAspect="1"/>
          </p:cNvPicPr>
          <p:nvPr/>
        </p:nvPicPr>
        <p:blipFill>
          <a:blip r:embed="rId3">
            <a:extLst>
              <a:ext uri="{28A0092B-C50C-407E-A947-70E740481C1C}">
                <a14:useLocalDpi xmlns:a14="http://schemas.microsoft.com/office/drawing/2010/main" val="0"/>
              </a:ext>
            </a:extLst>
          </a:blip>
          <a:srcRect t="15381" r="4636" b="4171"/>
          <a:stretch>
            <a:fillRect/>
          </a:stretch>
        </p:blipFill>
        <p:spPr>
          <a:xfrm>
            <a:off x="0" y="0"/>
            <a:ext cx="12192001" cy="6858000"/>
          </a:xfrm>
          <a:prstGeom prst="rect">
            <a:avLst/>
          </a:prstGeom>
        </p:spPr>
      </p:pic>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1372745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BCE389-5C65-8ABE-5C3B-D7501990717E}"/>
              </a:ext>
            </a:extLst>
          </p:cNvPr>
          <p:cNvPicPr>
            <a:picLocks noChangeAspect="1"/>
          </p:cNvPicPr>
          <p:nvPr/>
        </p:nvPicPr>
        <p:blipFill>
          <a:blip r:embed="rId3">
            <a:extLst>
              <a:ext uri="{28A0092B-C50C-407E-A947-70E740481C1C}">
                <a14:useLocalDpi xmlns:a14="http://schemas.microsoft.com/office/drawing/2010/main" val="0"/>
              </a:ext>
            </a:extLst>
          </a:blip>
          <a:srcRect t="12519" r="11111" b="12520"/>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00055F2E-292E-76D1-D5F5-88554EC4DC2A}"/>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t>Application Activity</a:t>
            </a:r>
          </a:p>
        </p:txBody>
      </p:sp>
    </p:spTree>
    <p:extLst>
      <p:ext uri="{BB962C8B-B14F-4D97-AF65-F5344CB8AC3E}">
        <p14:creationId xmlns:p14="http://schemas.microsoft.com/office/powerpoint/2010/main" val="2277438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wrap="none" lIns="20000" rIns="20000"/>
          <a:lstStyle/>
          <a:p>
            <a:r>
              <a:rPr lang="en-US"/>
              <a:t>15</a:t>
            </a:r>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Banking Basics</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1" y="1825625"/>
            <a:ext cx="6186544" cy="4351338"/>
          </a:xfrm>
        </p:spPr>
        <p:txBody>
          <a:bodyPr>
            <a:normAutofit/>
          </a:bodyPr>
          <a:lstStyle/>
          <a:p>
            <a:pPr marL="457200" indent="-457200">
              <a:buFont typeface="+mj-lt"/>
              <a:buAutoNum type="arabicPeriod"/>
            </a:pPr>
            <a:r>
              <a:rPr lang="en-US"/>
              <a:t>Work with your group to review a sample bank or credit union account statement</a:t>
            </a:r>
          </a:p>
          <a:p>
            <a:pPr marL="457200" indent="-457200">
              <a:buFont typeface="+mj-lt"/>
              <a:buAutoNum type="arabicPeriod"/>
            </a:pPr>
            <a:r>
              <a:rPr lang="en-US"/>
              <a:t>Use the information in the statement to answer the questions</a:t>
            </a:r>
          </a:p>
          <a:p>
            <a:pPr marL="457200" indent="-457200">
              <a:buFont typeface="+mj-lt"/>
              <a:buAutoNum type="arabicPeriod"/>
            </a:pPr>
            <a:r>
              <a:rPr lang="en-US"/>
              <a:t>Be prepared to discuss your answers with the class</a:t>
            </a:r>
          </a:p>
        </p:txBody>
      </p:sp>
    </p:spTree>
    <p:extLst>
      <p:ext uri="{BB962C8B-B14F-4D97-AF65-F5344CB8AC3E}">
        <p14:creationId xmlns:p14="http://schemas.microsoft.com/office/powerpoint/2010/main" val="3284252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10A290-FFDD-26ED-F85A-18090DDE606F}"/>
              </a:ext>
            </a:extLst>
          </p:cNvPr>
          <p:cNvPicPr>
            <a:picLocks noChangeAspect="1"/>
          </p:cNvPicPr>
          <p:nvPr/>
        </p:nvPicPr>
        <p:blipFill>
          <a:blip r:embed="rId3">
            <a:extLst>
              <a:ext uri="{28A0092B-C50C-407E-A947-70E740481C1C}">
                <a14:useLocalDpi xmlns:a14="http://schemas.microsoft.com/office/drawing/2010/main" val="0"/>
              </a:ext>
            </a:extLst>
          </a:blip>
          <a:srcRect l="1623" r="986" b="17827"/>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34FA91D-DA00-675A-A9B3-66F9ABD06141}"/>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3285998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113B-F479-03C0-805E-D85278BBA1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D8E76-289E-2590-EF74-4036BA89285E}"/>
              </a:ext>
            </a:extLst>
          </p:cNvPr>
          <p:cNvSpPr>
            <a:spLocks noGrp="1"/>
          </p:cNvSpPr>
          <p:nvPr>
            <p:ph type="title"/>
          </p:nvPr>
        </p:nvSpPr>
        <p:spPr/>
        <p:txBody>
          <a:bodyPr/>
          <a:lstStyle/>
          <a:p>
            <a:r>
              <a:rPr lang="en-US"/>
              <a:t>Bank statement answer key (1 of 5)</a:t>
            </a:r>
          </a:p>
        </p:txBody>
      </p:sp>
      <p:sp>
        <p:nvSpPr>
          <p:cNvPr id="5" name="Slide Number Placeholder 4">
            <a:extLst>
              <a:ext uri="{FF2B5EF4-FFF2-40B4-BE49-F238E27FC236}">
                <a16:creationId xmlns:a16="http://schemas.microsoft.com/office/drawing/2014/main" id="{436140EF-0C39-D4B9-ADB1-E4FF0A113216}"/>
              </a:ext>
            </a:extLst>
          </p:cNvPr>
          <p:cNvSpPr>
            <a:spLocks noGrp="1"/>
          </p:cNvSpPr>
          <p:nvPr>
            <p:ph type="sldNum" sz="quarter" idx="11"/>
          </p:nvPr>
        </p:nvSpPr>
        <p:spPr/>
        <p:txBody>
          <a:bodyPr wrap="none" lIns="20000" rIns="20000"/>
          <a:lstStyle/>
          <a:p>
            <a:r>
              <a:rPr lang="en-US"/>
              <a:t>17</a:t>
            </a:r>
          </a:p>
        </p:txBody>
      </p:sp>
      <p:sp>
        <p:nvSpPr>
          <p:cNvPr id="7" name="Footer Placeholder 6">
            <a:extLst>
              <a:ext uri="{FF2B5EF4-FFF2-40B4-BE49-F238E27FC236}">
                <a16:creationId xmlns:a16="http://schemas.microsoft.com/office/drawing/2014/main" id="{0B095344-0FA7-23A3-6F58-CD73ADDF53CE}"/>
              </a:ext>
            </a:extLst>
          </p:cNvPr>
          <p:cNvSpPr>
            <a:spLocks noGrp="1"/>
          </p:cNvSpPr>
          <p:nvPr>
            <p:ph type="ftr" sz="quarter" idx="10"/>
          </p:nvPr>
        </p:nvSpPr>
        <p:spPr/>
        <p:txBody>
          <a:bodyPr/>
          <a:lstStyle/>
          <a:p>
            <a:r>
              <a:rPr lang="en-US"/>
              <a:t>Banking Basics</a:t>
            </a:r>
          </a:p>
        </p:txBody>
      </p:sp>
      <p:sp>
        <p:nvSpPr>
          <p:cNvPr id="6" name="Content Placeholder 2">
            <a:extLst>
              <a:ext uri="{FF2B5EF4-FFF2-40B4-BE49-F238E27FC236}">
                <a16:creationId xmlns:a16="http://schemas.microsoft.com/office/drawing/2014/main" id="{56454189-E79C-FF8F-5B2F-B66E98D2B03F}"/>
              </a:ext>
            </a:extLst>
          </p:cNvPr>
          <p:cNvSpPr>
            <a:spLocks noGrp="1"/>
          </p:cNvSpPr>
          <p:nvPr>
            <p:ph idx="1"/>
          </p:nvPr>
        </p:nvSpPr>
        <p:spPr>
          <a:xfrm>
            <a:off x="832102" y="1690689"/>
            <a:ext cx="6711698" cy="4072802"/>
          </a:xfrm>
        </p:spPr>
        <p:txBody>
          <a:bodyPr vert="horz" lIns="91440" tIns="45720" rIns="91440" bIns="45720" rtlCol="0" anchor="t">
            <a:noAutofit/>
          </a:bodyPr>
          <a:lstStyle/>
          <a:p>
            <a:pPr marL="0" indent="0">
              <a:buNone/>
            </a:pPr>
            <a:r>
              <a:rPr lang="en-US" b="1" noProof="0">
                <a:latin typeface="Poppins"/>
                <a:cs typeface="Poppins"/>
              </a:rPr>
              <a:t>Getting Oriented</a:t>
            </a:r>
          </a:p>
          <a:p>
            <a:pPr>
              <a:spcAft>
                <a:spcPts val="600"/>
              </a:spcAft>
            </a:pPr>
            <a:r>
              <a:rPr lang="en-US" b="1" noProof="0">
                <a:latin typeface="Poppins"/>
                <a:cs typeface="Poppins"/>
              </a:rPr>
              <a:t>Statement Date: </a:t>
            </a:r>
            <a:r>
              <a:rPr lang="en-US" noProof="0">
                <a:latin typeface="Poppins"/>
                <a:cs typeface="Poppins"/>
              </a:rPr>
              <a:t>February 27, 2026</a:t>
            </a:r>
          </a:p>
          <a:p>
            <a:pPr>
              <a:spcAft>
                <a:spcPts val="600"/>
              </a:spcAft>
            </a:pPr>
            <a:r>
              <a:rPr lang="en-US" b="1" noProof="0">
                <a:latin typeface="Poppins"/>
                <a:cs typeface="Poppins"/>
              </a:rPr>
              <a:t>Total Accounts: </a:t>
            </a:r>
            <a:r>
              <a:rPr lang="en-US" noProof="0">
                <a:latin typeface="Poppins"/>
                <a:cs typeface="Poppins"/>
              </a:rPr>
              <a:t>2</a:t>
            </a:r>
          </a:p>
          <a:p>
            <a:pPr>
              <a:spcAft>
                <a:spcPts val="600"/>
              </a:spcAft>
            </a:pPr>
            <a:r>
              <a:rPr lang="en-US" b="1">
                <a:latin typeface="Poppins"/>
                <a:cs typeface="Poppins"/>
              </a:rPr>
              <a:t>Account Types:</a:t>
            </a:r>
          </a:p>
          <a:p>
            <a:pPr lvl="1">
              <a:spcAft>
                <a:spcPts val="600"/>
              </a:spcAft>
            </a:pPr>
            <a:r>
              <a:rPr lang="en-US">
                <a:latin typeface="Poppins"/>
                <a:cs typeface="Poppins"/>
              </a:rPr>
              <a:t>Checking account</a:t>
            </a:r>
          </a:p>
          <a:p>
            <a:pPr lvl="1">
              <a:spcAft>
                <a:spcPts val="600"/>
              </a:spcAft>
            </a:pPr>
            <a:r>
              <a:rPr lang="en-US" noProof="0">
                <a:latin typeface="Poppins"/>
                <a:cs typeface="Poppins"/>
              </a:rPr>
              <a:t>Savings account</a:t>
            </a:r>
          </a:p>
        </p:txBody>
      </p:sp>
    </p:spTree>
    <p:extLst>
      <p:ext uri="{BB962C8B-B14F-4D97-AF65-F5344CB8AC3E}">
        <p14:creationId xmlns:p14="http://schemas.microsoft.com/office/powerpoint/2010/main" val="283207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ED46E-7C2D-50AB-854B-8F29949F20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9508B8-CF35-3CA2-642B-54ACB47F2D89}"/>
              </a:ext>
            </a:extLst>
          </p:cNvPr>
          <p:cNvSpPr>
            <a:spLocks noGrp="1"/>
          </p:cNvSpPr>
          <p:nvPr>
            <p:ph type="title"/>
          </p:nvPr>
        </p:nvSpPr>
        <p:spPr/>
        <p:txBody>
          <a:bodyPr/>
          <a:lstStyle/>
          <a:p>
            <a:r>
              <a:rPr lang="en-US"/>
              <a:t>Bank statement answer key (2 of 5)</a:t>
            </a:r>
          </a:p>
        </p:txBody>
      </p:sp>
      <p:sp>
        <p:nvSpPr>
          <p:cNvPr id="5" name="Slide Number Placeholder 4">
            <a:extLst>
              <a:ext uri="{FF2B5EF4-FFF2-40B4-BE49-F238E27FC236}">
                <a16:creationId xmlns:a16="http://schemas.microsoft.com/office/drawing/2014/main" id="{6CB35A8F-C806-4E27-CA79-F3407CF27D43}"/>
              </a:ext>
            </a:extLst>
          </p:cNvPr>
          <p:cNvSpPr>
            <a:spLocks noGrp="1"/>
          </p:cNvSpPr>
          <p:nvPr>
            <p:ph type="sldNum" sz="quarter" idx="11"/>
          </p:nvPr>
        </p:nvSpPr>
        <p:spPr/>
        <p:txBody>
          <a:bodyPr wrap="none" lIns="20000" rIns="20000"/>
          <a:lstStyle/>
          <a:p>
            <a:r>
              <a:rPr lang="en-US"/>
              <a:t>18</a:t>
            </a:r>
          </a:p>
        </p:txBody>
      </p:sp>
      <p:sp>
        <p:nvSpPr>
          <p:cNvPr id="7" name="Footer Placeholder 6">
            <a:extLst>
              <a:ext uri="{FF2B5EF4-FFF2-40B4-BE49-F238E27FC236}">
                <a16:creationId xmlns:a16="http://schemas.microsoft.com/office/drawing/2014/main" id="{4030D7E9-6E29-B86A-F229-D89F9E81F0A0}"/>
              </a:ext>
            </a:extLst>
          </p:cNvPr>
          <p:cNvSpPr>
            <a:spLocks noGrp="1"/>
          </p:cNvSpPr>
          <p:nvPr>
            <p:ph type="ftr" sz="quarter" idx="10"/>
          </p:nvPr>
        </p:nvSpPr>
        <p:spPr/>
        <p:txBody>
          <a:bodyPr/>
          <a:lstStyle/>
          <a:p>
            <a:r>
              <a:rPr lang="en-US"/>
              <a:t>Banking Basics</a:t>
            </a:r>
          </a:p>
        </p:txBody>
      </p:sp>
      <p:sp>
        <p:nvSpPr>
          <p:cNvPr id="6" name="Content Placeholder 2">
            <a:extLst>
              <a:ext uri="{FF2B5EF4-FFF2-40B4-BE49-F238E27FC236}">
                <a16:creationId xmlns:a16="http://schemas.microsoft.com/office/drawing/2014/main" id="{C3914F38-AC88-1CA8-4BD4-59474D8AA700}"/>
              </a:ext>
            </a:extLst>
          </p:cNvPr>
          <p:cNvSpPr>
            <a:spLocks noGrp="1"/>
          </p:cNvSpPr>
          <p:nvPr>
            <p:ph idx="1"/>
          </p:nvPr>
        </p:nvSpPr>
        <p:spPr>
          <a:xfrm>
            <a:off x="832102" y="1690689"/>
            <a:ext cx="9586062" cy="4665662"/>
          </a:xfrm>
        </p:spPr>
        <p:txBody>
          <a:bodyPr vert="horz" lIns="91440" tIns="45720" rIns="91440" bIns="45720" rtlCol="0" anchor="t">
            <a:noAutofit/>
          </a:bodyPr>
          <a:lstStyle/>
          <a:p>
            <a:pPr marL="0" indent="0">
              <a:buNone/>
            </a:pPr>
            <a:r>
              <a:rPr lang="en-US" b="1" noProof="0">
                <a:latin typeface="Poppins"/>
                <a:cs typeface="Poppins"/>
              </a:rPr>
              <a:t>Account Summary Review</a:t>
            </a:r>
          </a:p>
          <a:p>
            <a:pPr>
              <a:spcAft>
                <a:spcPts val="600"/>
              </a:spcAft>
            </a:pPr>
            <a:r>
              <a:rPr lang="en-US" b="1" noProof="0">
                <a:latin typeface="Poppins"/>
                <a:cs typeface="Poppins"/>
              </a:rPr>
              <a:t>Beginning balance (checking): </a:t>
            </a:r>
            <a:r>
              <a:rPr lang="en-US" noProof="0">
                <a:latin typeface="Poppins"/>
                <a:cs typeface="Poppins"/>
              </a:rPr>
              <a:t>$131.74</a:t>
            </a:r>
          </a:p>
          <a:p>
            <a:pPr>
              <a:spcAft>
                <a:spcPts val="600"/>
              </a:spcAft>
            </a:pPr>
            <a:r>
              <a:rPr lang="en-US" b="1">
                <a:latin typeface="Poppins"/>
                <a:cs typeface="Poppins"/>
              </a:rPr>
              <a:t>Ending balance (checking): </a:t>
            </a:r>
            <a:r>
              <a:rPr lang="en-US">
                <a:latin typeface="Poppins"/>
                <a:cs typeface="Poppins"/>
              </a:rPr>
              <a:t>$180.14</a:t>
            </a:r>
          </a:p>
          <a:p>
            <a:pPr>
              <a:spcAft>
                <a:spcPts val="600"/>
              </a:spcAft>
            </a:pPr>
            <a:r>
              <a:rPr lang="en-US" b="1">
                <a:latin typeface="Poppins"/>
                <a:cs typeface="Poppins"/>
              </a:rPr>
              <a:t>Ending balance (savings): </a:t>
            </a:r>
            <a:r>
              <a:rPr lang="en-US">
                <a:latin typeface="Poppins"/>
                <a:cs typeface="Poppins"/>
              </a:rPr>
              <a:t>$1,342.60</a:t>
            </a:r>
          </a:p>
          <a:p>
            <a:pPr>
              <a:spcAft>
                <a:spcPts val="600"/>
              </a:spcAft>
            </a:pPr>
            <a:r>
              <a:rPr lang="en-US" b="1">
                <a:latin typeface="Poppins"/>
                <a:cs typeface="Poppins"/>
              </a:rPr>
              <a:t>Did the total balance increase or decrease?</a:t>
            </a:r>
          </a:p>
          <a:p>
            <a:pPr lvl="1">
              <a:spcAft>
                <a:spcPts val="600"/>
              </a:spcAft>
            </a:pPr>
            <a:r>
              <a:rPr lang="en-US">
                <a:latin typeface="Poppins"/>
                <a:cs typeface="Poppins"/>
              </a:rPr>
              <a:t>Increase</a:t>
            </a:r>
          </a:p>
          <a:p>
            <a:pPr>
              <a:spcAft>
                <a:spcPts val="600"/>
              </a:spcAft>
            </a:pPr>
            <a:r>
              <a:rPr lang="en-US" b="1">
                <a:latin typeface="Poppins"/>
                <a:cs typeface="Poppins"/>
              </a:rPr>
              <a:t>Why?</a:t>
            </a:r>
          </a:p>
          <a:p>
            <a:pPr lvl="1">
              <a:spcAft>
                <a:spcPts val="600"/>
              </a:spcAft>
            </a:pPr>
            <a:r>
              <a:rPr lang="en-US">
                <a:latin typeface="Poppins"/>
                <a:cs typeface="Poppins"/>
              </a:rPr>
              <a:t>Total balance increased from $1,462.19 to $1,522.74; increase of $60.55</a:t>
            </a:r>
          </a:p>
        </p:txBody>
      </p:sp>
    </p:spTree>
    <p:extLst>
      <p:ext uri="{BB962C8B-B14F-4D97-AF65-F5344CB8AC3E}">
        <p14:creationId xmlns:p14="http://schemas.microsoft.com/office/powerpoint/2010/main" val="2817257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40B27-A51A-B4D6-2038-AA6A46DF0D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8E30B-3C47-29CC-31A5-A937F194C469}"/>
              </a:ext>
            </a:extLst>
          </p:cNvPr>
          <p:cNvSpPr>
            <a:spLocks noGrp="1"/>
          </p:cNvSpPr>
          <p:nvPr>
            <p:ph type="title"/>
          </p:nvPr>
        </p:nvSpPr>
        <p:spPr/>
        <p:txBody>
          <a:bodyPr/>
          <a:lstStyle/>
          <a:p>
            <a:r>
              <a:rPr lang="en-US"/>
              <a:t>Bank statement answer key (3 of 5)</a:t>
            </a:r>
          </a:p>
        </p:txBody>
      </p:sp>
      <p:sp>
        <p:nvSpPr>
          <p:cNvPr id="5" name="Slide Number Placeholder 4">
            <a:extLst>
              <a:ext uri="{FF2B5EF4-FFF2-40B4-BE49-F238E27FC236}">
                <a16:creationId xmlns:a16="http://schemas.microsoft.com/office/drawing/2014/main" id="{4756D6DF-1A43-3722-131A-F98EE76DF445}"/>
              </a:ext>
            </a:extLst>
          </p:cNvPr>
          <p:cNvSpPr>
            <a:spLocks noGrp="1"/>
          </p:cNvSpPr>
          <p:nvPr>
            <p:ph type="sldNum" sz="quarter" idx="11"/>
          </p:nvPr>
        </p:nvSpPr>
        <p:spPr/>
        <p:txBody>
          <a:bodyPr wrap="none" lIns="20000" rIns="20000"/>
          <a:lstStyle/>
          <a:p>
            <a:r>
              <a:rPr lang="en-US"/>
              <a:t>19</a:t>
            </a:r>
          </a:p>
        </p:txBody>
      </p:sp>
      <p:sp>
        <p:nvSpPr>
          <p:cNvPr id="7" name="Footer Placeholder 6">
            <a:extLst>
              <a:ext uri="{FF2B5EF4-FFF2-40B4-BE49-F238E27FC236}">
                <a16:creationId xmlns:a16="http://schemas.microsoft.com/office/drawing/2014/main" id="{87D1230F-8541-6696-4ACD-EDABCBEE69D7}"/>
              </a:ext>
            </a:extLst>
          </p:cNvPr>
          <p:cNvSpPr>
            <a:spLocks noGrp="1"/>
          </p:cNvSpPr>
          <p:nvPr>
            <p:ph type="ftr" sz="quarter" idx="10"/>
          </p:nvPr>
        </p:nvSpPr>
        <p:spPr/>
        <p:txBody>
          <a:bodyPr/>
          <a:lstStyle/>
          <a:p>
            <a:r>
              <a:rPr lang="en-US"/>
              <a:t>Banking Basics</a:t>
            </a:r>
          </a:p>
        </p:txBody>
      </p:sp>
      <p:sp>
        <p:nvSpPr>
          <p:cNvPr id="6" name="Content Placeholder 2">
            <a:extLst>
              <a:ext uri="{FF2B5EF4-FFF2-40B4-BE49-F238E27FC236}">
                <a16:creationId xmlns:a16="http://schemas.microsoft.com/office/drawing/2014/main" id="{9D4A5AD2-FE14-C40B-F782-E2272824D108}"/>
              </a:ext>
            </a:extLst>
          </p:cNvPr>
          <p:cNvSpPr>
            <a:spLocks noGrp="1"/>
          </p:cNvSpPr>
          <p:nvPr>
            <p:ph idx="1"/>
          </p:nvPr>
        </p:nvSpPr>
        <p:spPr>
          <a:xfrm>
            <a:off x="832102" y="1690689"/>
            <a:ext cx="9586062" cy="4665662"/>
          </a:xfrm>
        </p:spPr>
        <p:txBody>
          <a:bodyPr vert="horz" lIns="91440" tIns="45720" rIns="91440" bIns="45720" rtlCol="0" anchor="t">
            <a:noAutofit/>
          </a:bodyPr>
          <a:lstStyle/>
          <a:p>
            <a:pPr marL="0" indent="0">
              <a:buNone/>
            </a:pPr>
            <a:r>
              <a:rPr lang="en-US" b="1" noProof="0">
                <a:latin typeface="Poppins"/>
                <a:cs typeface="Poppins"/>
              </a:rPr>
              <a:t>Checking Account Activity</a:t>
            </a:r>
          </a:p>
          <a:p>
            <a:pPr>
              <a:spcAft>
                <a:spcPts val="600"/>
              </a:spcAft>
            </a:pPr>
            <a:r>
              <a:rPr lang="en-US" b="1" noProof="0">
                <a:latin typeface="Poppins"/>
                <a:cs typeface="Poppins"/>
              </a:rPr>
              <a:t>Debit card purchases: </a:t>
            </a:r>
            <a:r>
              <a:rPr lang="en-US" i="1" noProof="0">
                <a:latin typeface="Poppins"/>
                <a:cs typeface="Poppins"/>
              </a:rPr>
              <a:t>(Multiple; several answers possible)</a:t>
            </a:r>
          </a:p>
          <a:p>
            <a:pPr>
              <a:spcAft>
                <a:spcPts val="600"/>
              </a:spcAft>
            </a:pPr>
            <a:r>
              <a:rPr lang="en-US" b="1">
                <a:latin typeface="Poppins"/>
                <a:cs typeface="Poppins"/>
              </a:rPr>
              <a:t>Number of credits: </a:t>
            </a:r>
            <a:r>
              <a:rPr lang="en-US">
                <a:latin typeface="Poppins"/>
                <a:cs typeface="Poppins"/>
              </a:rPr>
              <a:t>4</a:t>
            </a:r>
          </a:p>
          <a:p>
            <a:pPr lvl="1">
              <a:spcAft>
                <a:spcPts val="600"/>
              </a:spcAft>
            </a:pPr>
            <a:r>
              <a:rPr lang="en-US">
                <a:latin typeface="Poppins"/>
                <a:cs typeface="Poppins"/>
              </a:rPr>
              <a:t>01/30	Paycheck deposit	$202.54</a:t>
            </a:r>
          </a:p>
          <a:p>
            <a:pPr lvl="1">
              <a:spcAft>
                <a:spcPts val="600"/>
              </a:spcAft>
            </a:pPr>
            <a:r>
              <a:rPr lang="en-US">
                <a:latin typeface="Poppins"/>
                <a:cs typeface="Poppins"/>
              </a:rPr>
              <a:t>02/01	Account transfer	$50.00</a:t>
            </a:r>
          </a:p>
          <a:p>
            <a:pPr lvl="1">
              <a:spcAft>
                <a:spcPts val="600"/>
              </a:spcAft>
            </a:pPr>
            <a:r>
              <a:rPr lang="en-US">
                <a:latin typeface="Poppins"/>
                <a:cs typeface="Poppins"/>
              </a:rPr>
              <a:t>02/13	Paycheck deposit	$156.83</a:t>
            </a:r>
          </a:p>
          <a:p>
            <a:pPr lvl="1">
              <a:spcAft>
                <a:spcPts val="600"/>
              </a:spcAft>
            </a:pPr>
            <a:r>
              <a:rPr lang="en-US">
                <a:latin typeface="Poppins"/>
                <a:cs typeface="Poppins"/>
              </a:rPr>
              <a:t>02/26	Account transfer	$8.00	</a:t>
            </a:r>
          </a:p>
          <a:p>
            <a:pPr>
              <a:spcAft>
                <a:spcPts val="600"/>
              </a:spcAft>
            </a:pPr>
            <a:r>
              <a:rPr lang="en-US" b="1">
                <a:latin typeface="Poppins"/>
                <a:cs typeface="Poppins"/>
              </a:rPr>
              <a:t>Largest withdrawal: </a:t>
            </a:r>
            <a:r>
              <a:rPr lang="en-US">
                <a:latin typeface="Poppins"/>
                <a:cs typeface="Poppins"/>
              </a:rPr>
              <a:t>$70; Internet transfer</a:t>
            </a:r>
          </a:p>
          <a:p>
            <a:pPr>
              <a:spcAft>
                <a:spcPts val="600"/>
              </a:spcAft>
            </a:pPr>
            <a:r>
              <a:rPr lang="en-US" b="1">
                <a:latin typeface="Poppins"/>
                <a:cs typeface="Poppins"/>
              </a:rPr>
              <a:t>Overdraft fee charged?</a:t>
            </a:r>
            <a:r>
              <a:rPr lang="en-US">
                <a:latin typeface="Poppins"/>
                <a:cs typeface="Poppins"/>
              </a:rPr>
              <a:t> No, total overdraft fees charged = $0</a:t>
            </a:r>
          </a:p>
          <a:p>
            <a:pPr lvl="1"/>
            <a:endParaRPr lang="en-US" noProof="0">
              <a:latin typeface="Poppins"/>
              <a:cs typeface="Poppins"/>
            </a:endParaRPr>
          </a:p>
        </p:txBody>
      </p:sp>
    </p:spTree>
    <p:extLst>
      <p:ext uri="{BB962C8B-B14F-4D97-AF65-F5344CB8AC3E}">
        <p14:creationId xmlns:p14="http://schemas.microsoft.com/office/powerpoint/2010/main" val="3205576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65502-1C82-5C3E-D162-23755F3BE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3B0AF-4D92-48C1-E89F-55CA8DB2D474}"/>
              </a:ext>
            </a:extLst>
          </p:cNvPr>
          <p:cNvSpPr>
            <a:spLocks noGrp="1"/>
          </p:cNvSpPr>
          <p:nvPr>
            <p:ph type="title"/>
          </p:nvPr>
        </p:nvSpPr>
        <p:spPr/>
        <p:txBody>
          <a:bodyPr/>
          <a:lstStyle/>
          <a:p>
            <a:r>
              <a:rPr lang="en-US"/>
              <a:t>Bank statement answer key (4 of 5)</a:t>
            </a:r>
          </a:p>
        </p:txBody>
      </p:sp>
      <p:sp>
        <p:nvSpPr>
          <p:cNvPr id="5" name="Slide Number Placeholder 4">
            <a:extLst>
              <a:ext uri="{FF2B5EF4-FFF2-40B4-BE49-F238E27FC236}">
                <a16:creationId xmlns:a16="http://schemas.microsoft.com/office/drawing/2014/main" id="{307CF963-89EB-4F71-310C-6DB6FBF68758}"/>
              </a:ext>
            </a:extLst>
          </p:cNvPr>
          <p:cNvSpPr>
            <a:spLocks noGrp="1"/>
          </p:cNvSpPr>
          <p:nvPr>
            <p:ph type="sldNum" sz="quarter" idx="11"/>
          </p:nvPr>
        </p:nvSpPr>
        <p:spPr/>
        <p:txBody>
          <a:bodyPr wrap="none" lIns="20000" rIns="20000"/>
          <a:lstStyle/>
          <a:p>
            <a:r>
              <a:rPr lang="en-US"/>
              <a:t>20</a:t>
            </a:r>
          </a:p>
        </p:txBody>
      </p:sp>
      <p:sp>
        <p:nvSpPr>
          <p:cNvPr id="7" name="Footer Placeholder 6">
            <a:extLst>
              <a:ext uri="{FF2B5EF4-FFF2-40B4-BE49-F238E27FC236}">
                <a16:creationId xmlns:a16="http://schemas.microsoft.com/office/drawing/2014/main" id="{6FD6427C-5167-9338-8EA9-C76B36E42C18}"/>
              </a:ext>
            </a:extLst>
          </p:cNvPr>
          <p:cNvSpPr>
            <a:spLocks noGrp="1"/>
          </p:cNvSpPr>
          <p:nvPr>
            <p:ph type="ftr" sz="quarter" idx="10"/>
          </p:nvPr>
        </p:nvSpPr>
        <p:spPr/>
        <p:txBody>
          <a:bodyPr/>
          <a:lstStyle/>
          <a:p>
            <a:r>
              <a:rPr lang="en-US"/>
              <a:t>Banking Basics</a:t>
            </a:r>
          </a:p>
        </p:txBody>
      </p:sp>
      <p:sp>
        <p:nvSpPr>
          <p:cNvPr id="6" name="Content Placeholder 2">
            <a:extLst>
              <a:ext uri="{FF2B5EF4-FFF2-40B4-BE49-F238E27FC236}">
                <a16:creationId xmlns:a16="http://schemas.microsoft.com/office/drawing/2014/main" id="{B0D2E15C-7637-CAF2-785C-DC3D83995465}"/>
              </a:ext>
            </a:extLst>
          </p:cNvPr>
          <p:cNvSpPr>
            <a:spLocks noGrp="1"/>
          </p:cNvSpPr>
          <p:nvPr>
            <p:ph idx="1"/>
          </p:nvPr>
        </p:nvSpPr>
        <p:spPr>
          <a:xfrm>
            <a:off x="832102" y="1690689"/>
            <a:ext cx="9586062" cy="4665662"/>
          </a:xfrm>
        </p:spPr>
        <p:txBody>
          <a:bodyPr vert="horz" lIns="91440" tIns="45720" rIns="91440" bIns="45720" rtlCol="0" anchor="t">
            <a:noAutofit/>
          </a:bodyPr>
          <a:lstStyle/>
          <a:p>
            <a:pPr marL="0" indent="0">
              <a:buNone/>
            </a:pPr>
            <a:r>
              <a:rPr lang="en-US" b="1">
                <a:latin typeface="Poppins"/>
                <a:cs typeface="Poppins"/>
              </a:rPr>
              <a:t>Savings</a:t>
            </a:r>
            <a:r>
              <a:rPr lang="en-US" b="1" noProof="0">
                <a:latin typeface="Poppins"/>
                <a:cs typeface="Poppins"/>
              </a:rPr>
              <a:t> Account Activity</a:t>
            </a:r>
          </a:p>
          <a:p>
            <a:pPr>
              <a:spcAft>
                <a:spcPts val="600"/>
              </a:spcAft>
            </a:pPr>
            <a:r>
              <a:rPr lang="en-US" b="1" noProof="0">
                <a:latin typeface="Poppins"/>
                <a:cs typeface="Poppins"/>
              </a:rPr>
              <a:t>Types of credits: </a:t>
            </a:r>
          </a:p>
          <a:p>
            <a:pPr lvl="1">
              <a:spcAft>
                <a:spcPts val="600"/>
              </a:spcAft>
            </a:pPr>
            <a:r>
              <a:rPr lang="en-US" noProof="0">
                <a:latin typeface="Poppins"/>
                <a:cs typeface="Poppins"/>
              </a:rPr>
              <a:t>Interest earned</a:t>
            </a:r>
          </a:p>
          <a:p>
            <a:pPr lvl="1">
              <a:spcAft>
                <a:spcPts val="600"/>
              </a:spcAft>
            </a:pPr>
            <a:r>
              <a:rPr lang="en-US">
                <a:latin typeface="Poppins"/>
                <a:cs typeface="Poppins"/>
              </a:rPr>
              <a:t>Deposit/Internet transfer (allowance)</a:t>
            </a:r>
            <a:endParaRPr lang="en-US" noProof="0">
              <a:latin typeface="Poppins"/>
              <a:cs typeface="Poppins"/>
            </a:endParaRPr>
          </a:p>
          <a:p>
            <a:pPr>
              <a:spcAft>
                <a:spcPts val="600"/>
              </a:spcAft>
            </a:pPr>
            <a:r>
              <a:rPr lang="en-US" b="1">
                <a:latin typeface="Poppins"/>
                <a:cs typeface="Poppins"/>
              </a:rPr>
              <a:t>Interest earned: </a:t>
            </a:r>
            <a:r>
              <a:rPr lang="en-US">
                <a:latin typeface="Poppins"/>
                <a:cs typeface="Poppins"/>
              </a:rPr>
              <a:t>$2.15</a:t>
            </a:r>
          </a:p>
          <a:p>
            <a:pPr>
              <a:spcAft>
                <a:spcPts val="600"/>
              </a:spcAft>
            </a:pPr>
            <a:r>
              <a:rPr lang="en-US" b="1">
                <a:latin typeface="Poppins"/>
                <a:cs typeface="Poppins"/>
              </a:rPr>
              <a:t>APY: </a:t>
            </a:r>
            <a:r>
              <a:rPr lang="en-US">
                <a:latin typeface="Poppins"/>
                <a:cs typeface="Poppins"/>
              </a:rPr>
              <a:t>1.90 percent</a:t>
            </a:r>
          </a:p>
          <a:p>
            <a:pPr>
              <a:spcAft>
                <a:spcPts val="600"/>
              </a:spcAft>
            </a:pPr>
            <a:r>
              <a:rPr lang="en-US" b="1">
                <a:latin typeface="Poppins"/>
                <a:cs typeface="Poppins"/>
              </a:rPr>
              <a:t>Why is interest helpful?</a:t>
            </a:r>
          </a:p>
          <a:p>
            <a:pPr lvl="1">
              <a:spcAft>
                <a:spcPts val="600"/>
              </a:spcAft>
            </a:pPr>
            <a:r>
              <a:rPr lang="en-US">
                <a:latin typeface="Poppins"/>
                <a:cs typeface="Poppins"/>
              </a:rPr>
              <a:t>Money grows over time; savings increase automatically; small amounts can add up through compounding</a:t>
            </a:r>
            <a:endParaRPr lang="en-US" noProof="0">
              <a:latin typeface="Poppins"/>
              <a:cs typeface="Poppins"/>
            </a:endParaRPr>
          </a:p>
        </p:txBody>
      </p:sp>
    </p:spTree>
    <p:extLst>
      <p:ext uri="{BB962C8B-B14F-4D97-AF65-F5344CB8AC3E}">
        <p14:creationId xmlns:p14="http://schemas.microsoft.com/office/powerpoint/2010/main" val="1517339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E7D91-1D37-CE97-C0B9-7D966E879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2307F8-81B4-98A7-53BE-2EEC2D2A3F84}"/>
              </a:ext>
            </a:extLst>
          </p:cNvPr>
          <p:cNvSpPr>
            <a:spLocks noGrp="1"/>
          </p:cNvSpPr>
          <p:nvPr>
            <p:ph type="title"/>
          </p:nvPr>
        </p:nvSpPr>
        <p:spPr/>
        <p:txBody>
          <a:bodyPr/>
          <a:lstStyle/>
          <a:p>
            <a:r>
              <a:rPr lang="en-US"/>
              <a:t>Bank statement answer key (5 of 5)</a:t>
            </a:r>
          </a:p>
        </p:txBody>
      </p:sp>
      <p:sp>
        <p:nvSpPr>
          <p:cNvPr id="5" name="Slide Number Placeholder 4">
            <a:extLst>
              <a:ext uri="{FF2B5EF4-FFF2-40B4-BE49-F238E27FC236}">
                <a16:creationId xmlns:a16="http://schemas.microsoft.com/office/drawing/2014/main" id="{BDDE3AA7-66DD-B88E-DFDA-FF0EDDCF549C}"/>
              </a:ext>
            </a:extLst>
          </p:cNvPr>
          <p:cNvSpPr>
            <a:spLocks noGrp="1"/>
          </p:cNvSpPr>
          <p:nvPr>
            <p:ph type="sldNum" sz="quarter" idx="11"/>
          </p:nvPr>
        </p:nvSpPr>
        <p:spPr/>
        <p:txBody>
          <a:bodyPr wrap="none" lIns="20000" rIns="20000"/>
          <a:lstStyle/>
          <a:p>
            <a:r>
              <a:rPr lang="en-US"/>
              <a:t>21</a:t>
            </a:r>
          </a:p>
        </p:txBody>
      </p:sp>
      <p:sp>
        <p:nvSpPr>
          <p:cNvPr id="7" name="Footer Placeholder 6">
            <a:extLst>
              <a:ext uri="{FF2B5EF4-FFF2-40B4-BE49-F238E27FC236}">
                <a16:creationId xmlns:a16="http://schemas.microsoft.com/office/drawing/2014/main" id="{4F2C8F2F-792E-C14A-F996-E69E644B6ED2}"/>
              </a:ext>
            </a:extLst>
          </p:cNvPr>
          <p:cNvSpPr>
            <a:spLocks noGrp="1"/>
          </p:cNvSpPr>
          <p:nvPr>
            <p:ph type="ftr" sz="quarter" idx="10"/>
          </p:nvPr>
        </p:nvSpPr>
        <p:spPr/>
        <p:txBody>
          <a:bodyPr/>
          <a:lstStyle/>
          <a:p>
            <a:r>
              <a:rPr lang="en-US"/>
              <a:t>Banking Basics</a:t>
            </a:r>
          </a:p>
        </p:txBody>
      </p:sp>
      <p:sp>
        <p:nvSpPr>
          <p:cNvPr id="6" name="Content Placeholder 2">
            <a:extLst>
              <a:ext uri="{FF2B5EF4-FFF2-40B4-BE49-F238E27FC236}">
                <a16:creationId xmlns:a16="http://schemas.microsoft.com/office/drawing/2014/main" id="{9B700A68-4A3E-88F3-BFB6-81884C7767A2}"/>
              </a:ext>
            </a:extLst>
          </p:cNvPr>
          <p:cNvSpPr>
            <a:spLocks noGrp="1"/>
          </p:cNvSpPr>
          <p:nvPr>
            <p:ph idx="1"/>
          </p:nvPr>
        </p:nvSpPr>
        <p:spPr>
          <a:xfrm>
            <a:off x="832102" y="1690689"/>
            <a:ext cx="9586062" cy="4072802"/>
          </a:xfrm>
        </p:spPr>
        <p:txBody>
          <a:bodyPr vert="horz" lIns="91440" tIns="45720" rIns="91440" bIns="45720" rtlCol="0" anchor="t">
            <a:noAutofit/>
          </a:bodyPr>
          <a:lstStyle/>
          <a:p>
            <a:pPr marL="0" indent="0">
              <a:buNone/>
            </a:pPr>
            <a:r>
              <a:rPr lang="en-US" b="1">
                <a:latin typeface="Poppins"/>
                <a:cs typeface="Poppins"/>
              </a:rPr>
              <a:t>Reflection</a:t>
            </a:r>
            <a:endParaRPr lang="en-US" b="1" noProof="0">
              <a:latin typeface="Poppins"/>
              <a:cs typeface="Poppins"/>
            </a:endParaRPr>
          </a:p>
          <a:p>
            <a:r>
              <a:rPr lang="en-US" b="1" noProof="0">
                <a:latin typeface="Poppins"/>
                <a:cs typeface="Poppins"/>
              </a:rPr>
              <a:t>Why review your account statement?</a:t>
            </a:r>
          </a:p>
          <a:p>
            <a:pPr marL="731520" lvl="1" indent="-274320">
              <a:buFont typeface="Wingdings" panose="05000000000000000000" pitchFamily="2" charset="2"/>
              <a:buChar char="ü"/>
            </a:pPr>
            <a:r>
              <a:rPr lang="en-US">
                <a:latin typeface="Poppins"/>
                <a:cs typeface="Poppins"/>
              </a:rPr>
              <a:t>Track spending</a:t>
            </a:r>
          </a:p>
          <a:p>
            <a:pPr marL="731520" lvl="1" indent="-274320">
              <a:buFont typeface="Wingdings" panose="05000000000000000000" pitchFamily="2" charset="2"/>
              <a:buChar char="ü"/>
            </a:pPr>
            <a:r>
              <a:rPr lang="en-US" noProof="0">
                <a:latin typeface="Poppins"/>
                <a:cs typeface="Poppins"/>
              </a:rPr>
              <a:t>Find errors or fraud</a:t>
            </a:r>
          </a:p>
          <a:p>
            <a:pPr marL="731520" lvl="1" indent="-274320">
              <a:buFont typeface="Wingdings" panose="05000000000000000000" pitchFamily="2" charset="2"/>
              <a:buChar char="ü"/>
            </a:pPr>
            <a:r>
              <a:rPr lang="en-US" noProof="0">
                <a:latin typeface="Poppins"/>
                <a:cs typeface="Poppins"/>
              </a:rPr>
              <a:t>Know your available balance</a:t>
            </a:r>
          </a:p>
          <a:p>
            <a:pPr marL="731520" lvl="1" indent="-274320">
              <a:buFont typeface="Wingdings" panose="05000000000000000000" pitchFamily="2" charset="2"/>
              <a:buChar char="ü"/>
            </a:pPr>
            <a:r>
              <a:rPr lang="en-US">
                <a:latin typeface="Poppins"/>
                <a:cs typeface="Poppins"/>
              </a:rPr>
              <a:t>Avoid overdrafts </a:t>
            </a:r>
            <a:endParaRPr lang="en-US" noProof="0">
              <a:latin typeface="Poppins"/>
              <a:cs typeface="Poppins"/>
            </a:endParaRPr>
          </a:p>
          <a:p>
            <a:pPr marL="457200" lvl="1" indent="0">
              <a:buNone/>
            </a:pPr>
            <a:r>
              <a:rPr lang="en-US" b="1">
                <a:latin typeface="Poppins"/>
                <a:cs typeface="Poppins"/>
              </a:rPr>
              <a:t>Correct answer: </a:t>
            </a:r>
            <a:r>
              <a:rPr lang="en-US">
                <a:latin typeface="Poppins"/>
                <a:cs typeface="Poppins"/>
              </a:rPr>
              <a:t>All of the above</a:t>
            </a:r>
            <a:endParaRPr lang="en-US" noProof="0">
              <a:latin typeface="Poppins"/>
              <a:cs typeface="Poppins"/>
            </a:endParaRPr>
          </a:p>
        </p:txBody>
      </p:sp>
    </p:spTree>
    <p:extLst>
      <p:ext uri="{BB962C8B-B14F-4D97-AF65-F5344CB8AC3E}">
        <p14:creationId xmlns:p14="http://schemas.microsoft.com/office/powerpoint/2010/main" val="3464253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BD8EF-AB2F-3C72-A2E2-B26605556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A8CFF-F66E-ABBB-B51C-1B1118DBFC80}"/>
              </a:ext>
            </a:extLst>
          </p:cNvPr>
          <p:cNvSpPr>
            <a:spLocks noGrp="1"/>
          </p:cNvSpPr>
          <p:nvPr>
            <p:ph type="title"/>
          </p:nvPr>
        </p:nvSpPr>
        <p:spPr>
          <a:xfrm>
            <a:off x="838200" y="365125"/>
            <a:ext cx="10515600" cy="1325563"/>
          </a:xfrm>
        </p:spPr>
        <p:txBody>
          <a:bodyPr/>
          <a:lstStyle/>
          <a:p>
            <a:r>
              <a:rPr lang="en-US" noProof="0"/>
              <a:t>Good banking habits</a:t>
            </a:r>
          </a:p>
        </p:txBody>
      </p:sp>
      <p:sp>
        <p:nvSpPr>
          <p:cNvPr id="3" name="Content Placeholder 2">
            <a:extLst>
              <a:ext uri="{FF2B5EF4-FFF2-40B4-BE49-F238E27FC236}">
                <a16:creationId xmlns:a16="http://schemas.microsoft.com/office/drawing/2014/main" id="{C9D9E527-EF01-01D3-A5CD-E502FC7318E0}"/>
              </a:ext>
            </a:extLst>
          </p:cNvPr>
          <p:cNvSpPr>
            <a:spLocks noGrp="1"/>
          </p:cNvSpPr>
          <p:nvPr>
            <p:ph idx="1"/>
          </p:nvPr>
        </p:nvSpPr>
        <p:spPr>
          <a:xfrm>
            <a:off x="838199" y="1825625"/>
            <a:ext cx="6029325" cy="4351338"/>
          </a:xfrm>
        </p:spPr>
        <p:txBody>
          <a:bodyPr vert="horz" lIns="91440" tIns="45720" rIns="91440" bIns="45720" rtlCol="0" anchor="t">
            <a:noAutofit/>
          </a:bodyPr>
          <a:lstStyle/>
          <a:p>
            <a:r>
              <a:rPr lang="en-US" noProof="0"/>
              <a:t>Check account transactions regularly to catch mistakes, overspending, and fraud</a:t>
            </a:r>
          </a:p>
          <a:p>
            <a:r>
              <a:rPr lang="en-US" noProof="0"/>
              <a:t>Set low-balance alerts to avoid overdrafts and the resulting overdraft and NSF fees</a:t>
            </a:r>
          </a:p>
          <a:p>
            <a:r>
              <a:rPr lang="en-US" noProof="0"/>
              <a:t>Never share account numbers, passwords, or </a:t>
            </a:r>
            <a:r>
              <a:rPr lang="en-US" b="1" noProof="0"/>
              <a:t>personal identification numbers (PINs)</a:t>
            </a:r>
          </a:p>
        </p:txBody>
      </p:sp>
      <p:sp>
        <p:nvSpPr>
          <p:cNvPr id="8" name="Footer Placeholder 7">
            <a:extLst>
              <a:ext uri="{FF2B5EF4-FFF2-40B4-BE49-F238E27FC236}">
                <a16:creationId xmlns:a16="http://schemas.microsoft.com/office/drawing/2014/main" id="{900B4161-45EC-B1A1-71A5-2484931CE3E4}"/>
              </a:ext>
            </a:extLst>
          </p:cNvPr>
          <p:cNvSpPr>
            <a:spLocks noGrp="1"/>
          </p:cNvSpPr>
          <p:nvPr>
            <p:ph type="ftr" sz="quarter" idx="10"/>
          </p:nvPr>
        </p:nvSpPr>
        <p:spPr>
          <a:xfrm>
            <a:off x="6868048" y="6356350"/>
            <a:ext cx="4114800" cy="365125"/>
          </a:xfrm>
        </p:spPr>
        <p:txBody>
          <a:bodyPr/>
          <a:lstStyle/>
          <a:p>
            <a:r>
              <a:rPr lang="en-US" noProof="0"/>
              <a:t>Banking Basics</a:t>
            </a:r>
          </a:p>
        </p:txBody>
      </p:sp>
      <p:sp>
        <p:nvSpPr>
          <p:cNvPr id="5" name="Slide Number Placeholder 4">
            <a:extLst>
              <a:ext uri="{FF2B5EF4-FFF2-40B4-BE49-F238E27FC236}">
                <a16:creationId xmlns:a16="http://schemas.microsoft.com/office/drawing/2014/main" id="{4E5A836B-6993-1BED-9E17-E183CABC12D7}"/>
              </a:ext>
            </a:extLst>
          </p:cNvPr>
          <p:cNvSpPr>
            <a:spLocks noGrp="1"/>
          </p:cNvSpPr>
          <p:nvPr>
            <p:ph type="sldNum" sz="quarter" idx="11"/>
          </p:nvPr>
        </p:nvSpPr>
        <p:spPr>
          <a:xfrm>
            <a:off x="10982848" y="6356350"/>
            <a:ext cx="370952" cy="365125"/>
          </a:xfrm>
        </p:spPr>
        <p:txBody>
          <a:bodyPr wrap="none" lIns="20000" rIns="20000"/>
          <a:lstStyle/>
          <a:p>
            <a:r>
              <a:rPr lang="en-US" noProof="0"/>
              <a:t>22</a:t>
            </a:r>
          </a:p>
        </p:txBody>
      </p:sp>
    </p:spTree>
    <p:extLst>
      <p:ext uri="{BB962C8B-B14F-4D97-AF65-F5344CB8AC3E}">
        <p14:creationId xmlns:p14="http://schemas.microsoft.com/office/powerpoint/2010/main" val="4092606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612B35-90EE-E814-98B1-554A1E082CE9}"/>
              </a:ext>
            </a:extLst>
          </p:cNvPr>
          <p:cNvPicPr>
            <a:picLocks noChangeAspect="1"/>
          </p:cNvPicPr>
          <p:nvPr/>
        </p:nvPicPr>
        <p:blipFill>
          <a:blip r:embed="rId3">
            <a:extLst>
              <a:ext uri="{28A0092B-C50C-407E-A947-70E740481C1C}">
                <a14:useLocalDpi xmlns:a14="http://schemas.microsoft.com/office/drawing/2010/main" val="0"/>
              </a:ext>
            </a:extLst>
          </a:blip>
          <a:srcRect l="947" r="4088" b="19904"/>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07D9CF59-98CB-BFDC-2DCF-E82CD324FCCD}"/>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a:t>Wrap-Up</a:t>
            </a:r>
          </a:p>
        </p:txBody>
      </p:sp>
    </p:spTree>
    <p:extLst>
      <p:ext uri="{BB962C8B-B14F-4D97-AF65-F5344CB8AC3E}">
        <p14:creationId xmlns:p14="http://schemas.microsoft.com/office/powerpoint/2010/main" val="4289972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C44F6-F1D7-8B64-4C94-D3D4036410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C7500-F262-D71A-1EE8-3E6CF9E82DAC}"/>
              </a:ext>
            </a:extLst>
          </p:cNvPr>
          <p:cNvSpPr>
            <a:spLocks noGrp="1"/>
          </p:cNvSpPr>
          <p:nvPr>
            <p:ph type="title"/>
          </p:nvPr>
        </p:nvSpPr>
        <p:spPr/>
        <p:txBody>
          <a:bodyPr/>
          <a:lstStyle/>
          <a:p>
            <a:r>
              <a:rPr lang="en-US"/>
              <a:t>Exit ticket</a:t>
            </a:r>
            <a:endParaRPr lang="en-US" noProof="0"/>
          </a:p>
        </p:txBody>
      </p:sp>
      <p:sp>
        <p:nvSpPr>
          <p:cNvPr id="3" name="Content Placeholder 2">
            <a:extLst>
              <a:ext uri="{FF2B5EF4-FFF2-40B4-BE49-F238E27FC236}">
                <a16:creationId xmlns:a16="http://schemas.microsoft.com/office/drawing/2014/main" id="{DB611709-AE3F-00C3-613C-A474255BE758}"/>
              </a:ext>
            </a:extLst>
          </p:cNvPr>
          <p:cNvSpPr>
            <a:spLocks noGrp="1"/>
          </p:cNvSpPr>
          <p:nvPr>
            <p:ph idx="1"/>
          </p:nvPr>
        </p:nvSpPr>
        <p:spPr>
          <a:xfrm>
            <a:off x="832104" y="2459244"/>
            <a:ext cx="4635824" cy="2893806"/>
          </a:xfrm>
        </p:spPr>
        <p:txBody>
          <a:bodyPr vert="horz" lIns="91440" tIns="45720" rIns="91440" bIns="45720" rtlCol="0" anchor="t">
            <a:normAutofit/>
          </a:bodyPr>
          <a:lstStyle/>
          <a:p>
            <a:pPr marL="0" indent="0">
              <a:buNone/>
            </a:pPr>
            <a:r>
              <a:rPr lang="en-US" sz="2400" noProof="0">
                <a:latin typeface="Poppins"/>
                <a:cs typeface="Poppins"/>
              </a:rPr>
              <a:t>One thing I now understand better about managing a bank or credit union account is . . .</a:t>
            </a:r>
          </a:p>
        </p:txBody>
      </p:sp>
      <p:sp>
        <p:nvSpPr>
          <p:cNvPr id="5" name="Slide Number Placeholder 4">
            <a:extLst>
              <a:ext uri="{FF2B5EF4-FFF2-40B4-BE49-F238E27FC236}">
                <a16:creationId xmlns:a16="http://schemas.microsoft.com/office/drawing/2014/main" id="{9370E104-195F-D5DA-5D6A-68E344CB56B1}"/>
              </a:ext>
            </a:extLst>
          </p:cNvPr>
          <p:cNvSpPr>
            <a:spLocks noGrp="1"/>
          </p:cNvSpPr>
          <p:nvPr>
            <p:ph type="sldNum" sz="quarter" idx="11"/>
          </p:nvPr>
        </p:nvSpPr>
        <p:spPr/>
        <p:txBody>
          <a:bodyPr wrap="none" lIns="20000" rIns="20000"/>
          <a:lstStyle/>
          <a:p>
            <a:r>
              <a:rPr lang="en-US" noProof="0"/>
              <a:t>24</a:t>
            </a:r>
          </a:p>
        </p:txBody>
      </p:sp>
      <p:sp>
        <p:nvSpPr>
          <p:cNvPr id="8" name="Footer Placeholder 7">
            <a:extLst>
              <a:ext uri="{FF2B5EF4-FFF2-40B4-BE49-F238E27FC236}">
                <a16:creationId xmlns:a16="http://schemas.microsoft.com/office/drawing/2014/main" id="{13F1B1DF-735D-3F08-7F76-5118C249886F}"/>
              </a:ext>
            </a:extLst>
          </p:cNvPr>
          <p:cNvSpPr>
            <a:spLocks noGrp="1"/>
          </p:cNvSpPr>
          <p:nvPr>
            <p:ph type="ftr" sz="quarter" idx="10"/>
          </p:nvPr>
        </p:nvSpPr>
        <p:spPr/>
        <p:txBody>
          <a:bodyPr/>
          <a:lstStyle/>
          <a:p>
            <a:r>
              <a:rPr lang="en-US" noProof="0"/>
              <a:t>Banking Basics</a:t>
            </a:r>
          </a:p>
        </p:txBody>
      </p:sp>
    </p:spTree>
    <p:extLst>
      <p:ext uri="{BB962C8B-B14F-4D97-AF65-F5344CB8AC3E}">
        <p14:creationId xmlns:p14="http://schemas.microsoft.com/office/powerpoint/2010/main" val="1293347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715965-0217-8092-D0E3-3C793416CA82}"/>
              </a:ext>
            </a:extLst>
          </p:cNvPr>
          <p:cNvPicPr>
            <a:picLocks noChangeAspect="1"/>
          </p:cNvPicPr>
          <p:nvPr/>
        </p:nvPicPr>
        <p:blipFill>
          <a:blip r:embed="rId3">
            <a:extLst>
              <a:ext uri="{28A0092B-C50C-407E-A947-70E740481C1C}">
                <a14:useLocalDpi xmlns:a14="http://schemas.microsoft.com/office/drawing/2010/main" val="0"/>
              </a:ext>
            </a:extLst>
          </a:blip>
          <a:srcRect l="493" t="16528" r="469"/>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44C06B8-764F-5A98-F6A4-75D2A42D7ABC}"/>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2849815826"/>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Quicksand"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92B7A7-D270-4635-A56B-3072AC7B0F2D}">
  <ds:schemaRefs>
    <ds:schemaRef ds:uri="http://schemas.microsoft.com/office/infopath/2007/PartnerControls"/>
    <ds:schemaRef ds:uri="http://purl.org/dc/elements/1.1/"/>
    <ds:schemaRef ds:uri="http://purl.org/dc/terms/"/>
    <ds:schemaRef ds:uri="http://schemas.microsoft.com/office/2006/metadata/properties"/>
    <ds:schemaRef ds:uri="c8f959b4-6747-413b-be81-376d33b26b29"/>
    <ds:schemaRef ds:uri="28d96758-b867-4e77-82e3-4f64cda9eb70"/>
    <ds:schemaRef ds:uri="http://purl.org/dc/dcmitype/"/>
    <ds:schemaRef ds:uri="http://www.w3.org/XML/1998/namespace"/>
    <ds:schemaRef ds:uri="http://schemas.microsoft.com/office/2006/documentManagement/types"/>
    <ds:schemaRef ds:uri="http://schemas.openxmlformats.org/package/2006/metadata/core-properties"/>
  </ds:schemaRefs>
</ds:datastoreItem>
</file>

<file path=customXml/itemProps2.xml><?xml version="1.0" encoding="utf-8"?>
<ds:datastoreItem xmlns:ds="http://schemas.openxmlformats.org/officeDocument/2006/customXml" ds:itemID="{9232825C-0C0D-41EE-9035-7BE029D5AD6C}">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E23DB81-AF50-45F6-ACCA-141AD6F0E1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1238</TotalTime>
  <Words>1856</Words>
  <Application>Microsoft Office PowerPoint</Application>
  <PresentationFormat>Widescreen</PresentationFormat>
  <Paragraphs>258</Paragraphs>
  <Slides>25</Slides>
  <Notes>20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Poppins</vt:lpstr>
      <vt:lpstr>Quicksand</vt:lpstr>
      <vt:lpstr>Wingdings</vt:lpstr>
      <vt:lpstr>Office Theme</vt:lpstr>
      <vt:lpstr> OnPoint Financial Literacy Education</vt:lpstr>
      <vt:lpstr>PowerPoint Presentation</vt:lpstr>
      <vt:lpstr>Learning Targets</vt:lpstr>
      <vt:lpstr>Presentation</vt:lpstr>
      <vt:lpstr>Bank and credit union services</vt:lpstr>
      <vt:lpstr>Checking accounts</vt:lpstr>
      <vt:lpstr>Savings accounts</vt:lpstr>
      <vt:lpstr>Checking or savings?</vt:lpstr>
      <vt:lpstr>Checking or savings? (Answers)</vt:lpstr>
      <vt:lpstr>Key account terms</vt:lpstr>
      <vt:lpstr>Understanding fees</vt:lpstr>
      <vt:lpstr>Checking your money online</vt:lpstr>
      <vt:lpstr>Break</vt:lpstr>
      <vt:lpstr>Application Activity</vt:lpstr>
      <vt:lpstr>Activity instructions</vt:lpstr>
      <vt:lpstr>Debrief</vt:lpstr>
      <vt:lpstr>Bank statement answer key (1 of 5)</vt:lpstr>
      <vt:lpstr>Bank statement answer key (2 of 5)</vt:lpstr>
      <vt:lpstr>Bank statement answer key (3 of 5)</vt:lpstr>
      <vt:lpstr>Bank statement answer key (4 of 5)</vt:lpstr>
      <vt:lpstr>Bank statement answer key (5 of 5)</vt:lpstr>
      <vt:lpstr>Good banking habits</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6 presentation: Banking Basics</dc:title>
  <dc:subject>financial literacy education for high school students about banking</dc:subject>
  <dc:creator>Education Northwest;OnPoint Community Credit Union</dc:creator>
  <cp:keywords>banking; checking accounts, savings accounts; bank account statement; financial literacy education</cp:keywords>
  <cp:lastModifiedBy>Megan Meckey</cp:lastModifiedBy>
  <cp:revision>5</cp:revision>
  <dcterms:created xsi:type="dcterms:W3CDTF">2024-12-20T17:38:16Z</dcterms:created>
  <dcterms:modified xsi:type="dcterms:W3CDTF">2026-10-21T23:52:52Z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