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4" r:id="rId4"/>
  </p:sldMasterIdLst>
  <p:notesMasterIdLst>
    <p:notesMasterId r:id="rId28"/>
  </p:notesMasterIdLst>
  <p:sldIdLst>
    <p:sldId id="256" r:id="rId5"/>
    <p:sldId id="307" r:id="rId6"/>
    <p:sldId id="308" r:id="rId7"/>
    <p:sldId id="272" r:id="rId8"/>
    <p:sldId id="288" r:id="rId9"/>
    <p:sldId id="286" r:id="rId10"/>
    <p:sldId id="267" r:id="rId11"/>
    <p:sldId id="290" r:id="rId12"/>
    <p:sldId id="302" r:id="rId13"/>
    <p:sldId id="289" r:id="rId14"/>
    <p:sldId id="303" r:id="rId15"/>
    <p:sldId id="304" r:id="rId16"/>
    <p:sldId id="305" r:id="rId17"/>
    <p:sldId id="299" r:id="rId18"/>
    <p:sldId id="293" r:id="rId19"/>
    <p:sldId id="276" r:id="rId20"/>
    <p:sldId id="274" r:id="rId21"/>
    <p:sldId id="306" r:id="rId22"/>
    <p:sldId id="300" r:id="rId23"/>
    <p:sldId id="273" r:id="rId24"/>
    <p:sldId id="275" r:id="rId25"/>
    <p:sldId id="270" r:id="rId26"/>
    <p:sldId id="30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E5E500-ED35-CBB6-62B7-F6F0103C57E6}" name="Rachael Radick" initials="RR" userId="S::rachael.radick@ednw.org::125914b5-a3fb-448a-b296-f1297bb32460" providerId="AD"/>
  <p188:author id="{B0CB2C37-C4D1-CC50-F012-032555C9F45C}" name="Joanne Lau" initials="JL" userId="S::joanne.lau@ednw.org::cf787eeb-081b-4cc8-812a-2acd7c121620" providerId="AD"/>
  <p188:author id="{9183047A-6038-A25F-8BC8-6C892873387A}" name="Erich Stiefvater" initials="" userId="S::erich.stiefvater@ednw.org::e3459fa7-9634-4f10-95ad-ffef91f6d884" providerId="AD"/>
  <p188:author id="{C30D9596-3497-0925-747B-FB917801DE08}" name="Nicky Martin" initials="NM" userId="S::nicky.martin@ednw.org::5b327e23-52e9-4780-9060-d4e7ed32e609"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7C8D8D-12FA-4E04-9F20-3E7063F407C9}" v="233" dt="2026-10-13T03:34:01.6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8" d="100"/>
          <a:sy n="78" d="100"/>
        </p:scale>
        <p:origin x="3456"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69178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Distribute the handout packets to students, if you have not already.</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a:t>
            </a:fld>
            <a:endParaRPr lang="en-US"/>
          </a:p>
        </p:txBody>
      </p:sp>
    </p:spTree>
    <p:extLst>
      <p:ext uri="{BB962C8B-B14F-4D97-AF65-F5344CB8AC3E}">
        <p14:creationId xmlns:p14="http://schemas.microsoft.com/office/powerpoint/2010/main" val="12224372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students to the copy of the prompts on the slide (Where have you seen people use credit? What words or phrases do you associate with credit? What do you think credit is used for? How can credit make people feel?) that is provided on the first page of their handouts.</a:t>
            </a:r>
          </a:p>
          <a:p>
            <a:endParaRPr lang="en-US" dirty="0"/>
          </a:p>
          <a:p>
            <a:r>
              <a:rPr lang="en-US" dirty="0"/>
              <a:t>Invite students to take a moment to write down their responses to the prompts in the spaces provided in their handouts. Tell them there are no right or wrong answers—they should simply write whatever comes to mind.</a:t>
            </a:r>
          </a:p>
          <a:p>
            <a:endParaRPr lang="en-US" dirty="0"/>
          </a:p>
          <a:p>
            <a:r>
              <a:rPr lang="en-US" dirty="0"/>
              <a:t>Have students compare their lists with a partner. Ask them to sort their combined ideas into two categories: “things we are sure about” and “things we are unsure about.” </a:t>
            </a:r>
          </a:p>
          <a:p>
            <a:endParaRPr lang="en-US" dirty="0"/>
          </a:p>
          <a:p>
            <a:r>
              <a:rPr lang="en-US" dirty="0"/>
              <a:t>After a minute or two, invite a few groups to share one item from each category and record their responses on the writing surface.</a:t>
            </a:r>
          </a:p>
          <a:p>
            <a:endParaRPr lang="en-US" dirty="0"/>
          </a:p>
          <a:p>
            <a:r>
              <a:rPr lang="en-US" dirty="0"/>
              <a:t>Explain that credit can help people pay for major purchases, such as a home, car, or education, that they may not be able to afford right away. However, using credit irresponsibly can lead to debt and make it harder to achieve financial goals.</a:t>
            </a:r>
          </a:p>
          <a:p>
            <a:endParaRPr lang="en-US" dirty="0"/>
          </a:p>
          <a:p>
            <a:endParaRPr lang="en-US" dirty="0"/>
          </a:p>
          <a:p>
            <a:endParaRPr lang="en-US" dirty="0"/>
          </a:p>
          <a:p>
            <a:endParaRPr lang="en-US" dirty="0"/>
          </a:p>
          <a:p>
            <a:r>
              <a:rPr lang="en-US" dirty="0"/>
              <a:t>[Sources]</a:t>
            </a:r>
          </a:p>
          <a:p>
            <a:r>
              <a:rPr lang="en-US" dirty="0"/>
              <a:t>Master layouts: </a:t>
            </a:r>
            <a:r>
              <a:rPr lang="en-US" dirty="0" err="1"/>
              <a:t>Final_Revision</a:t>
            </a:r>
            <a:r>
              <a:rPr lang="en-US" dirty="0"/>
              <a:t> 1_Slides_Lesson 1_Money and Me.pptx, NW Education SB 3 Lessons/Lesson 1 Money and Me.</a:t>
            </a:r>
          </a:p>
          <a:p>
            <a:r>
              <a:rPr lang="en-US" dirty="0"/>
              <a:t>Brand: OnPoint_Brand_Guidelines-COMPLETE_3-23-22-Bleed.pdf, NW Education SB 3 Lessons, pages 18, 27–31. Arial is the approved backup font and matches the reference deck.</a:t>
            </a:r>
          </a:p>
          <a:p>
            <a:r>
              <a:rPr lang="en-US" dirty="0"/>
              <a:t>[/Sources]</a:t>
            </a:r>
          </a:p>
          <a:p>
            <a:endParaRPr lang="en-US" dirty="0"/>
          </a:p>
        </p:txBody>
      </p:sp>
      <p:sp>
        <p:nvSpPr>
          <p:cNvPr id="4" name="Slide Number Placeholder 3"/>
          <p:cNvSpPr>
            <a:spLocks noGrp="1"/>
          </p:cNvSpPr>
          <p:nvPr>
            <p:ph type="sldNum" sz="quarter" idx="5"/>
          </p:nvPr>
        </p:nvSpPr>
        <p:spPr/>
        <p:txBody>
          <a:bodyPr/>
          <a:lstStyle/>
          <a:p>
            <a:fld id="{8BDA8E5C-866D-4F5B-AD57-AD316B93596F}" type="slidenum">
              <a:rPr lang="en-US" smtClean="0"/>
              <a:t>2</a:t>
            </a:fld>
            <a:endParaRPr lang="en-US"/>
          </a:p>
        </p:txBody>
      </p:sp>
    </p:spTree>
    <p:extLst>
      <p:ext uri="{BB962C8B-B14F-4D97-AF65-F5344CB8AC3E}">
        <p14:creationId xmlns:p14="http://schemas.microsoft.com/office/powerpoint/2010/main" val="2432738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students to the copy of the learning targets provided on the first page of their handouts. Review the learning targets with them.</a:t>
            </a:r>
          </a:p>
          <a:p>
            <a:endParaRPr lang="en-US" dirty="0"/>
          </a:p>
          <a:p>
            <a:r>
              <a:rPr lang="en-US" dirty="0"/>
              <a:t>Point students to the copy of the lesson glossary provided on the first page of their handouts and review the terms with them.</a:t>
            </a:r>
          </a:p>
          <a:p>
            <a:endParaRPr lang="en-US" dirty="0"/>
          </a:p>
          <a:p>
            <a:r>
              <a:rPr lang="en-US" dirty="0"/>
              <a:t>Point students to the Note Catcher handout and invite them to use it to take notes during the lesson.  </a:t>
            </a:r>
          </a:p>
          <a:p>
            <a:endParaRPr lang="en-US" dirty="0"/>
          </a:p>
          <a:p>
            <a:endParaRPr lang="en-US" dirty="0"/>
          </a:p>
          <a:p>
            <a:endParaRPr lang="en-US" dirty="0"/>
          </a:p>
          <a:p>
            <a:endParaRPr lang="en-US" dirty="0"/>
          </a:p>
          <a:p>
            <a:r>
              <a:rPr lang="en-US" dirty="0"/>
              <a:t>[Sources]</a:t>
            </a:r>
          </a:p>
          <a:p>
            <a:r>
              <a:rPr lang="en-US" dirty="0"/>
              <a:t>Master layouts: </a:t>
            </a:r>
            <a:r>
              <a:rPr lang="en-US" dirty="0" err="1"/>
              <a:t>Final_Revision</a:t>
            </a:r>
            <a:r>
              <a:rPr lang="en-US" dirty="0"/>
              <a:t> 1_Slides_Lesson 1_Money and Me.pptx, NW Education SB 3 Lessons/Lesson 1 Money and Me.</a:t>
            </a:r>
          </a:p>
          <a:p>
            <a:r>
              <a:rPr lang="en-US" dirty="0"/>
              <a:t>Brand: OnPoint_Brand_Guidelines-COMPLETE_3-23-22-Bleed.pdf, NW Education SB 3 Lessons, pages 18, 27–31. Arial is the approved backup font and matches the reference deck.</a:t>
            </a:r>
          </a:p>
          <a:p>
            <a:r>
              <a:rPr lang="en-US" dirty="0"/>
              <a:t>[/Sources]</a:t>
            </a:r>
          </a:p>
          <a:p>
            <a:endParaRPr lang="en-US" dirty="0"/>
          </a:p>
        </p:txBody>
      </p:sp>
      <p:sp>
        <p:nvSpPr>
          <p:cNvPr id="4" name="Slide Number Placeholder 3"/>
          <p:cNvSpPr>
            <a:spLocks noGrp="1"/>
          </p:cNvSpPr>
          <p:nvPr>
            <p:ph type="sldNum" sz="quarter" idx="5"/>
          </p:nvPr>
        </p:nvSpPr>
        <p:spPr/>
        <p:txBody>
          <a:bodyPr/>
          <a:lstStyle/>
          <a:p>
            <a:fld id="{8BDA8E5C-866D-4F5B-AD57-AD316B93596F}" type="slidenum">
              <a:rPr lang="en-US" smtClean="0"/>
              <a:t>3</a:t>
            </a:fld>
            <a:endParaRPr lang="en-US"/>
          </a:p>
        </p:txBody>
      </p:sp>
    </p:spTree>
    <p:extLst>
      <p:ext uri="{BB962C8B-B14F-4D97-AF65-F5344CB8AC3E}">
        <p14:creationId xmlns:p14="http://schemas.microsoft.com/office/powerpoint/2010/main" val="2227752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endParaRPr/>
          </a:p>
          <a:p>
            <a:r>
              <a:t>[Sources]</a:t>
            </a:r>
          </a:p>
          <a:p>
            <a:r>
              <a:t>Master layouts: Final_Revision 1_Slides_Lesson 1_Money and Me.pptx, NW Education SB 3 Lessons/Lesson 1 Money and Me.</a:t>
            </a:r>
          </a:p>
          <a:p>
            <a:r>
              <a:t>Brand: OnPoint_Brand_Guidelines-COMPLETE_3-23-22-Bleed.pdf, NW Education SB 3 Lessons, pages 18, 27–31. Arial is the approved backup font and matches the reference deck.</a:t>
            </a:r>
          </a:p>
          <a:p>
            <a:r>
              <a:t>[/Sources]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information provided.</a:t>
            </a:r>
          </a:p>
          <a:p>
            <a:endParaRPr lang="en-US"/>
          </a:p>
          <a:p>
            <a:r>
              <a:rPr lang="en-US"/>
              <a:t>Ask students to think of something people buy using credit. Take a few answers from students and write them on the writing surface.</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5</a:t>
            </a:fld>
            <a:endParaRPr lang="en-US"/>
          </a:p>
        </p:txBody>
      </p:sp>
    </p:spTree>
    <p:extLst>
      <p:ext uri="{BB962C8B-B14F-4D97-AF65-F5344CB8AC3E}">
        <p14:creationId xmlns:p14="http://schemas.microsoft.com/office/powerpoint/2010/main" val="26424517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terms provided.</a:t>
            </a:r>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6</a:t>
            </a:fld>
            <a:endParaRPr lang="en-US"/>
          </a:p>
        </p:txBody>
      </p:sp>
    </p:spTree>
    <p:extLst>
      <p:ext uri="{BB962C8B-B14F-4D97-AF65-F5344CB8AC3E}">
        <p14:creationId xmlns:p14="http://schemas.microsoft.com/office/powerpoint/2010/main" val="633945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information provided.</a:t>
            </a:r>
          </a:p>
          <a:p>
            <a:endParaRPr lang="en-US"/>
          </a:p>
          <a:p>
            <a:r>
              <a:rPr lang="en-US"/>
              <a:t>Ask students which of the common types of credit they think most adults use. Take a few responses and write them on the writing surface.</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7</a:t>
            </a:fld>
            <a:endParaRPr lang="en-US"/>
          </a:p>
        </p:txBody>
      </p:sp>
    </p:spTree>
    <p:extLst>
      <p:ext uri="{BB962C8B-B14F-4D97-AF65-F5344CB8AC3E}">
        <p14:creationId xmlns:p14="http://schemas.microsoft.com/office/powerpoint/2010/main" val="2787366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terms and definitions provided. </a:t>
            </a:r>
          </a:p>
          <a:p>
            <a:endParaRPr lang="en-US"/>
          </a:p>
          <a:p>
            <a:r>
              <a:rPr lang="en-US"/>
              <a:t>Use a simple example to explain the difference between an interest rate and annual percentage rate (APR).</a:t>
            </a:r>
          </a:p>
          <a:p>
            <a:r>
              <a:rPr lang="en-US"/>
              <a:t>Tell students that if they borrow $100 for one year at an interest rate of 10 percent, they would pay $10 in interest, for a total repayment of $110.</a:t>
            </a:r>
          </a:p>
          <a:p>
            <a:r>
              <a:rPr lang="en-US"/>
              <a:t>Explain that interest is the extra money paid for borrowing, similar to a rental fee for using someone else's money.</a:t>
            </a:r>
          </a:p>
          <a:p>
            <a:r>
              <a:rPr lang="en-US"/>
              <a:t>Point out that in this example, the APR is also 10 percent because there are no additional fees.</a:t>
            </a:r>
          </a:p>
          <a:p>
            <a:r>
              <a:rPr lang="en-US"/>
              <a:t>Explain that when loans or credit cards include fees, the APR is usually higher than the interest rate because it reflects the total yearly cost of borrowing.</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8</a:t>
            </a:fld>
            <a:endParaRPr lang="en-US"/>
          </a:p>
        </p:txBody>
      </p:sp>
    </p:spTree>
    <p:extLst>
      <p:ext uri="{BB962C8B-B14F-4D97-AF65-F5344CB8AC3E}">
        <p14:creationId xmlns:p14="http://schemas.microsoft.com/office/powerpoint/2010/main" val="3696124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information provided.</a:t>
            </a:r>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9</a:t>
            </a:fld>
            <a:endParaRPr lang="en-US"/>
          </a:p>
        </p:txBody>
      </p:sp>
    </p:spTree>
    <p:extLst>
      <p:ext uri="{BB962C8B-B14F-4D97-AF65-F5344CB8AC3E}">
        <p14:creationId xmlns:p14="http://schemas.microsoft.com/office/powerpoint/2010/main" val="2744447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information provided.</a:t>
            </a:r>
          </a:p>
          <a:p>
            <a:endParaRPr lang="en-US"/>
          </a:p>
          <a:p>
            <a:r>
              <a:rPr lang="en-US"/>
              <a:t>Ask students to think about which type of credit it is easier to overspend with and take a few responses. </a:t>
            </a:r>
          </a:p>
          <a:p>
            <a:endParaRPr lang="en-US"/>
          </a:p>
          <a:p>
            <a:r>
              <a:rPr lang="en-US"/>
              <a:t>Explain that revolving credit is easier to overspend with because people can continue borrowing, repaying, and borrowing again, which can make it harder to keep track of how much they owe.</a:t>
            </a:r>
          </a:p>
          <a:p>
            <a:endParaRPr lang="en-US"/>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10</a:t>
            </a:fld>
            <a:endParaRPr lang="en-US"/>
          </a:p>
        </p:txBody>
      </p:sp>
    </p:spTree>
    <p:extLst>
      <p:ext uri="{BB962C8B-B14F-4D97-AF65-F5344CB8AC3E}">
        <p14:creationId xmlns:p14="http://schemas.microsoft.com/office/powerpoint/2010/main" val="8542019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information provided.</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11</a:t>
            </a:fld>
            <a:endParaRPr lang="en-US"/>
          </a:p>
        </p:txBody>
      </p:sp>
    </p:spTree>
    <p:extLst>
      <p:ext uri="{BB962C8B-B14F-4D97-AF65-F5344CB8AC3E}">
        <p14:creationId xmlns:p14="http://schemas.microsoft.com/office/powerpoint/2010/main" val="793046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information provided.</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12</a:t>
            </a:fld>
            <a:endParaRPr lang="en-US"/>
          </a:p>
        </p:txBody>
      </p:sp>
    </p:spTree>
    <p:extLst>
      <p:ext uri="{BB962C8B-B14F-4D97-AF65-F5344CB8AC3E}">
        <p14:creationId xmlns:p14="http://schemas.microsoft.com/office/powerpoint/2010/main" val="2486103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information provided. Encourage students to use the two questions posed on the slide (Is it borrowed once or re-used? and Is collateral required?) as a tool for identifying the credit types in the scenarios they will analyze during the following application activity.</a:t>
            </a:r>
          </a:p>
          <a:p>
            <a:endParaRPr lang="en-US"/>
          </a:p>
          <a:p>
            <a:r>
              <a:rPr lang="en-US"/>
              <a:t>Answer any questions from students before proceeding.</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13</a:t>
            </a:fld>
            <a:endParaRPr lang="en-US"/>
          </a:p>
        </p:txBody>
      </p:sp>
    </p:spTree>
    <p:extLst>
      <p:ext uri="{BB962C8B-B14F-4D97-AF65-F5344CB8AC3E}">
        <p14:creationId xmlns:p14="http://schemas.microsoft.com/office/powerpoint/2010/main" val="2869846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Divide the class into small groups. </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14</a:t>
            </a:fld>
            <a:endParaRPr lang="en-US"/>
          </a:p>
        </p:txBody>
      </p:sp>
    </p:spTree>
    <p:extLst>
      <p:ext uri="{BB962C8B-B14F-4D97-AF65-F5344CB8AC3E}">
        <p14:creationId xmlns:p14="http://schemas.microsoft.com/office/powerpoint/2010/main" val="12683763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Point students to the Credit Scenarios handout. Review the activity instructions as a class. Students will work in small groups to analyze credit scenarios and identify the types of credit represented in each example as installment or revolving and secured or unsecured. Groups then research a real credit offer similar to an assigned scenario and record key information, such as the APR, fees, and product features. </a:t>
            </a:r>
          </a:p>
          <a:p>
            <a:endParaRPr lang="en-US"/>
          </a:p>
          <a:p>
            <a:r>
              <a:rPr lang="en-US"/>
              <a:t>Invite students to begin the first part of the activity (reviewing the four scenarios and determining which credit type is represented).</a:t>
            </a:r>
          </a:p>
          <a:p>
            <a:endParaRPr lang="en-US"/>
          </a:p>
          <a:p>
            <a:r>
              <a:rPr lang="en-US"/>
              <a:t>Circulate among the groups as they work to answer questions and make sure they are staying on task.</a:t>
            </a:r>
          </a:p>
          <a:p>
            <a:endParaRPr lang="en-US"/>
          </a:p>
          <a:p>
            <a:r>
              <a:rPr lang="en-US"/>
              <a:t>Once groups have completed the classification portion of the activity, assign each group one scenario to research.</a:t>
            </a:r>
          </a:p>
          <a:p>
            <a:endParaRPr lang="en-US"/>
          </a:p>
          <a:p>
            <a:r>
              <a:rPr lang="en-US"/>
              <a:t>Direct groups to go online and find a real credit product from an Oregon bank, credit union, or retailer that is similar to their assigned scenario and record the requested information in the table provided in the handout.</a:t>
            </a:r>
          </a:p>
          <a:p>
            <a:endParaRPr lang="en-US"/>
          </a:p>
          <a:p>
            <a:r>
              <a:rPr lang="en-US"/>
              <a:t>After 15 minutes, or when it looks like groups have completed their work, get their attention and move on to the activity debrief.</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15</a:t>
            </a:fld>
            <a:endParaRPr lang="en-US"/>
          </a:p>
        </p:txBody>
      </p:sp>
    </p:spTree>
    <p:extLst>
      <p:ext uri="{BB962C8B-B14F-4D97-AF65-F5344CB8AC3E}">
        <p14:creationId xmlns:p14="http://schemas.microsoft.com/office/powerpoint/2010/main" val="3011340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break.</a:t>
            </a:r>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16</a:t>
            </a:fld>
            <a:endParaRPr lang="en-US"/>
          </a:p>
        </p:txBody>
      </p:sp>
    </p:spTree>
    <p:extLst>
      <p:ext uri="{BB962C8B-B14F-4D97-AF65-F5344CB8AC3E}">
        <p14:creationId xmlns:p14="http://schemas.microsoft.com/office/powerpoint/2010/main" val="3079421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17</a:t>
            </a:fld>
            <a:endParaRPr lang="en-US"/>
          </a:p>
        </p:txBody>
      </p:sp>
    </p:spTree>
    <p:extLst>
      <p:ext uri="{BB962C8B-B14F-4D97-AF65-F5344CB8AC3E}">
        <p14:creationId xmlns:p14="http://schemas.microsoft.com/office/powerpoint/2010/main" val="1814458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Have students compare their work with answers provided on the slide. If students have questions about or disagree with any of the suggested answers, encourage them to explain their reasoning and support their conclusions with evidence from their scenario.</a:t>
            </a:r>
          </a:p>
          <a:p>
            <a:endParaRPr lang="en-US"/>
          </a:p>
          <a:p>
            <a:r>
              <a:rPr lang="en-US"/>
              <a:t>Ask each group to briefly share the credit product they researched and the details they recorded for it.</a:t>
            </a:r>
          </a:p>
          <a:p>
            <a:endParaRPr lang="en-US"/>
          </a:p>
          <a:p>
            <a:r>
              <a:rPr lang="en-US"/>
              <a:t>Facilitate a brief discussion prompting students to notice similarities and differences they noticed between the different offers.</a:t>
            </a:r>
          </a:p>
          <a:p>
            <a:endParaRPr lang="en-US"/>
          </a:p>
          <a:p>
            <a:r>
              <a:rPr lang="en-US"/>
              <a:t>Ask students to consider which type of credit they think is most risky for young adults and why. Take responses from a handful of volunteers.</a:t>
            </a:r>
          </a:p>
          <a:p>
            <a:endParaRPr lang="en-US"/>
          </a:p>
          <a:p>
            <a:r>
              <a:rPr lang="en-US"/>
              <a:t>Share with students that revolving credit—especially credit cards—is often the riskiest type of credit for young adults because it is easy to get and usually has high interest rates (15 to 25 percent or higher). If the balance is not paid in full each month, the amount owed can grow quickly. Unsecured loans, like payday loans, can also be risky because their APRs can be extremely high (sometimes up to 300 percent).</a:t>
            </a:r>
          </a:p>
          <a:p>
            <a:endParaRPr lang="en-US"/>
          </a:p>
          <a:p>
            <a:r>
              <a:rPr lang="en-US"/>
              <a:t>Ask students to consider if they were lending money to someone what would make them trust them to pay them back. Have them briefly discuss their thoughts with a partner and then ask a few volunteers to share their thoughts with the class. </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18</a:t>
            </a:fld>
            <a:endParaRPr lang="en-US"/>
          </a:p>
        </p:txBody>
      </p:sp>
    </p:spTree>
    <p:extLst>
      <p:ext uri="{BB962C8B-B14F-4D97-AF65-F5344CB8AC3E}">
        <p14:creationId xmlns:p14="http://schemas.microsoft.com/office/powerpoint/2010/main" val="10030520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Review with students the information provided.</a:t>
            </a:r>
          </a:p>
          <a:p>
            <a:r>
              <a:rPr lang="en-US"/>
              <a:t>Explain that prime credit refers to borrowers who have a strong history of paying bills and debts on time. Because lenders view them as lower risk, they are more likely to qualify for loans and credit cards with lower interest rates and better terms. </a:t>
            </a:r>
          </a:p>
          <a:p>
            <a:r>
              <a:rPr lang="en-US"/>
              <a:t>Emphasize that building good credit habits, such as making payments on time and borrowing responsibly, can help someone qualify for prime credit in the future.</a:t>
            </a:r>
          </a:p>
          <a:p>
            <a:endParaRPr lang="en-US"/>
          </a:p>
          <a:p>
            <a:r>
              <a:rPr lang="en-US"/>
              <a:t>Remind students how they learned about needs, wants, and obligations in Lesson 2, Managing Your Money. Explain that using credit should support their real needs and financial goals, not impulsive wants.</a:t>
            </a:r>
          </a:p>
          <a:p>
            <a:endParaRPr lang="en-US"/>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19</a:t>
            </a:fld>
            <a:endParaRPr lang="en-US"/>
          </a:p>
        </p:txBody>
      </p:sp>
    </p:spTree>
    <p:extLst>
      <p:ext uri="{BB962C8B-B14F-4D97-AF65-F5344CB8AC3E}">
        <p14:creationId xmlns:p14="http://schemas.microsoft.com/office/powerpoint/2010/main" val="2270845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 with students the tips provided for safely using credit.</a:t>
            </a:r>
          </a:p>
          <a:p>
            <a:r>
              <a:rPr lang="en-US"/>
              <a:t>Emphasize that borrowing only what they can afford to repay, making payments on time, and comparing interest rates, APRs, and fees before borrowing can help them maximize the benefits of credit while reducing its risks.</a:t>
            </a:r>
          </a:p>
          <a:p>
            <a:r>
              <a:rPr lang="en-US"/>
              <a:t>Conclude by noting that good credit habits today can make it easier to qualify for better loan and credit card terms in the future.</a:t>
            </a:r>
          </a:p>
          <a:p>
            <a:endParaRPr lang="en-US"/>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20</a:t>
            </a:fld>
            <a:endParaRPr lang="en-US"/>
          </a:p>
        </p:txBody>
      </p:sp>
    </p:spTree>
    <p:extLst>
      <p:ext uri="{BB962C8B-B14F-4D97-AF65-F5344CB8AC3E}">
        <p14:creationId xmlns:p14="http://schemas.microsoft.com/office/powerpoint/2010/main" val="19470585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a:p>
          <a:p>
            <a:endParaRPr/>
          </a:p>
          <a:p>
            <a:r>
              <a:t>[Sources]</a:t>
            </a:r>
          </a:p>
          <a:p>
            <a:r>
              <a:t>Master layouts: Final_Revision 1_Slides_Lesson 1_Money and Me.pptx, NW Education SB 3 Lessons/Lesson 1 Money and Me.</a:t>
            </a:r>
          </a:p>
          <a:p>
            <a:r>
              <a:t>Brand: OnPoint_Brand_Guidelines-COMPLETE_3-23-22-Bleed.pdf, NW Education SB 3 Lessons, pages 18, 27–31. Arial is the approved backup font and matches the reference deck.</a:t>
            </a:r>
          </a:p>
          <a:p>
            <a:r>
              <a:t>[/Sources]</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Point students to the copy of the prompts on the slide that is provided on the last page of their handout packets. Invite students to write their responses to the prompts in their handouts in the spaces provided.</a:t>
            </a:r>
          </a:p>
          <a:p>
            <a:endParaRPr lang="en-US"/>
          </a:p>
          <a:p>
            <a:r>
              <a:rPr lang="en-US"/>
              <a:t>[Sources]</a:t>
            </a:r>
          </a:p>
          <a:p>
            <a:r>
              <a:rPr lang="en-US"/>
              <a:t>Master layouts: Final_Revision 1_Slides_Lesson 1_Money and Me.pptx, NW Education SB 3 Lessons/Lesson 1 Money and Me.</a:t>
            </a:r>
          </a:p>
          <a:p>
            <a:r>
              <a:rPr lang="en-US"/>
              <a:t>Brand: OnPoint_Brand_Guidelines-COMPLETE_3-23-22-Bleed.pdf, NW Education SB 3 Lessons, pages 18, 27–31. Arial is the approved backup font and matches the reference deck.</a:t>
            </a:r>
          </a:p>
          <a:p>
            <a:r>
              <a:rPr lang="en-US"/>
              <a:t>[/Sources]</a:t>
            </a:r>
          </a:p>
        </p:txBody>
      </p:sp>
      <p:sp>
        <p:nvSpPr>
          <p:cNvPr id="4" name="Slide Number Placeholder 3"/>
          <p:cNvSpPr>
            <a:spLocks noGrp="1"/>
          </p:cNvSpPr>
          <p:nvPr>
            <p:ph type="sldNum" sz="quarter" idx="5"/>
          </p:nvPr>
        </p:nvSpPr>
        <p:spPr/>
        <p:txBody>
          <a:bodyPr/>
          <a:lstStyle/>
          <a:p>
            <a:fld id="{21B880CB-BA42-422E-8DC2-BC57CE2C34C2}" type="slidenum">
              <a:rPr lang="en-US" smtClean="0"/>
              <a:t>22</a:t>
            </a:fld>
            <a:endParaRPr lang="en-US"/>
          </a:p>
        </p:txBody>
      </p:sp>
    </p:spTree>
    <p:extLst>
      <p:ext uri="{BB962C8B-B14F-4D97-AF65-F5344CB8AC3E}">
        <p14:creationId xmlns:p14="http://schemas.microsoft.com/office/powerpoint/2010/main" val="35379433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US" dirty="0"/>
              <a:t>Answer any final questions and thank students for their participation.</a:t>
            </a:r>
          </a:p>
          <a:p>
            <a:endParaRPr lang="en-US" dirty="0"/>
          </a:p>
          <a:p>
            <a:endParaRPr lang="en-US" dirty="0"/>
          </a:p>
          <a:p>
            <a:r>
              <a:rPr lang="en-US" dirty="0"/>
              <a:t>[Sources]</a:t>
            </a:r>
          </a:p>
          <a:p>
            <a:r>
              <a:rPr lang="en-US" dirty="0"/>
              <a:t>Master layouts: </a:t>
            </a:r>
            <a:r>
              <a:rPr lang="en-US" dirty="0" err="1"/>
              <a:t>Final_Revision</a:t>
            </a:r>
            <a:r>
              <a:rPr lang="en-US" dirty="0"/>
              <a:t> 1_Slides_Lesson 1_Money and Me.pptx, NW Education SB 3 Lessons/Lesson 1 Money and Me.</a:t>
            </a:r>
          </a:p>
          <a:p>
            <a:r>
              <a:rPr lang="en-US" dirty="0"/>
              <a:t>Brand: OnPoint_Brand_Guidelines-COMPLETE_3-23-22-Bleed.pdf, NW Education SB 3 Lessons, pages 18, 27–31. Arial is the approved backup font and matches the reference deck.</a:t>
            </a:r>
          </a:p>
          <a:p>
            <a:r>
              <a:rPr lang="en-US" dirty="0"/>
              <a:t>[/Sources]</a:t>
            </a:r>
          </a:p>
          <a:p>
            <a:endParaRPr lang="en-US" dirty="0"/>
          </a:p>
        </p:txBody>
      </p:sp>
    </p:spTree>
    <p:extLst>
      <p:ext uri="{BB962C8B-B14F-4D97-AF65-F5344CB8AC3E}">
        <p14:creationId xmlns:p14="http://schemas.microsoft.com/office/powerpoint/2010/main" val="2950769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hoto1)">
    <p:spTree>
      <p:nvGrpSpPr>
        <p:cNvPr id="1" name=""/>
        <p:cNvGrpSpPr/>
        <p:nvPr/>
      </p:nvGrpSpPr>
      <p:grpSpPr>
        <a:xfrm>
          <a:off x="0" y="0"/>
          <a:ext cx="0" cy="0"/>
          <a:chOff x="0" y="0"/>
          <a:chExt cx="0" cy="0"/>
        </a:xfrm>
      </p:grpSpPr>
      <p:pic>
        <p:nvPicPr>
          <p:cNvPr id="5" name="Picture 4" descr="Teacher helping student with assignment">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7813" b="7813"/>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53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hoto2)">
    <p:spTree>
      <p:nvGrpSpPr>
        <p:cNvPr id="1" name=""/>
        <p:cNvGrpSpPr/>
        <p:nvPr/>
      </p:nvGrpSpPr>
      <p:grpSpPr>
        <a:xfrm>
          <a:off x="0" y="0"/>
          <a:ext cx="0" cy="0"/>
          <a:chOff x="0" y="0"/>
          <a:chExt cx="0" cy="0"/>
        </a:xfrm>
      </p:grpSpPr>
      <p:pic>
        <p:nvPicPr>
          <p:cNvPr id="5" name="Picture 4" descr="family bonding in living room">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5624"/>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96111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hoto3)">
    <p:spTree>
      <p:nvGrpSpPr>
        <p:cNvPr id="1" name=""/>
        <p:cNvGrpSpPr/>
        <p:nvPr/>
      </p:nvGrpSpPr>
      <p:grpSpPr>
        <a:xfrm>
          <a:off x="0" y="0"/>
          <a:ext cx="0" cy="0"/>
          <a:chOff x="0" y="0"/>
          <a:chExt cx="0" cy="0"/>
        </a:xfrm>
      </p:grpSpPr>
      <p:pic>
        <p:nvPicPr>
          <p:cNvPr id="5" name="Picture 4" descr="Three girls embracing on bed">
            <a:extLst>
              <a:ext uri="{FF2B5EF4-FFF2-40B4-BE49-F238E27FC236}">
                <a16:creationId xmlns:a16="http://schemas.microsoft.com/office/drawing/2014/main" id="{706469E0-37DE-6514-9DDD-DDD53CB5D487}"/>
              </a:ext>
            </a:extLst>
          </p:cNvPr>
          <p:cNvPicPr>
            <a:picLocks noChangeAspect="1"/>
          </p:cNvPicPr>
          <p:nvPr userDrawn="1"/>
        </p:nvPicPr>
        <p:blipFill>
          <a:blip r:embed="rId2">
            <a:extLst>
              <a:ext uri="{28A0092B-C50C-407E-A947-70E740481C1C}">
                <a14:useLocalDpi xmlns:a14="http://schemas.microsoft.com/office/drawing/2010/main" val="0"/>
              </a:ext>
            </a:extLst>
          </a:blip>
          <a:srcRect t="11628" b="3758"/>
          <a:stretch/>
        </p:blipFill>
        <p:spPr>
          <a:xfrm>
            <a:off x="0" y="0"/>
            <a:ext cx="12192000" cy="6858000"/>
          </a:xfrm>
          <a:prstGeom prst="rect">
            <a:avLst/>
          </a:prstGeom>
        </p:spPr>
      </p:pic>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900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hoto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518160" y="457200"/>
            <a:ext cx="11155680" cy="5943600"/>
          </a:xfrm>
          <a:prstGeom prst="rect">
            <a:avLst/>
          </a:prstGeom>
          <a:noFill/>
          <a:ln w="1905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874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472440" y="457200"/>
            <a:ext cx="11247120" cy="5943600"/>
          </a:xfrm>
          <a:prstGeom prst="rect">
            <a:avLst/>
          </a:prstGeom>
          <a:noFill/>
          <a:ln w="127000">
            <a:solidFill>
              <a:schemeClr val="bg1">
                <a:alpha val="2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0" y="3877056"/>
            <a:ext cx="12188952" cy="2139696"/>
          </a:xfrm>
          <a:solidFill>
            <a:schemeClr val="tx2">
              <a:alpha val="90000"/>
            </a:schemeClr>
          </a:solidFill>
        </p:spPr>
        <p:txBody>
          <a:bodyPr lIns="914400" tIns="457200" rIns="914400" anchor="t">
            <a:normAutofit/>
          </a:bodyPr>
          <a:lstStyle>
            <a:lvl1pPr algn="ctr">
              <a:defRPr sz="4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0" y="3877056"/>
            <a:ext cx="12188952" cy="2139696"/>
          </a:xfrm>
          <a:noFill/>
        </p:spPr>
        <p:txBody>
          <a:bodyPr lIns="914400" tIns="0" rIns="914400" anchor="t">
            <a:normAutofit/>
          </a:bodyPr>
          <a:lstStyle>
            <a:lvl1pPr marL="0" indent="0" algn="ctr">
              <a:buNone/>
              <a:defRPr sz="4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60298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79D612B3-CBD3-D9CA-B854-2FB7F16691E3}"/>
              </a:ext>
            </a:extLst>
          </p:cNvPr>
          <p:cNvSpPr>
            <a:spLocks noGrp="1"/>
          </p:cNvSpPr>
          <p:nvPr>
            <p:ph type="pic" sz="quarter" idx="10"/>
          </p:nvPr>
        </p:nvSpPr>
        <p:spPr>
          <a:xfrm>
            <a:off x="0" y="0"/>
            <a:ext cx="12192000" cy="6858000"/>
          </a:xfrm>
        </p:spPr>
        <p:txBody>
          <a:bodyPr/>
          <a:lstStyle/>
          <a:p>
            <a:endParaRPr lang="en-US"/>
          </a:p>
        </p:txBody>
      </p:sp>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32769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hoto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87425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hoto2)">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7857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photo3)">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574944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hoto4)">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528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hoto5)">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710573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hoto6)">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D356D1-95DC-BE14-804E-D2BCDED1902D}"/>
              </a:ext>
            </a:extLst>
          </p:cNvPr>
          <p:cNvSpPr>
            <a:spLocks/>
          </p:cNvSpPr>
          <p:nvPr userDrawn="1"/>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285183-A1F0-B3B6-91FA-944151825842}"/>
              </a:ext>
            </a:extLst>
          </p:cNvPr>
          <p:cNvSpPr>
            <a:spLocks noGrp="1"/>
          </p:cNvSpPr>
          <p:nvPr>
            <p:ph type="ctrTitle"/>
          </p:nvPr>
        </p:nvSpPr>
        <p:spPr>
          <a:xfrm>
            <a:off x="493776" y="0"/>
            <a:ext cx="4526280" cy="6858000"/>
          </a:xfrm>
          <a:solidFill>
            <a:schemeClr val="tx2">
              <a:alpha val="90000"/>
            </a:schemeClr>
          </a:solidFill>
        </p:spPr>
        <p:txBody>
          <a:bodyPr lIns="182880" tIns="457200" rIns="182880" bIns="2011680" anchor="b">
            <a:normAutofit/>
          </a:bodyPr>
          <a:lstStyle>
            <a:lvl1pPr algn="ctr">
              <a:defRPr sz="32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3CF3F35-EB16-CD84-D16F-57CD744232DD}"/>
              </a:ext>
            </a:extLst>
          </p:cNvPr>
          <p:cNvSpPr>
            <a:spLocks noGrp="1"/>
          </p:cNvSpPr>
          <p:nvPr>
            <p:ph type="subTitle" idx="1"/>
          </p:nvPr>
        </p:nvSpPr>
        <p:spPr>
          <a:xfrm>
            <a:off x="493776" y="0"/>
            <a:ext cx="4526280" cy="6858000"/>
          </a:xfrm>
          <a:noFill/>
        </p:spPr>
        <p:txBody>
          <a:bodyPr lIns="91440" tIns="0" rIns="91440" anchor="t">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7743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0"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EB79912-87AC-A739-25CA-A9E0453C059E}"/>
              </a:ext>
            </a:extLst>
          </p:cNvPr>
          <p:cNvSpPr/>
          <p:nvPr userDrawn="1"/>
        </p:nvSpPr>
        <p:spPr>
          <a:xfrm>
            <a:off x="7167" y="68262"/>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281B9CE-BFAE-7336-CED9-F4DC1B30BF8E}"/>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4" name="Text Placeholder 13">
            <a:extLst>
              <a:ext uri="{FF2B5EF4-FFF2-40B4-BE49-F238E27FC236}">
                <a16:creationId xmlns:a16="http://schemas.microsoft.com/office/drawing/2014/main" id="{8D9F843B-FF67-A394-46C7-3147F71AFB6E}"/>
              </a:ext>
            </a:extLst>
          </p:cNvPr>
          <p:cNvSpPr>
            <a:spLocks noGrp="1"/>
          </p:cNvSpPr>
          <p:nvPr>
            <p:ph type="body" sz="quarter" idx="12" hasCustomPrompt="1"/>
          </p:nvPr>
        </p:nvSpPr>
        <p:spPr>
          <a:xfrm>
            <a:off x="838200" y="758945"/>
            <a:ext cx="7727950" cy="1595438"/>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39659289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D3A5A-C65F-CE3E-ED5E-2DFC0EFA80F1}"/>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Footer Placeholder 2">
            <a:extLst>
              <a:ext uri="{FF2B5EF4-FFF2-40B4-BE49-F238E27FC236}">
                <a16:creationId xmlns:a16="http://schemas.microsoft.com/office/drawing/2014/main" id="{48E621B6-82D0-1709-56E8-134A38412449}"/>
              </a:ext>
            </a:extLst>
          </p:cNvPr>
          <p:cNvSpPr>
            <a:spLocks noGrp="1"/>
          </p:cNvSpPr>
          <p:nvPr>
            <p:ph type="ftr" sz="quarter" idx="10"/>
          </p:nvPr>
        </p:nvSpPr>
        <p:spPr/>
        <p:txBody>
          <a:bodyPr/>
          <a:lstStyle/>
          <a:p>
            <a:r>
              <a:rPr lang="en-US"/>
              <a:t>Module Name</a:t>
            </a:r>
          </a:p>
        </p:txBody>
      </p:sp>
      <p:sp>
        <p:nvSpPr>
          <p:cNvPr id="4" name="Slide Number Placeholder 3">
            <a:extLst>
              <a:ext uri="{FF2B5EF4-FFF2-40B4-BE49-F238E27FC236}">
                <a16:creationId xmlns:a16="http://schemas.microsoft.com/office/drawing/2014/main" id="{C12E5458-75E4-41E9-23AE-2E8160CA2F58}"/>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6" name="Rectangle 5">
            <a:extLst>
              <a:ext uri="{FF2B5EF4-FFF2-40B4-BE49-F238E27FC236}">
                <a16:creationId xmlns:a16="http://schemas.microsoft.com/office/drawing/2014/main" id="{6EC0413B-3FC4-7EE2-D154-A747ADEFF10B}"/>
              </a:ext>
            </a:extLst>
          </p:cNvPr>
          <p:cNvSpPr/>
          <p:nvPr userDrawn="1"/>
        </p:nvSpPr>
        <p:spPr>
          <a:xfrm>
            <a:off x="-2" y="0"/>
            <a:ext cx="12184833" cy="6219825"/>
          </a:xfrm>
          <a:prstGeom prst="rect">
            <a:avLst/>
          </a:prstGeom>
          <a:solidFill>
            <a:schemeClr val="tx2"/>
          </a:solidFill>
          <a:ln w="1270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97C28A96-C11C-087E-B6C0-66E288D3D3EF}"/>
              </a:ext>
            </a:extLst>
          </p:cNvPr>
          <p:cNvSpPr txBox="1">
            <a:spLocks/>
          </p:cNvSpPr>
          <p:nvPr userDrawn="1"/>
        </p:nvSpPr>
        <p:spPr>
          <a:xfrm>
            <a:off x="838200" y="312420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a:lstStyle>
          <a:p>
            <a:pPr algn="ctr"/>
            <a:endParaRPr lang="en-US">
              <a:solidFill>
                <a:schemeClr val="bg1"/>
              </a:solidFill>
            </a:endParaRPr>
          </a:p>
        </p:txBody>
      </p:sp>
      <p:sp>
        <p:nvSpPr>
          <p:cNvPr id="7" name="Text Placeholder 6">
            <a:extLst>
              <a:ext uri="{FF2B5EF4-FFF2-40B4-BE49-F238E27FC236}">
                <a16:creationId xmlns:a16="http://schemas.microsoft.com/office/drawing/2014/main" id="{38F22C15-5461-49E9-3B45-535D3A1C3CED}"/>
              </a:ext>
            </a:extLst>
          </p:cNvPr>
          <p:cNvSpPr>
            <a:spLocks noGrp="1"/>
          </p:cNvSpPr>
          <p:nvPr>
            <p:ph type="body" sz="quarter" idx="12" hasCustomPrompt="1"/>
          </p:nvPr>
        </p:nvSpPr>
        <p:spPr>
          <a:xfrm>
            <a:off x="2515778" y="3482976"/>
            <a:ext cx="7153275" cy="1546224"/>
          </a:xfrm>
        </p:spPr>
        <p:txBody>
          <a:bodyPr/>
          <a:lstStyle>
            <a:lvl1pPr>
              <a:buNone/>
              <a:defRPr sz="4000"/>
            </a:lvl1pPr>
          </a:lstStyle>
          <a:p>
            <a:pPr algn="ctr"/>
            <a:r>
              <a:rPr lang="en-US" dirty="0">
                <a:solidFill>
                  <a:schemeClr val="bg1"/>
                </a:solidFill>
              </a:rPr>
              <a:t>Click to edit Master title style</a:t>
            </a:r>
          </a:p>
        </p:txBody>
      </p:sp>
      <p:cxnSp>
        <p:nvCxnSpPr>
          <p:cNvPr id="16" name="Straight Connector 15">
            <a:extLst>
              <a:ext uri="{FF2B5EF4-FFF2-40B4-BE49-F238E27FC236}">
                <a16:creationId xmlns:a16="http://schemas.microsoft.com/office/drawing/2014/main" id="{0747A983-0331-AB5B-F3C3-2478EC1543B9}"/>
              </a:ext>
            </a:extLst>
          </p:cNvPr>
          <p:cNvCxnSpPr/>
          <p:nvPr userDrawn="1"/>
        </p:nvCxnSpPr>
        <p:spPr>
          <a:xfrm>
            <a:off x="838200" y="1371600"/>
            <a:ext cx="10515600" cy="0"/>
          </a:xfrm>
          <a:prstGeom prst="line">
            <a:avLst/>
          </a:prstGeom>
          <a:ln w="76200">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Text Placeholder 17">
            <a:extLst>
              <a:ext uri="{FF2B5EF4-FFF2-40B4-BE49-F238E27FC236}">
                <a16:creationId xmlns:a16="http://schemas.microsoft.com/office/drawing/2014/main" id="{58C08332-C684-919B-EDDC-9552C1151042}"/>
              </a:ext>
            </a:extLst>
          </p:cNvPr>
          <p:cNvSpPr>
            <a:spLocks noGrp="1"/>
          </p:cNvSpPr>
          <p:nvPr>
            <p:ph type="body" sz="quarter" idx="13" hasCustomPrompt="1"/>
          </p:nvPr>
        </p:nvSpPr>
        <p:spPr>
          <a:xfrm>
            <a:off x="835152" y="752475"/>
            <a:ext cx="8058150" cy="1181100"/>
          </a:xfrm>
        </p:spPr>
        <p:txBody>
          <a:bodyPr/>
          <a:lstStyle>
            <a:lvl1pPr>
              <a:buNone/>
              <a:defRPr sz="2800" b="1"/>
            </a:lvl1pPr>
          </a:lstStyle>
          <a:p>
            <a:r>
              <a:rPr lang="en-US" dirty="0">
                <a:solidFill>
                  <a:schemeClr val="bg1"/>
                </a:solidFill>
              </a:rPr>
              <a:t>Click to edit Master title style</a:t>
            </a:r>
          </a:p>
        </p:txBody>
      </p:sp>
    </p:spTree>
    <p:extLst>
      <p:ext uri="{BB962C8B-B14F-4D97-AF65-F5344CB8AC3E}">
        <p14:creationId xmlns:p14="http://schemas.microsoft.com/office/powerpoint/2010/main" val="41022125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Bullet poi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a:buClrTx/>
              <a:buFont typeface="Poppins" panose="020B0604020202020204" pitchFamily="34" charset="0"/>
              <a:buChar char="•"/>
              <a:defRPr/>
            </a:lvl1pPr>
            <a:lvl2pPr marL="685800" indent="-228600">
              <a:buClrTx/>
              <a:buFont typeface="Poppins" panose="020B0604020202020204" pitchFamily="34" charset="0"/>
              <a:buChar char="•"/>
              <a:defRPr/>
            </a:lvl2pPr>
            <a:lvl3pPr>
              <a:buClrTx/>
              <a:buFont typeface="Poppins" panose="020B0604020202020204" pitchFamily="34" charset="0"/>
              <a:buChar char="•"/>
              <a:defRPr/>
            </a:lvl3pPr>
            <a:lvl4pPr>
              <a:buClrTx/>
              <a:buFont typeface="Poppins" panose="020B0604020202020204" pitchFamily="34" charset="0"/>
              <a:buChar char="•"/>
              <a:defRPr/>
            </a:lvl4pPr>
            <a:lvl5pPr>
              <a:buClrTx/>
              <a:buFont typeface="Poppins"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3269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Numbered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7560-391E-881A-E114-4F8FA45C3398}"/>
              </a:ext>
            </a:extLst>
          </p:cNvPr>
          <p:cNvSpPr>
            <a:spLocks noGrp="1"/>
          </p:cNvSpPr>
          <p:nvPr>
            <p:ph type="title"/>
          </p:nvPr>
        </p:nvSpPr>
        <p:spPr>
          <a:xfrm>
            <a:off x="841248" y="365760"/>
            <a:ext cx="10515600" cy="1325880"/>
          </a:xfrm>
        </p:spPr>
        <p:txBody>
          <a:bodyPr>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7D8D8AF1-F1DE-D27D-8804-3CB693F0461F}"/>
              </a:ext>
            </a:extLst>
          </p:cNvPr>
          <p:cNvSpPr>
            <a:spLocks noGrp="1"/>
          </p:cNvSpPr>
          <p:nvPr>
            <p:ph idx="1"/>
          </p:nvPr>
        </p:nvSpPr>
        <p:spPr/>
        <p:txBody>
          <a:bodyPr/>
          <a:lstStyle>
            <a:lvl1pPr marL="411480" indent="-411480">
              <a:buClr>
                <a:schemeClr val="tx1"/>
              </a:buClr>
              <a:buFont typeface="+mj-lt"/>
              <a:buAutoNum type="arabicPeriod"/>
              <a:defRPr/>
            </a:lvl1pPr>
            <a:lvl2pPr marL="868680" indent="-411480">
              <a:buClr>
                <a:schemeClr val="tx1"/>
              </a:buClr>
              <a:buFont typeface="+mj-lt"/>
              <a:buAutoNum type="arabicPeriod"/>
              <a:defRPr/>
            </a:lvl2pPr>
            <a:lvl3pPr marL="1325880" indent="-411480">
              <a:buClr>
                <a:schemeClr val="tx1"/>
              </a:buClr>
              <a:buFont typeface="+mj-lt"/>
              <a:buAutoNum type="arabicPeriod"/>
              <a:defRPr/>
            </a:lvl3pPr>
            <a:lvl4pPr marL="1371600" indent="0">
              <a:buNone/>
              <a:defRPr/>
            </a:lvl4pPr>
          </a:lstStyle>
          <a:p>
            <a:pPr lvl="0"/>
            <a:r>
              <a:rPr lang="en-US"/>
              <a:t>Click to edit Master text styles</a:t>
            </a:r>
          </a:p>
          <a:p>
            <a:pPr lvl="1"/>
            <a:r>
              <a:rPr lang="en-US"/>
              <a:t>Second level</a:t>
            </a:r>
          </a:p>
          <a:p>
            <a:pPr lvl="2"/>
            <a:r>
              <a:rPr lang="en-US"/>
              <a:t>Third level</a:t>
            </a:r>
          </a:p>
        </p:txBody>
      </p:sp>
      <p:sp>
        <p:nvSpPr>
          <p:cNvPr id="7" name="Footer Placeholder 6">
            <a:extLst>
              <a:ext uri="{FF2B5EF4-FFF2-40B4-BE49-F238E27FC236}">
                <a16:creationId xmlns:a16="http://schemas.microsoft.com/office/drawing/2014/main" id="{F35F1629-CECC-EF82-47D0-38AE3DB36B1A}"/>
              </a:ext>
            </a:extLst>
          </p:cNvPr>
          <p:cNvSpPr>
            <a:spLocks noGrp="1"/>
          </p:cNvSpPr>
          <p:nvPr>
            <p:ph type="ftr" sz="quarter" idx="10"/>
          </p:nvPr>
        </p:nvSpPr>
        <p:spPr/>
        <p:txBody>
          <a:bodyPr/>
          <a:lstStyle/>
          <a:p>
            <a:r>
              <a:rPr lang="en-US"/>
              <a:t>Module Name</a:t>
            </a:r>
          </a:p>
        </p:txBody>
      </p:sp>
      <p:sp>
        <p:nvSpPr>
          <p:cNvPr id="8" name="Slide Number Placeholder 7">
            <a:extLst>
              <a:ext uri="{FF2B5EF4-FFF2-40B4-BE49-F238E27FC236}">
                <a16:creationId xmlns:a16="http://schemas.microsoft.com/office/drawing/2014/main" id="{4654CF97-67DF-CCAB-C6D8-2A830DFF777E}"/>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4FF590F9-E979-7D22-9996-C46062018BC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69290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Lis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A7EA2-550B-EC17-1D6D-931259B07D1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E4D04A77-4E6E-032A-47FB-75DAB73EA8C3}"/>
              </a:ext>
            </a:extLst>
          </p:cNvPr>
          <p:cNvSpPr>
            <a:spLocks noGrp="1"/>
          </p:cNvSpPr>
          <p:nvPr>
            <p:ph sz="half" idx="1"/>
          </p:nvPr>
        </p:nvSpPr>
        <p:spPr>
          <a:xfrm>
            <a:off x="838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BA658-43FB-319A-132F-ACBF703484E1}"/>
              </a:ext>
            </a:extLst>
          </p:cNvPr>
          <p:cNvSpPr>
            <a:spLocks noGrp="1"/>
          </p:cNvSpPr>
          <p:nvPr>
            <p:ph sz="half" idx="2"/>
          </p:nvPr>
        </p:nvSpPr>
        <p:spPr>
          <a:xfrm>
            <a:off x="6172200" y="1825625"/>
            <a:ext cx="5181600" cy="4351338"/>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77C159C-14F2-E76F-91A3-DC3885095D56}"/>
              </a:ext>
            </a:extLst>
          </p:cNvPr>
          <p:cNvSpPr>
            <a:spLocks noGrp="1"/>
          </p:cNvSpPr>
          <p:nvPr>
            <p:ph type="ftr" sz="quarter" idx="10"/>
          </p:nvPr>
        </p:nvSpPr>
        <p:spPr/>
        <p:txBody>
          <a:bodyPr/>
          <a:lstStyle/>
          <a:p>
            <a:r>
              <a:rPr lang="en-US"/>
              <a:t>Module Name</a:t>
            </a:r>
          </a:p>
        </p:txBody>
      </p:sp>
      <p:sp>
        <p:nvSpPr>
          <p:cNvPr id="9" name="Slide Number Placeholder 8">
            <a:extLst>
              <a:ext uri="{FF2B5EF4-FFF2-40B4-BE49-F238E27FC236}">
                <a16:creationId xmlns:a16="http://schemas.microsoft.com/office/drawing/2014/main" id="{0FD474AD-1705-6BC9-81F4-B0C0A0800257}"/>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0" name="Straight Connector 9">
            <a:extLst>
              <a:ext uri="{FF2B5EF4-FFF2-40B4-BE49-F238E27FC236}">
                <a16:creationId xmlns:a16="http://schemas.microsoft.com/office/drawing/2014/main" id="{AAC0E238-6E15-94C0-4F0D-13047D7A9BD1}"/>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903383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CB41C-876C-268D-D5AF-50E42AD34EB0}"/>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1C49A570-7110-1AA9-E69C-2273EC5DBB26}"/>
              </a:ext>
            </a:extLst>
          </p:cNvPr>
          <p:cNvSpPr>
            <a:spLocks noGrp="1"/>
          </p:cNvSpPr>
          <p:nvPr>
            <p:ph type="body" idx="1"/>
          </p:nvPr>
        </p:nvSpPr>
        <p:spPr>
          <a:xfrm>
            <a:off x="839788" y="1681163"/>
            <a:ext cx="5157787"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BF8B3B-B409-1E79-B46D-8F23CBDF451B}"/>
              </a:ext>
            </a:extLst>
          </p:cNvPr>
          <p:cNvSpPr>
            <a:spLocks noGrp="1"/>
          </p:cNvSpPr>
          <p:nvPr>
            <p:ph sz="half" idx="2"/>
          </p:nvPr>
        </p:nvSpPr>
        <p:spPr>
          <a:xfrm>
            <a:off x="839788" y="2505075"/>
            <a:ext cx="5157787" cy="3684588"/>
          </a:xfrm>
        </p:spPr>
        <p:txBody>
          <a:bodyPr/>
          <a:lstStyle>
            <a:lvl1pPr>
              <a:buClr>
                <a:schemeClr val="tx1"/>
              </a:buClr>
              <a:defRPr sz="2000">
                <a:solidFill>
                  <a:schemeClr val="tx1"/>
                </a:solidFill>
              </a:defRPr>
            </a:lvl1pPr>
            <a:lvl2pPr>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3B7C9-7CB9-A6FC-C21C-B140351FC4AF}"/>
              </a:ext>
            </a:extLst>
          </p:cNvPr>
          <p:cNvSpPr>
            <a:spLocks noGrp="1"/>
          </p:cNvSpPr>
          <p:nvPr>
            <p:ph type="body" sz="quarter" idx="3"/>
          </p:nvPr>
        </p:nvSpPr>
        <p:spPr>
          <a:xfrm>
            <a:off x="6172200" y="1681163"/>
            <a:ext cx="5183188" cy="823912"/>
          </a:xfrm>
        </p:spPr>
        <p:txBody>
          <a:bodyPr anchor="ctr"/>
          <a:lstStyle>
            <a:lvl1pPr marL="0" indent="0">
              <a:buNone/>
              <a:defRPr sz="2400" b="1">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822D1C-EF86-4D5E-1F8B-C8334C650FCC}"/>
              </a:ext>
            </a:extLst>
          </p:cNvPr>
          <p:cNvSpPr>
            <a:spLocks noGrp="1"/>
          </p:cNvSpPr>
          <p:nvPr>
            <p:ph sz="quarter" idx="4"/>
          </p:nvPr>
        </p:nvSpPr>
        <p:spPr>
          <a:xfrm>
            <a:off x="6172200" y="2505075"/>
            <a:ext cx="5183188" cy="3684588"/>
          </a:xfrm>
        </p:spPr>
        <p:txBody>
          <a:bodyPr/>
          <a:lstStyle>
            <a:lvl1pPr>
              <a:buClr>
                <a:schemeClr val="tx1"/>
              </a:buClr>
              <a:defRPr sz="2000"/>
            </a:lvl1pPr>
            <a:lvl2pPr>
              <a:buClr>
                <a:schemeClr val="tx1"/>
              </a:buClr>
              <a:defRPr/>
            </a:lvl2pPr>
            <a:lvl3pPr>
              <a:buClr>
                <a:schemeClr val="tx1"/>
              </a:buClr>
              <a:defRPr/>
            </a:lvl3pPr>
            <a:lvl4pPr>
              <a:buClr>
                <a:schemeClr val="tx1"/>
              </a:buClr>
              <a:defRPr/>
            </a:lvl4pPr>
            <a:lvl5pPr>
              <a:buClr>
                <a:schemeClr val="tx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9">
            <a:extLst>
              <a:ext uri="{FF2B5EF4-FFF2-40B4-BE49-F238E27FC236}">
                <a16:creationId xmlns:a16="http://schemas.microsoft.com/office/drawing/2014/main" id="{8763E82C-7C54-22C6-4FB7-C4F6130621A2}"/>
              </a:ext>
            </a:extLst>
          </p:cNvPr>
          <p:cNvSpPr>
            <a:spLocks noGrp="1"/>
          </p:cNvSpPr>
          <p:nvPr>
            <p:ph type="ftr" sz="quarter" idx="10"/>
          </p:nvPr>
        </p:nvSpPr>
        <p:spPr/>
        <p:txBody>
          <a:bodyPr/>
          <a:lstStyle/>
          <a:p>
            <a:r>
              <a:rPr lang="en-US"/>
              <a:t>Module Name</a:t>
            </a:r>
          </a:p>
        </p:txBody>
      </p:sp>
      <p:sp>
        <p:nvSpPr>
          <p:cNvPr id="11" name="Slide Number Placeholder 10">
            <a:extLst>
              <a:ext uri="{FF2B5EF4-FFF2-40B4-BE49-F238E27FC236}">
                <a16:creationId xmlns:a16="http://schemas.microsoft.com/office/drawing/2014/main" id="{ACA9A1EA-AE82-58AC-19C1-13B70F91B5C5}"/>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12" name="Straight Connector 11">
            <a:extLst>
              <a:ext uri="{FF2B5EF4-FFF2-40B4-BE49-F238E27FC236}">
                <a16:creationId xmlns:a16="http://schemas.microsoft.com/office/drawing/2014/main" id="{0E5B9B52-ACA4-6F37-B4EE-ACA9FA9E5D18}"/>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804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Tree>
    <p:extLst>
      <p:ext uri="{BB962C8B-B14F-4D97-AF65-F5344CB8AC3E}">
        <p14:creationId xmlns:p14="http://schemas.microsoft.com/office/powerpoint/2010/main" val="251857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0" y="-12854"/>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6824" y="1484604"/>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0" y="1545885"/>
            <a:ext cx="12192000"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sp>
        <p:nvSpPr>
          <p:cNvPr id="19" name="Content Placeholder 16">
            <a:extLst>
              <a:ext uri="{FF2B5EF4-FFF2-40B4-BE49-F238E27FC236}">
                <a16:creationId xmlns:a16="http://schemas.microsoft.com/office/drawing/2014/main" id="{ACAD2674-6B23-7818-8601-CC8A6B01C331}"/>
              </a:ext>
            </a:extLst>
          </p:cNvPr>
          <p:cNvSpPr>
            <a:spLocks noGrp="1"/>
          </p:cNvSpPr>
          <p:nvPr>
            <p:ph sz="quarter" idx="13" hasCustomPrompt="1"/>
          </p:nvPr>
        </p:nvSpPr>
        <p:spPr>
          <a:xfrm>
            <a:off x="743473" y="444346"/>
            <a:ext cx="8181975" cy="566737"/>
          </a:xfrm>
        </p:spPr>
        <p:txBody>
          <a:bodyPr/>
          <a:lstStyle>
            <a:lvl1pPr>
              <a:buNone/>
              <a:defRPr sz="2800">
                <a:solidFill>
                  <a:schemeClr val="bg1"/>
                </a:solidFill>
              </a:defRPr>
            </a:lvl1pPr>
          </a:lstStyle>
          <a:p>
            <a:r>
              <a:rPr lang="en-US"/>
              <a:t>Click to edit Master title style</a:t>
            </a:r>
            <a:endParaRPr lang="en-US">
              <a:solidFill>
                <a:schemeClr val="bg1"/>
              </a:solidFill>
            </a:endParaRPr>
          </a:p>
        </p:txBody>
      </p:sp>
      <p:sp>
        <p:nvSpPr>
          <p:cNvPr id="4" name="Picture Placeholder 3">
            <a:extLst>
              <a:ext uri="{FF2B5EF4-FFF2-40B4-BE49-F238E27FC236}">
                <a16:creationId xmlns:a16="http://schemas.microsoft.com/office/drawing/2014/main" id="{DFA2F99A-FEF6-5467-35F7-BC18A76552C8}"/>
              </a:ext>
            </a:extLst>
          </p:cNvPr>
          <p:cNvSpPr>
            <a:spLocks noGrp="1"/>
          </p:cNvSpPr>
          <p:nvPr>
            <p:ph type="pic" sz="quarter" idx="14"/>
          </p:nvPr>
        </p:nvSpPr>
        <p:spPr>
          <a:xfrm>
            <a:off x="1506893" y="2353033"/>
            <a:ext cx="1685925" cy="1508125"/>
          </a:xfrm>
        </p:spPr>
        <p:txBody>
          <a:bodyPr/>
          <a:lstStyle/>
          <a:p>
            <a:endParaRPr lang="en-US"/>
          </a:p>
        </p:txBody>
      </p:sp>
      <p:sp>
        <p:nvSpPr>
          <p:cNvPr id="7" name="Picture Placeholder 3">
            <a:extLst>
              <a:ext uri="{FF2B5EF4-FFF2-40B4-BE49-F238E27FC236}">
                <a16:creationId xmlns:a16="http://schemas.microsoft.com/office/drawing/2014/main" id="{387E829C-2A42-0E52-5AEB-44086D0EAE61}"/>
              </a:ext>
            </a:extLst>
          </p:cNvPr>
          <p:cNvSpPr>
            <a:spLocks noGrp="1"/>
          </p:cNvSpPr>
          <p:nvPr>
            <p:ph type="pic" sz="quarter" idx="15"/>
          </p:nvPr>
        </p:nvSpPr>
        <p:spPr>
          <a:xfrm>
            <a:off x="5253037" y="2353033"/>
            <a:ext cx="1685925" cy="1508125"/>
          </a:xfrm>
        </p:spPr>
        <p:txBody>
          <a:bodyPr/>
          <a:lstStyle/>
          <a:p>
            <a:endParaRPr lang="en-US"/>
          </a:p>
        </p:txBody>
      </p:sp>
      <p:sp>
        <p:nvSpPr>
          <p:cNvPr id="8" name="Picture Placeholder 3">
            <a:extLst>
              <a:ext uri="{FF2B5EF4-FFF2-40B4-BE49-F238E27FC236}">
                <a16:creationId xmlns:a16="http://schemas.microsoft.com/office/drawing/2014/main" id="{0E749075-BAEC-859D-9D7B-68E60271982D}"/>
              </a:ext>
            </a:extLst>
          </p:cNvPr>
          <p:cNvSpPr>
            <a:spLocks noGrp="1"/>
          </p:cNvSpPr>
          <p:nvPr>
            <p:ph type="pic" sz="quarter" idx="16"/>
          </p:nvPr>
        </p:nvSpPr>
        <p:spPr>
          <a:xfrm>
            <a:off x="8998827" y="2353033"/>
            <a:ext cx="1685925" cy="1508125"/>
          </a:xfrm>
        </p:spPr>
        <p:txBody>
          <a:bodyPr/>
          <a:lstStyle/>
          <a:p>
            <a:endParaRPr lang="en-US"/>
          </a:p>
        </p:txBody>
      </p:sp>
      <p:sp>
        <p:nvSpPr>
          <p:cNvPr id="12" name="Text Placeholder 11">
            <a:extLst>
              <a:ext uri="{FF2B5EF4-FFF2-40B4-BE49-F238E27FC236}">
                <a16:creationId xmlns:a16="http://schemas.microsoft.com/office/drawing/2014/main" id="{994982B7-37EF-10F1-FE6C-1950167D0679}"/>
              </a:ext>
            </a:extLst>
          </p:cNvPr>
          <p:cNvSpPr>
            <a:spLocks noGrp="1"/>
          </p:cNvSpPr>
          <p:nvPr>
            <p:ph type="body" sz="quarter" idx="17"/>
          </p:nvPr>
        </p:nvSpPr>
        <p:spPr>
          <a:xfrm>
            <a:off x="150689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3" name="Text Placeholder 11">
            <a:extLst>
              <a:ext uri="{FF2B5EF4-FFF2-40B4-BE49-F238E27FC236}">
                <a16:creationId xmlns:a16="http://schemas.microsoft.com/office/drawing/2014/main" id="{3979F4FD-0B60-7CEC-005F-47A69BC0FFD8}"/>
              </a:ext>
            </a:extLst>
          </p:cNvPr>
          <p:cNvSpPr>
            <a:spLocks noGrp="1"/>
          </p:cNvSpPr>
          <p:nvPr>
            <p:ph type="body" sz="quarter" idx="18"/>
          </p:nvPr>
        </p:nvSpPr>
        <p:spPr>
          <a:xfrm>
            <a:off x="5246213"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
        <p:nvSpPr>
          <p:cNvPr id="14" name="Text Placeholder 11">
            <a:extLst>
              <a:ext uri="{FF2B5EF4-FFF2-40B4-BE49-F238E27FC236}">
                <a16:creationId xmlns:a16="http://schemas.microsoft.com/office/drawing/2014/main" id="{C370DB38-87C7-86A4-B904-BE635F1E574E}"/>
              </a:ext>
            </a:extLst>
          </p:cNvPr>
          <p:cNvSpPr>
            <a:spLocks noGrp="1"/>
          </p:cNvSpPr>
          <p:nvPr>
            <p:ph type="body" sz="quarter" idx="19"/>
          </p:nvPr>
        </p:nvSpPr>
        <p:spPr>
          <a:xfrm>
            <a:off x="8998827" y="4108450"/>
            <a:ext cx="1685925" cy="907102"/>
          </a:xfrm>
        </p:spPr>
        <p:txBody>
          <a:bodyPr/>
          <a:lstStyle>
            <a:lvl1pPr algn="ctr">
              <a:buNone/>
              <a:defRPr sz="1400"/>
            </a:lvl1pPr>
            <a:lvl2pPr>
              <a:defRPr sz="1400"/>
            </a:lvl2pPr>
            <a:lvl3pPr>
              <a:defRPr sz="1400"/>
            </a:lvl3pPr>
            <a:lvl4pPr>
              <a:defRPr sz="1400"/>
            </a:lvl4pPr>
            <a:lvl5pPr>
              <a:defRPr sz="1400"/>
            </a:lvl5pPr>
          </a:lstStyle>
          <a:p>
            <a:pPr lvl="0"/>
            <a:r>
              <a:rPr lang="en-US"/>
              <a:t>Click to edit</a:t>
            </a:r>
          </a:p>
        </p:txBody>
      </p:sp>
    </p:spTree>
    <p:extLst>
      <p:ext uri="{BB962C8B-B14F-4D97-AF65-F5344CB8AC3E}">
        <p14:creationId xmlns:p14="http://schemas.microsoft.com/office/powerpoint/2010/main" val="3914746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A1D2E992-B48F-2C9A-430D-201B93969EB0}"/>
              </a:ext>
            </a:extLst>
          </p:cNvPr>
          <p:cNvSpPr>
            <a:spLocks noGrp="1"/>
          </p:cNvSpPr>
          <p:nvPr>
            <p:ph type="ftr" sz="quarter" idx="10"/>
          </p:nvPr>
        </p:nvSpPr>
        <p:spPr/>
        <p:txBody>
          <a:bodyPr/>
          <a:lstStyle/>
          <a:p>
            <a:r>
              <a:rPr lang="en-US"/>
              <a:t>Module Name</a:t>
            </a:r>
          </a:p>
        </p:txBody>
      </p:sp>
      <p:sp>
        <p:nvSpPr>
          <p:cNvPr id="6" name="Slide Number Placeholder 5">
            <a:extLst>
              <a:ext uri="{FF2B5EF4-FFF2-40B4-BE49-F238E27FC236}">
                <a16:creationId xmlns:a16="http://schemas.microsoft.com/office/drawing/2014/main" id="{A741BF64-7172-F81E-8387-0DD4EBA04DE3}"/>
              </a:ext>
            </a:extLst>
          </p:cNvPr>
          <p:cNvSpPr>
            <a:spLocks noGrp="1"/>
          </p:cNvSpPr>
          <p:nvPr>
            <p:ph type="sldNum" sz="quarter" idx="11"/>
          </p:nvPr>
        </p:nvSpPr>
        <p:spPr/>
        <p:txBody>
          <a:bodyPr/>
          <a:lstStyle/>
          <a:p>
            <a:fld id="{1B6BCD38-10FB-4154-A4CD-08746A6DCB55}" type="slidenum">
              <a:rPr lang="en-US" smtClean="0"/>
              <a:pPr/>
              <a:t>‹#›</a:t>
            </a:fld>
            <a:endParaRPr lang="en-US"/>
          </a:p>
        </p:txBody>
      </p:sp>
      <p:sp>
        <p:nvSpPr>
          <p:cNvPr id="9" name="Rectangle 8">
            <a:extLst>
              <a:ext uri="{FF2B5EF4-FFF2-40B4-BE49-F238E27FC236}">
                <a16:creationId xmlns:a16="http://schemas.microsoft.com/office/drawing/2014/main" id="{A9A92E12-44FC-1DD7-6B6C-0D67B3004ACF}"/>
              </a:ext>
            </a:extLst>
          </p:cNvPr>
          <p:cNvSpPr/>
          <p:nvPr userDrawn="1"/>
        </p:nvSpPr>
        <p:spPr>
          <a:xfrm>
            <a:off x="156949" y="-300735"/>
            <a:ext cx="12192000" cy="147604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sz="4400" b="1" i="0">
              <a:latin typeface="Poppins" panose="020B0604020202020204" pitchFamily="34" charset="0"/>
              <a:cs typeface="Poppins" panose="020B0604020202020204" pitchFamily="34" charset="0"/>
            </a:endParaRPr>
          </a:p>
        </p:txBody>
      </p:sp>
      <p:cxnSp>
        <p:nvCxnSpPr>
          <p:cNvPr id="10" name="Straight Connector 9">
            <a:extLst>
              <a:ext uri="{FF2B5EF4-FFF2-40B4-BE49-F238E27FC236}">
                <a16:creationId xmlns:a16="http://schemas.microsoft.com/office/drawing/2014/main" id="{CF788E7B-4867-38C2-2E2F-7B44D90C2EEB}"/>
              </a:ext>
            </a:extLst>
          </p:cNvPr>
          <p:cNvCxnSpPr>
            <a:cxnSpLocks/>
          </p:cNvCxnSpPr>
          <p:nvPr userDrawn="1"/>
        </p:nvCxnSpPr>
        <p:spPr>
          <a:xfrm>
            <a:off x="0" y="1464133"/>
            <a:ext cx="12192000" cy="0"/>
          </a:xfrm>
          <a:prstGeom prst="line">
            <a:avLst/>
          </a:prstGeom>
          <a:ln w="1270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5BDA497-1E38-56EB-D129-AD71DB737E73}"/>
              </a:ext>
            </a:extLst>
          </p:cNvPr>
          <p:cNvSpPr/>
          <p:nvPr userDrawn="1"/>
        </p:nvSpPr>
        <p:spPr>
          <a:xfrm>
            <a:off x="-22934" y="1527469"/>
            <a:ext cx="12252512" cy="4489518"/>
          </a:xfrm>
          <a:prstGeom prst="rect">
            <a:avLst/>
          </a:prstGeom>
          <a:solidFill>
            <a:schemeClr val="tx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4">
                  <a:lumMod val="20000"/>
                  <a:lumOff val="80000"/>
                </a:schemeClr>
              </a:solidFill>
            </a:endParaRPr>
          </a:p>
        </p:txBody>
      </p:sp>
      <p:cxnSp>
        <p:nvCxnSpPr>
          <p:cNvPr id="12" name="Straight Connector 11">
            <a:extLst>
              <a:ext uri="{FF2B5EF4-FFF2-40B4-BE49-F238E27FC236}">
                <a16:creationId xmlns:a16="http://schemas.microsoft.com/office/drawing/2014/main" id="{641E2224-2A26-BEA3-6BCC-5C170FEE8206}"/>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pic>
        <p:nvPicPr>
          <p:cNvPr id="4" name="Picture 3">
            <a:extLst>
              <a:ext uri="{FF2B5EF4-FFF2-40B4-BE49-F238E27FC236}">
                <a16:creationId xmlns:a16="http://schemas.microsoft.com/office/drawing/2014/main" id="{EDBB38F6-1152-38C3-1629-AA7EC487780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76619" y="2580752"/>
            <a:ext cx="1325563" cy="1325563"/>
          </a:xfrm>
          <a:prstGeom prst="rect">
            <a:avLst/>
          </a:prstGeom>
        </p:spPr>
      </p:pic>
      <p:pic>
        <p:nvPicPr>
          <p:cNvPr id="8" name="Picture 7">
            <a:extLst>
              <a:ext uri="{FF2B5EF4-FFF2-40B4-BE49-F238E27FC236}">
                <a16:creationId xmlns:a16="http://schemas.microsoft.com/office/drawing/2014/main" id="{A83C1FC3-444A-7A10-C42F-845F380F55E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40540" y="2580752"/>
            <a:ext cx="1325563" cy="1325563"/>
          </a:xfrm>
          <a:prstGeom prst="rect">
            <a:avLst/>
          </a:prstGeom>
        </p:spPr>
      </p:pic>
      <p:pic>
        <p:nvPicPr>
          <p:cNvPr id="14" name="Picture 13">
            <a:extLst>
              <a:ext uri="{FF2B5EF4-FFF2-40B4-BE49-F238E27FC236}">
                <a16:creationId xmlns:a16="http://schemas.microsoft.com/office/drawing/2014/main" id="{B7DEA3A8-E959-CBF7-E448-BBCA6888251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65657" y="2580752"/>
            <a:ext cx="1325563" cy="1325563"/>
          </a:xfrm>
          <a:prstGeom prst="rect">
            <a:avLst/>
          </a:prstGeom>
        </p:spPr>
      </p:pic>
      <p:sp>
        <p:nvSpPr>
          <p:cNvPr id="16" name="TextBox 15">
            <a:extLst>
              <a:ext uri="{FF2B5EF4-FFF2-40B4-BE49-F238E27FC236}">
                <a16:creationId xmlns:a16="http://schemas.microsoft.com/office/drawing/2014/main" id="{88D7531E-0FBD-BB6C-BAFC-CD3A86BFB90F}"/>
              </a:ext>
            </a:extLst>
          </p:cNvPr>
          <p:cNvSpPr txBox="1"/>
          <p:nvPr userDrawn="1"/>
        </p:nvSpPr>
        <p:spPr>
          <a:xfrm>
            <a:off x="1328283" y="4102602"/>
            <a:ext cx="2422235" cy="646331"/>
          </a:xfrm>
          <a:prstGeom prst="rect">
            <a:avLst/>
          </a:prstGeom>
          <a:noFill/>
        </p:spPr>
        <p:txBody>
          <a:bodyPr wrap="square">
            <a:spAutoFit/>
          </a:bodyPr>
          <a:lstStyle/>
          <a:p>
            <a:pPr lvl="0" algn="ctr"/>
            <a:r>
              <a:rPr lang="en-US" sz="1800"/>
              <a:t>Click to edit Master text styles</a:t>
            </a:r>
          </a:p>
        </p:txBody>
      </p:sp>
      <p:sp>
        <p:nvSpPr>
          <p:cNvPr id="20" name="TextBox 19">
            <a:extLst>
              <a:ext uri="{FF2B5EF4-FFF2-40B4-BE49-F238E27FC236}">
                <a16:creationId xmlns:a16="http://schemas.microsoft.com/office/drawing/2014/main" id="{C417E363-89F0-0BFC-846D-3B60BCF30F79}"/>
              </a:ext>
            </a:extLst>
          </p:cNvPr>
          <p:cNvSpPr txBox="1"/>
          <p:nvPr userDrawn="1"/>
        </p:nvSpPr>
        <p:spPr>
          <a:xfrm>
            <a:off x="4884882" y="4102602"/>
            <a:ext cx="2422235" cy="646331"/>
          </a:xfrm>
          <a:prstGeom prst="rect">
            <a:avLst/>
          </a:prstGeom>
          <a:noFill/>
        </p:spPr>
        <p:txBody>
          <a:bodyPr wrap="square">
            <a:spAutoFit/>
          </a:bodyPr>
          <a:lstStyle/>
          <a:p>
            <a:pPr lvl="0" algn="ctr"/>
            <a:r>
              <a:rPr lang="en-US" sz="1800"/>
              <a:t>Click to edit Master text styles</a:t>
            </a:r>
          </a:p>
        </p:txBody>
      </p:sp>
      <p:sp>
        <p:nvSpPr>
          <p:cNvPr id="24" name="TextBox 23">
            <a:extLst>
              <a:ext uri="{FF2B5EF4-FFF2-40B4-BE49-F238E27FC236}">
                <a16:creationId xmlns:a16="http://schemas.microsoft.com/office/drawing/2014/main" id="{D753F1B5-6489-2607-14E5-1954C729F975}"/>
              </a:ext>
            </a:extLst>
          </p:cNvPr>
          <p:cNvSpPr txBox="1"/>
          <p:nvPr userDrawn="1"/>
        </p:nvSpPr>
        <p:spPr>
          <a:xfrm>
            <a:off x="8117320" y="4102602"/>
            <a:ext cx="2422235" cy="646331"/>
          </a:xfrm>
          <a:prstGeom prst="rect">
            <a:avLst/>
          </a:prstGeom>
          <a:noFill/>
        </p:spPr>
        <p:txBody>
          <a:bodyPr wrap="square">
            <a:spAutoFit/>
          </a:bodyPr>
          <a:lstStyle/>
          <a:p>
            <a:pPr lvl="0" algn="ctr"/>
            <a:r>
              <a:rPr lang="en-US" sz="1800"/>
              <a:t>Click to edit Master text styles</a:t>
            </a:r>
          </a:p>
        </p:txBody>
      </p:sp>
    </p:spTree>
    <p:extLst>
      <p:ext uri="{BB962C8B-B14F-4D97-AF65-F5344CB8AC3E}">
        <p14:creationId xmlns:p14="http://schemas.microsoft.com/office/powerpoint/2010/main" val="1730869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A1C7F-2F14-8172-314A-83D67F0F2114}"/>
              </a:ext>
            </a:extLst>
          </p:cNvPr>
          <p:cNvSpPr>
            <a:spLocks noGrp="1"/>
          </p:cNvSpPr>
          <p:nvPr>
            <p:ph type="title"/>
          </p:nvPr>
        </p:nvSpPr>
        <p:spPr>
          <a:xfrm>
            <a:off x="841248" y="365760"/>
            <a:ext cx="10515600" cy="1325880"/>
          </a:xfrm>
        </p:spPr>
        <p:txBody>
          <a:bodyPr/>
          <a:lstStyle>
            <a:lvl1pPr>
              <a:defRPr sz="2800"/>
            </a:lvl1pPr>
          </a:lstStyle>
          <a:p>
            <a:r>
              <a:rPr lang="en-US"/>
              <a:t>Click to edit Master title style</a:t>
            </a:r>
          </a:p>
        </p:txBody>
      </p:sp>
      <p:sp>
        <p:nvSpPr>
          <p:cNvPr id="6" name="Footer Placeholder 5">
            <a:extLst>
              <a:ext uri="{FF2B5EF4-FFF2-40B4-BE49-F238E27FC236}">
                <a16:creationId xmlns:a16="http://schemas.microsoft.com/office/drawing/2014/main" id="{F34BF6E5-80F4-94F7-61CF-D7C9351B6079}"/>
              </a:ext>
            </a:extLst>
          </p:cNvPr>
          <p:cNvSpPr>
            <a:spLocks noGrp="1"/>
          </p:cNvSpPr>
          <p:nvPr>
            <p:ph type="ftr" sz="quarter" idx="10"/>
          </p:nvPr>
        </p:nvSpPr>
        <p:spPr/>
        <p:txBody>
          <a:bodyPr/>
          <a:lstStyle/>
          <a:p>
            <a:r>
              <a:rPr lang="en-US"/>
              <a:t>Module Name</a:t>
            </a:r>
          </a:p>
        </p:txBody>
      </p:sp>
      <p:sp>
        <p:nvSpPr>
          <p:cNvPr id="7" name="Slide Number Placeholder 6">
            <a:extLst>
              <a:ext uri="{FF2B5EF4-FFF2-40B4-BE49-F238E27FC236}">
                <a16:creationId xmlns:a16="http://schemas.microsoft.com/office/drawing/2014/main" id="{EA54A82E-8CAD-0F11-6CA5-082300E9D0B2}"/>
              </a:ext>
            </a:extLst>
          </p:cNvPr>
          <p:cNvSpPr>
            <a:spLocks noGrp="1"/>
          </p:cNvSpPr>
          <p:nvPr>
            <p:ph type="sldNum" sz="quarter" idx="11"/>
          </p:nvPr>
        </p:nvSpPr>
        <p:spPr/>
        <p:txBody>
          <a:bodyPr/>
          <a:lstStyle/>
          <a:p>
            <a:fld id="{1B6BCD38-10FB-4154-A4CD-08746A6DCB55}" type="slidenum">
              <a:rPr lang="en-US" smtClean="0"/>
              <a:pPr/>
              <a:t>‹#›</a:t>
            </a:fld>
            <a:endParaRPr lang="en-US"/>
          </a:p>
        </p:txBody>
      </p:sp>
      <p:cxnSp>
        <p:nvCxnSpPr>
          <p:cNvPr id="8" name="Straight Connector 7">
            <a:extLst>
              <a:ext uri="{FF2B5EF4-FFF2-40B4-BE49-F238E27FC236}">
                <a16:creationId xmlns:a16="http://schemas.microsoft.com/office/drawing/2014/main" id="{DBB9CD08-C0F8-3EA8-885F-4BB31CC95F83}"/>
              </a:ext>
            </a:extLst>
          </p:cNvPr>
          <p:cNvCxnSpPr/>
          <p:nvPr userDrawn="1"/>
        </p:nvCxnSpPr>
        <p:spPr>
          <a:xfrm>
            <a:off x="838200" y="1371600"/>
            <a:ext cx="10515600" cy="0"/>
          </a:xfrm>
          <a:prstGeom prst="line">
            <a:avLst/>
          </a:prstGeom>
          <a:ln w="76200">
            <a:solidFill>
              <a:schemeClr val="tx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AEBB055-ADFB-EDF6-8FA5-47FC5E620E32}"/>
              </a:ext>
            </a:extLst>
          </p:cNvPr>
          <p:cNvSpPr txBox="1"/>
          <p:nvPr userDrawn="1"/>
        </p:nvSpPr>
        <p:spPr>
          <a:xfrm>
            <a:off x="4028536" y="1880558"/>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135956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D29288-D98D-33BD-2A25-451DF4D96559}"/>
              </a:ext>
            </a:extLst>
          </p:cNvPr>
          <p:cNvSpPr>
            <a:spLocks noGrp="1"/>
          </p:cNvSpPr>
          <p:nvPr>
            <p:ph type="title"/>
          </p:nvPr>
        </p:nvSpPr>
        <p:spPr>
          <a:xfrm>
            <a:off x="841248" y="365760"/>
            <a:ext cx="10515600" cy="1325880"/>
          </a:xfrm>
          <a:prstGeom prst="rect">
            <a:avLst/>
          </a:prstGeom>
        </p:spPr>
        <p:txBody>
          <a:bodyPr vert="horz" lIns="91440" tIns="45720" rIns="91440" bIns="45720" rtlCol="0" anchor="ctr">
            <a:normAutofit/>
          </a:bodyPr>
          <a:lstStyle>
            <a:lvl1pPr>
              <a:defRPr sz="2800"/>
            </a:lvl1pPr>
          </a:lstStyle>
          <a:p>
            <a:r>
              <a:rPr lang="en-US"/>
              <a:t>Click to edit Master title style</a:t>
            </a:r>
          </a:p>
        </p:txBody>
      </p:sp>
      <p:sp>
        <p:nvSpPr>
          <p:cNvPr id="3" name="Text Placeholder 2">
            <a:extLst>
              <a:ext uri="{FF2B5EF4-FFF2-40B4-BE49-F238E27FC236}">
                <a16:creationId xmlns:a16="http://schemas.microsoft.com/office/drawing/2014/main" id="{630A0D9F-A893-32C4-9F34-E119F113F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56D3AA2-58E0-9F77-3209-8E02CEE03B66}"/>
              </a:ext>
            </a:extLst>
          </p:cNvPr>
          <p:cNvSpPr>
            <a:spLocks noGrp="1"/>
          </p:cNvSpPr>
          <p:nvPr>
            <p:ph type="ftr" sz="quarter" idx="3"/>
          </p:nvPr>
        </p:nvSpPr>
        <p:spPr>
          <a:xfrm>
            <a:off x="6868048" y="6356350"/>
            <a:ext cx="4114800" cy="365125"/>
          </a:xfrm>
          <a:prstGeom prst="rect">
            <a:avLst/>
          </a:prstGeom>
        </p:spPr>
        <p:txBody>
          <a:bodyPr vert="horz" lIns="91440" tIns="45720" rIns="91440" bIns="45720" rtlCol="0" anchor="ctr"/>
          <a:lstStyle>
            <a:lvl1pPr algn="r">
              <a:defRPr sz="1200">
                <a:solidFill>
                  <a:schemeClr val="tx1">
                    <a:lumMod val="75000"/>
                    <a:lumOff val="25000"/>
                  </a:schemeClr>
                </a:solidFill>
              </a:defRPr>
            </a:lvl1pPr>
          </a:lstStyle>
          <a:p>
            <a:r>
              <a:rPr lang="en-US"/>
              <a:t>Module Name</a:t>
            </a:r>
          </a:p>
        </p:txBody>
      </p:sp>
      <p:sp>
        <p:nvSpPr>
          <p:cNvPr id="8" name="Slide Number Placeholder 7">
            <a:extLst>
              <a:ext uri="{FF2B5EF4-FFF2-40B4-BE49-F238E27FC236}">
                <a16:creationId xmlns:a16="http://schemas.microsoft.com/office/drawing/2014/main" id="{46246C19-B881-56F3-A769-8709E3AE8DE2}"/>
              </a:ext>
            </a:extLst>
          </p:cNvPr>
          <p:cNvSpPr>
            <a:spLocks noGrp="1"/>
          </p:cNvSpPr>
          <p:nvPr>
            <p:ph type="sldNum" sz="quarter" idx="4"/>
          </p:nvPr>
        </p:nvSpPr>
        <p:spPr>
          <a:xfrm>
            <a:off x="10982848" y="6356350"/>
            <a:ext cx="370952" cy="365125"/>
          </a:xfrm>
          <a:prstGeom prst="rect">
            <a:avLst/>
          </a:prstGeom>
          <a:solidFill>
            <a:schemeClr val="accent5"/>
          </a:solidFill>
        </p:spPr>
        <p:txBody>
          <a:bodyPr vert="horz" lIns="91440" tIns="45720" rIns="91440" bIns="45720" rtlCol="0" anchor="ctr"/>
          <a:lstStyle>
            <a:lvl1pPr algn="ctr">
              <a:defRPr sz="1200">
                <a:solidFill>
                  <a:schemeClr val="tx1">
                    <a:lumMod val="75000"/>
                    <a:lumOff val="25000"/>
                  </a:schemeClr>
                </a:solidFill>
                <a:latin typeface="Poppins" panose="020B0604020202020204" pitchFamily="34" charset="0"/>
                <a:cs typeface="Poppins" panose="020B0604020202020204" pitchFamily="34" charset="0"/>
              </a:defRPr>
            </a:lvl1pPr>
          </a:lstStyle>
          <a:p>
            <a:fld id="{1B6BCD38-10FB-4154-A4CD-08746A6DCB55}" type="slidenum">
              <a:rPr lang="en-US" smtClean="0"/>
              <a:pPr/>
              <a:t>‹#›</a:t>
            </a:fld>
            <a:endParaRPr lang="en-US"/>
          </a:p>
        </p:txBody>
      </p:sp>
    </p:spTree>
    <p:extLst>
      <p:ext uri="{BB962C8B-B14F-4D97-AF65-F5344CB8AC3E}">
        <p14:creationId xmlns:p14="http://schemas.microsoft.com/office/powerpoint/2010/main" val="334824899"/>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95" r:id="rId13"/>
    <p:sldLayoutId id="2147483696" r:id="rId14"/>
    <p:sldLayoutId id="2147483684" r:id="rId15"/>
    <p:sldLayoutId id="2147483687" r:id="rId16"/>
    <p:sldLayoutId id="2147483688" r:id="rId17"/>
    <p:sldLayoutId id="2147483689" r:id="rId18"/>
    <p:sldLayoutId id="2147483691" r:id="rId19"/>
    <p:sldLayoutId id="2147483692" r:id="rId20"/>
    <p:sldLayoutId id="2147483693" r:id="rId21"/>
    <p:sldLayoutId id="2147483690" r:id="rId22"/>
  </p:sldLayoutIdLst>
  <p:hf hdr="0" dt="0"/>
  <p:txStyles>
    <p:titleStyle>
      <a:lvl1pPr algn="l" defTabSz="914400" rtl="0" eaLnBrk="1" latinLnBrk="0" hangingPunct="1">
        <a:lnSpc>
          <a:spcPct val="90000"/>
        </a:lnSpc>
        <a:spcBef>
          <a:spcPct val="0"/>
        </a:spcBef>
        <a:buNone/>
        <a:defRPr sz="2800" b="1" kern="1200">
          <a:solidFill>
            <a:schemeClr val="tx1"/>
          </a:solidFill>
          <a:latin typeface="Poppins" panose="020B0604020202020204" pitchFamily="34" charset="0"/>
          <a:ea typeface="+mj-ea"/>
          <a:cs typeface="Poppins" panose="020B0604020202020204" pitchFamily="34" charset="0"/>
        </a:defRPr>
      </a:lvl1pPr>
    </p:titleStyle>
    <p:body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FF4AF52-90A1-23E6-49E4-1ED0BEE2C729}"/>
              </a:ext>
            </a:extLst>
          </p:cNvPr>
          <p:cNvPicPr>
            <a:picLocks noChangeAspect="1"/>
          </p:cNvPicPr>
          <p:nvPr/>
        </p:nvPicPr>
        <p:blipFill>
          <a:blip r:embed="rId3">
            <a:extLst>
              <a:ext uri="{28A0092B-C50C-407E-A947-70E740481C1C}">
                <a14:useLocalDpi xmlns:a14="http://schemas.microsoft.com/office/drawing/2010/main" val="0"/>
              </a:ext>
            </a:extLst>
          </a:blip>
          <a:srcRect t="6064" r="2989" b="12062"/>
          <a:stretch>
            <a:fillRect/>
          </a:stretch>
        </p:blipFill>
        <p:spPr>
          <a:xfrm>
            <a:off x="1" y="0"/>
            <a:ext cx="12188952" cy="6858000"/>
          </a:xfrm>
          <a:prstGeom prst="rect">
            <a:avLst/>
          </a:prstGeom>
        </p:spPr>
      </p:pic>
      <p:sp>
        <p:nvSpPr>
          <p:cNvPr id="2" name="Title 1">
            <a:extLst>
              <a:ext uri="{FF2B5EF4-FFF2-40B4-BE49-F238E27FC236}">
                <a16:creationId xmlns:a16="http://schemas.microsoft.com/office/drawing/2014/main" id="{7A9713A3-1DB8-6EF0-A630-FE5D90E5D4EB}"/>
              </a:ext>
            </a:extLst>
          </p:cNvPr>
          <p:cNvSpPr>
            <a:spLocks noGrp="1"/>
          </p:cNvSpPr>
          <p:nvPr>
            <p:ph type="ctrTitle"/>
          </p:nvPr>
        </p:nvSpPr>
        <p:spPr>
          <a:xfrm>
            <a:off x="0" y="3877056"/>
            <a:ext cx="12188952" cy="2139696"/>
          </a:xfrm>
        </p:spPr>
        <p:txBody>
          <a:bodyPr/>
          <a:lstStyle/>
          <a:p>
            <a:br>
              <a:rPr lang="en-US"/>
            </a:br>
            <a:r>
              <a:rPr lang="en-US"/>
              <a:t>OnPoint Financial Literacy Education</a:t>
            </a:r>
          </a:p>
        </p:txBody>
      </p:sp>
      <p:sp>
        <p:nvSpPr>
          <p:cNvPr id="3" name="Subtitle 2">
            <a:extLst>
              <a:ext uri="{FF2B5EF4-FFF2-40B4-BE49-F238E27FC236}">
                <a16:creationId xmlns:a16="http://schemas.microsoft.com/office/drawing/2014/main" id="{5A89F674-9BE2-D0F9-CDF3-5AD8A607BCFA}"/>
              </a:ext>
            </a:extLst>
          </p:cNvPr>
          <p:cNvSpPr>
            <a:spLocks noGrp="1"/>
          </p:cNvSpPr>
          <p:nvPr>
            <p:ph type="subTitle" idx="1"/>
          </p:nvPr>
        </p:nvSpPr>
        <p:spPr>
          <a:xfrm>
            <a:off x="0" y="4101152"/>
            <a:ext cx="12188952" cy="1915600"/>
          </a:xfrm>
        </p:spPr>
        <p:txBody>
          <a:bodyPr/>
          <a:lstStyle/>
          <a:p>
            <a:r>
              <a:rPr lang="en-US"/>
              <a:t>Lesson 7: What is Credit?</a:t>
            </a:r>
          </a:p>
        </p:txBody>
      </p:sp>
    </p:spTree>
    <p:extLst>
      <p:ext uri="{BB962C8B-B14F-4D97-AF65-F5344CB8AC3E}">
        <p14:creationId xmlns:p14="http://schemas.microsoft.com/office/powerpoint/2010/main" val="1822611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7A2B802E-A822-0A37-6F1E-3E4B58C49CB9}"/>
              </a:ext>
            </a:extLst>
          </p:cNvPr>
          <p:cNvSpPr>
            <a:spLocks noGrp="1"/>
          </p:cNvSpPr>
          <p:nvPr>
            <p:ph type="ftr" sz="quarter" idx="10"/>
          </p:nvPr>
        </p:nvSpPr>
        <p:spPr/>
        <p:txBody>
          <a:bodyPr/>
          <a:lstStyle/>
          <a:p>
            <a:r>
              <a:rPr lang="en-US" dirty="0"/>
              <a:t>What is Credit?</a:t>
            </a:r>
          </a:p>
        </p:txBody>
      </p:sp>
      <p:sp>
        <p:nvSpPr>
          <p:cNvPr id="4" name="Slide Number Placeholder 3">
            <a:extLst>
              <a:ext uri="{FF2B5EF4-FFF2-40B4-BE49-F238E27FC236}">
                <a16:creationId xmlns:a16="http://schemas.microsoft.com/office/drawing/2014/main" id="{FB5B99D9-CA51-AC76-DD32-5F8D3BDECD67}"/>
              </a:ext>
            </a:extLst>
          </p:cNvPr>
          <p:cNvSpPr>
            <a:spLocks noGrp="1"/>
          </p:cNvSpPr>
          <p:nvPr>
            <p:ph type="sldNum" sz="quarter" idx="11"/>
          </p:nvPr>
        </p:nvSpPr>
        <p:spPr/>
        <p:txBody>
          <a:bodyPr/>
          <a:lstStyle/>
          <a:p>
            <a:fld id="{1B6BCD38-10FB-4154-A4CD-08746A6DCB55}" type="slidenum">
              <a:rPr lang="en-US" smtClean="0"/>
              <a:pPr/>
              <a:t>2</a:t>
            </a:fld>
            <a:endParaRPr lang="en-US"/>
          </a:p>
        </p:txBody>
      </p:sp>
      <p:sp>
        <p:nvSpPr>
          <p:cNvPr id="5" name="Text Placeholder 4">
            <a:extLst>
              <a:ext uri="{FF2B5EF4-FFF2-40B4-BE49-F238E27FC236}">
                <a16:creationId xmlns:a16="http://schemas.microsoft.com/office/drawing/2014/main" id="{6BD98810-FAE7-5CE1-FB7B-0AE36000237A}"/>
              </a:ext>
            </a:extLst>
          </p:cNvPr>
          <p:cNvSpPr>
            <a:spLocks noGrp="1"/>
          </p:cNvSpPr>
          <p:nvPr>
            <p:ph type="body" sz="quarter" idx="12"/>
          </p:nvPr>
        </p:nvSpPr>
        <p:spPr>
          <a:xfrm>
            <a:off x="2515778" y="3017520"/>
            <a:ext cx="7153275" cy="2011680"/>
          </a:xfrm>
        </p:spPr>
        <p:txBody>
          <a:bodyPr>
            <a:normAutofit fontScale="25000" lnSpcReduction="20000"/>
          </a:bodyPr>
          <a:lstStyle/>
          <a:p>
            <a:pPr marL="0" indent="0">
              <a:spcBef>
                <a:spcPts val="1200"/>
              </a:spcBef>
            </a:pPr>
            <a:r>
              <a:rPr lang="en-US" sz="8000" dirty="0">
                <a:solidFill>
                  <a:schemeClr val="bg1"/>
                </a:solidFill>
                <a:latin typeface="Poppins"/>
                <a:cs typeface="Poppins"/>
              </a:rPr>
              <a:t>Where have you seen people use credit?</a:t>
            </a:r>
          </a:p>
          <a:p>
            <a:pPr marL="0" indent="0">
              <a:spcBef>
                <a:spcPts val="1200"/>
              </a:spcBef>
            </a:pPr>
            <a:r>
              <a:rPr lang="en-US" sz="8000" dirty="0">
                <a:solidFill>
                  <a:schemeClr val="bg1"/>
                </a:solidFill>
                <a:latin typeface="Poppins"/>
                <a:cs typeface="Poppins"/>
              </a:rPr>
              <a:t>What words or phrases do you associate with credit?</a:t>
            </a:r>
          </a:p>
          <a:p>
            <a:pPr marL="0" indent="0">
              <a:spcBef>
                <a:spcPts val="1200"/>
              </a:spcBef>
            </a:pPr>
            <a:r>
              <a:rPr lang="en-US" sz="8000" dirty="0">
                <a:solidFill>
                  <a:schemeClr val="bg1"/>
                </a:solidFill>
                <a:latin typeface="Poppins"/>
                <a:cs typeface="Poppins"/>
              </a:rPr>
              <a:t>What do you think credit is used for?</a:t>
            </a:r>
          </a:p>
          <a:p>
            <a:pPr marL="0" indent="0">
              <a:spcBef>
                <a:spcPts val="1200"/>
              </a:spcBef>
            </a:pPr>
            <a:r>
              <a:rPr lang="en-US" sz="8000" dirty="0">
                <a:solidFill>
                  <a:schemeClr val="bg1"/>
                </a:solidFill>
                <a:latin typeface="Poppins"/>
                <a:cs typeface="Poppins"/>
              </a:rPr>
              <a:t>How can credit make people feel?</a:t>
            </a:r>
          </a:p>
          <a:p>
            <a:endParaRPr lang="en-US" dirty="0"/>
          </a:p>
        </p:txBody>
      </p:sp>
      <p:sp>
        <p:nvSpPr>
          <p:cNvPr id="6" name="Text Placeholder 5">
            <a:extLst>
              <a:ext uri="{FF2B5EF4-FFF2-40B4-BE49-F238E27FC236}">
                <a16:creationId xmlns:a16="http://schemas.microsoft.com/office/drawing/2014/main" id="{524AF62C-53AB-E2E8-88B7-B2CBB609FAC2}"/>
              </a:ext>
            </a:extLst>
          </p:cNvPr>
          <p:cNvSpPr>
            <a:spLocks noGrp="1"/>
          </p:cNvSpPr>
          <p:nvPr>
            <p:ph type="body" sz="quarter" idx="13"/>
          </p:nvPr>
        </p:nvSpPr>
        <p:spPr/>
        <p:txBody>
          <a:bodyPr/>
          <a:lstStyle/>
          <a:p>
            <a:r>
              <a:rPr lang="en-US" dirty="0">
                <a:solidFill>
                  <a:schemeClr val="bg1"/>
                </a:solidFill>
              </a:rPr>
              <a:t>Warm-up</a:t>
            </a:r>
          </a:p>
        </p:txBody>
      </p:sp>
    </p:spTree>
    <p:extLst>
      <p:ext uri="{BB962C8B-B14F-4D97-AF65-F5344CB8AC3E}">
        <p14:creationId xmlns:p14="http://schemas.microsoft.com/office/powerpoint/2010/main" val="2745628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930C-E20B-0E78-E231-2D299A4561B4}"/>
              </a:ext>
            </a:extLst>
          </p:cNvPr>
          <p:cNvSpPr>
            <a:spLocks noGrp="1"/>
          </p:cNvSpPr>
          <p:nvPr>
            <p:ph type="title"/>
          </p:nvPr>
        </p:nvSpPr>
        <p:spPr/>
        <p:txBody>
          <a:bodyPr/>
          <a:lstStyle/>
          <a:p>
            <a:r>
              <a:rPr lang="en-US" dirty="0"/>
              <a:t>Learning Targets</a:t>
            </a:r>
          </a:p>
        </p:txBody>
      </p:sp>
      <p:sp>
        <p:nvSpPr>
          <p:cNvPr id="3" name="Content Placeholder 2">
            <a:extLst>
              <a:ext uri="{FF2B5EF4-FFF2-40B4-BE49-F238E27FC236}">
                <a16:creationId xmlns:a16="http://schemas.microsoft.com/office/drawing/2014/main" id="{B16730FB-47C2-14A0-A690-A62BDDB8F51C}"/>
              </a:ext>
            </a:extLst>
          </p:cNvPr>
          <p:cNvSpPr>
            <a:spLocks noGrp="1"/>
          </p:cNvSpPr>
          <p:nvPr>
            <p:ph idx="1"/>
          </p:nvPr>
        </p:nvSpPr>
        <p:spPr>
          <a:xfrm>
            <a:off x="838504" y="1826056"/>
            <a:ext cx="10515600" cy="548640"/>
          </a:xfrm>
        </p:spPr>
        <p:txBody>
          <a:bodyPr/>
          <a:lstStyle/>
          <a:p>
            <a:pPr marL="0" indent="0">
              <a:buNone/>
            </a:pPr>
            <a:r>
              <a:rPr lang="en-US" dirty="0"/>
              <a:t>I can:</a:t>
            </a:r>
          </a:p>
        </p:txBody>
      </p:sp>
      <p:sp>
        <p:nvSpPr>
          <p:cNvPr id="4" name="Footer Placeholder 3">
            <a:extLst>
              <a:ext uri="{FF2B5EF4-FFF2-40B4-BE49-F238E27FC236}">
                <a16:creationId xmlns:a16="http://schemas.microsoft.com/office/drawing/2014/main" id="{478D1293-0780-8758-0166-CDA550EC5418}"/>
              </a:ext>
            </a:extLst>
          </p:cNvPr>
          <p:cNvSpPr>
            <a:spLocks noGrp="1"/>
          </p:cNvSpPr>
          <p:nvPr>
            <p:ph type="ftr" sz="quarter" idx="10"/>
          </p:nvPr>
        </p:nvSpPr>
        <p:spPr/>
        <p:txBody>
          <a:bodyPr/>
          <a:lstStyle/>
          <a:p>
            <a:r>
              <a:rPr lang="en-US" dirty="0"/>
              <a:t>What is Credit?</a:t>
            </a:r>
          </a:p>
        </p:txBody>
      </p:sp>
      <p:sp>
        <p:nvSpPr>
          <p:cNvPr id="5" name="Slide Number Placeholder 4">
            <a:extLst>
              <a:ext uri="{FF2B5EF4-FFF2-40B4-BE49-F238E27FC236}">
                <a16:creationId xmlns:a16="http://schemas.microsoft.com/office/drawing/2014/main" id="{898F703C-582E-22F0-D05B-DAAE98487A70}"/>
              </a:ext>
            </a:extLst>
          </p:cNvPr>
          <p:cNvSpPr>
            <a:spLocks noGrp="1"/>
          </p:cNvSpPr>
          <p:nvPr>
            <p:ph type="sldNum" sz="quarter" idx="11"/>
          </p:nvPr>
        </p:nvSpPr>
        <p:spPr/>
        <p:txBody>
          <a:bodyPr/>
          <a:lstStyle/>
          <a:p>
            <a:fld id="{1B6BCD38-10FB-4154-A4CD-08746A6DCB55}" type="slidenum">
              <a:rPr lang="en-US" smtClean="0"/>
              <a:pPr/>
              <a:t>3</a:t>
            </a:fld>
            <a:endParaRPr lang="en-US"/>
          </a:p>
        </p:txBody>
      </p:sp>
      <p:pic>
        <p:nvPicPr>
          <p:cNvPr id="7" name="Graphic 6">
            <a:extLst>
              <a:ext uri="{FF2B5EF4-FFF2-40B4-BE49-F238E27FC236}">
                <a16:creationId xmlns:a16="http://schemas.microsoft.com/office/drawing/2014/main" id="{21FC7050-5AFF-D119-809D-9C30B343CD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621584" y="2560320"/>
            <a:ext cx="1371600" cy="1371600"/>
          </a:xfrm>
          <a:prstGeom prst="rect">
            <a:avLst/>
          </a:prstGeom>
        </p:spPr>
      </p:pic>
      <p:pic>
        <p:nvPicPr>
          <p:cNvPr id="9" name="Graphic 8">
            <a:extLst>
              <a:ext uri="{FF2B5EF4-FFF2-40B4-BE49-F238E27FC236}">
                <a16:creationId xmlns:a16="http://schemas.microsoft.com/office/drawing/2014/main" id="{7AD4E51D-C06D-8587-EED2-21D9B741B91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99424" y="2560320"/>
            <a:ext cx="1371600" cy="1371600"/>
          </a:xfrm>
          <a:prstGeom prst="rect">
            <a:avLst/>
          </a:prstGeom>
        </p:spPr>
      </p:pic>
      <p:sp>
        <p:nvSpPr>
          <p:cNvPr id="10" name="Learning target 1">
            <a:extLst>
              <a:ext uri="{FF2B5EF4-FFF2-40B4-BE49-F238E27FC236}">
                <a16:creationId xmlns:a16="http://schemas.microsoft.com/office/drawing/2014/main" id="{B16730FB-47C2-14A0-A690-A62BDDB8F51C}"/>
              </a:ext>
            </a:extLst>
          </p:cNvPr>
          <p:cNvSpPr>
            <a:spLocks noGrp="1"/>
          </p:cNvSpPr>
          <p:nvPr>
            <p:ph idx="1"/>
          </p:nvPr>
        </p:nvSpPr>
        <p:spPr>
          <a:xfrm>
            <a:off x="838504" y="4206240"/>
            <a:ext cx="4937760" cy="1371600"/>
          </a:xfrm>
        </p:spPr>
        <p:txBody>
          <a:bodyPr wrap="square" anchor="t"/>
          <a:lstStyle/>
          <a:p>
            <a:pPr marL="0" indent="0" algn="ctr">
              <a:buNone/>
            </a:pPr>
            <a:r>
              <a:rPr lang="en-US" dirty="0"/>
              <a:t>Identify different types of consumer credit</a:t>
            </a:r>
          </a:p>
        </p:txBody>
      </p:sp>
      <p:sp>
        <p:nvSpPr>
          <p:cNvPr id="11" name="Learning target 2">
            <a:extLst>
              <a:ext uri="{FF2B5EF4-FFF2-40B4-BE49-F238E27FC236}">
                <a16:creationId xmlns:a16="http://schemas.microsoft.com/office/drawing/2014/main" id="{B16730FB-47C2-14A0-A690-A62BDDB8F51C}"/>
              </a:ext>
            </a:extLst>
          </p:cNvPr>
          <p:cNvSpPr>
            <a:spLocks noGrp="1"/>
          </p:cNvSpPr>
          <p:nvPr>
            <p:ph idx="1"/>
          </p:nvPr>
        </p:nvSpPr>
        <p:spPr>
          <a:xfrm>
            <a:off x="6416344" y="4206240"/>
            <a:ext cx="4937760" cy="1371600"/>
          </a:xfrm>
        </p:spPr>
        <p:txBody>
          <a:bodyPr wrap="square" anchor="t"/>
          <a:lstStyle/>
          <a:p>
            <a:pPr marL="0" indent="0" algn="ctr">
              <a:buNone/>
            </a:pPr>
            <a:r>
              <a:rPr lang="en-US" dirty="0"/>
              <a:t>Compare the costs and benefits of different credit options</a:t>
            </a:r>
          </a:p>
        </p:txBody>
      </p:sp>
    </p:spTree>
    <p:extLst>
      <p:ext uri="{BB962C8B-B14F-4D97-AF65-F5344CB8AC3E}">
        <p14:creationId xmlns:p14="http://schemas.microsoft.com/office/powerpoint/2010/main" val="1475994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12F63F7-483A-998E-EF9D-98F2B6F73832}"/>
              </a:ext>
            </a:extLst>
          </p:cNvPr>
          <p:cNvPicPr>
            <a:picLocks noChangeAspect="1"/>
          </p:cNvPicPr>
          <p:nvPr/>
        </p:nvPicPr>
        <p:blipFill>
          <a:blip r:embed="rId3">
            <a:extLst>
              <a:ext uri="{28A0092B-C50C-407E-A947-70E740481C1C}">
                <a14:useLocalDpi xmlns:a14="http://schemas.microsoft.com/office/drawing/2010/main" val="0"/>
              </a:ext>
            </a:extLst>
          </a:blip>
          <a:srcRect t="3889" r="6977" b="17364"/>
          <a:stretch>
            <a:fillRect/>
          </a:stretch>
        </p:blipFill>
        <p:spPr>
          <a:xfrm>
            <a:off x="0" y="1"/>
            <a:ext cx="12192000" cy="6858000"/>
          </a:xfrm>
          <a:prstGeom prst="rect">
            <a:avLst/>
          </a:prstGeom>
        </p:spPr>
      </p:pic>
      <p:sp>
        <p:nvSpPr>
          <p:cNvPr id="4" name="Rectangle 3">
            <a:extLst>
              <a:ext uri="{FF2B5EF4-FFF2-40B4-BE49-F238E27FC236}">
                <a16:creationId xmlns:a16="http://schemas.microsoft.com/office/drawing/2014/main" id="{7E30AC45-4BD4-782B-5094-48007C77D597}"/>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88FC50-C74F-A9F9-7BD4-5F3E6BF441CC}"/>
              </a:ext>
            </a:extLst>
          </p:cNvPr>
          <p:cNvSpPr>
            <a:spLocks noGrp="1"/>
          </p:cNvSpPr>
          <p:nvPr>
            <p:ph type="ctrTitle"/>
          </p:nvPr>
        </p:nvSpPr>
        <p:spPr/>
        <p:txBody>
          <a:bodyPr/>
          <a:lstStyle/>
          <a:p>
            <a:r>
              <a:rPr lang="en-US"/>
              <a:t>Presentation</a:t>
            </a:r>
          </a:p>
        </p:txBody>
      </p:sp>
    </p:spTree>
    <p:extLst>
      <p:ext uri="{BB962C8B-B14F-4D97-AF65-F5344CB8AC3E}">
        <p14:creationId xmlns:p14="http://schemas.microsoft.com/office/powerpoint/2010/main" val="2005134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40DF7-6C58-EE80-2C7B-F45AE6716B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6631A-2014-DEDE-1A49-2625990C34F4}"/>
              </a:ext>
            </a:extLst>
          </p:cNvPr>
          <p:cNvSpPr>
            <a:spLocks noGrp="1"/>
          </p:cNvSpPr>
          <p:nvPr>
            <p:ph type="title"/>
          </p:nvPr>
        </p:nvSpPr>
        <p:spPr/>
        <p:txBody>
          <a:bodyPr/>
          <a:lstStyle/>
          <a:p>
            <a:r>
              <a:rPr lang="en-US">
                <a:latin typeface="Poppins"/>
                <a:cs typeface="Poppins"/>
              </a:rPr>
              <a:t>What is credit?</a:t>
            </a:r>
          </a:p>
        </p:txBody>
      </p:sp>
      <p:sp>
        <p:nvSpPr>
          <p:cNvPr id="4" name="Footer Placeholder 3">
            <a:extLst>
              <a:ext uri="{FF2B5EF4-FFF2-40B4-BE49-F238E27FC236}">
                <a16:creationId xmlns:a16="http://schemas.microsoft.com/office/drawing/2014/main" id="{55DFE07C-E7DF-EEAF-1019-348F8A450CC3}"/>
              </a:ext>
            </a:extLst>
          </p:cNvPr>
          <p:cNvSpPr>
            <a:spLocks noGrp="1"/>
          </p:cNvSpPr>
          <p:nvPr>
            <p:ph type="ftr" sz="quarter" idx="10"/>
          </p:nvPr>
        </p:nvSpPr>
        <p:spPr/>
        <p:txBody>
          <a:bodyPr/>
          <a:lstStyle/>
          <a:p>
            <a:r>
              <a:rPr lang="en-US"/>
              <a:t>What is Credit?</a:t>
            </a:r>
          </a:p>
        </p:txBody>
      </p:sp>
      <p:sp>
        <p:nvSpPr>
          <p:cNvPr id="5" name="Slide Number Placeholder 4">
            <a:extLst>
              <a:ext uri="{FF2B5EF4-FFF2-40B4-BE49-F238E27FC236}">
                <a16:creationId xmlns:a16="http://schemas.microsoft.com/office/drawing/2014/main" id="{CAC55031-D4D1-65A2-FA1B-70C61C6EEBF0}"/>
              </a:ext>
            </a:extLst>
          </p:cNvPr>
          <p:cNvSpPr>
            <a:spLocks noGrp="1"/>
          </p:cNvSpPr>
          <p:nvPr>
            <p:ph type="sldNum" sz="quarter" idx="11"/>
          </p:nvPr>
        </p:nvSpPr>
        <p:spPr/>
        <p:txBody>
          <a:bodyPr/>
          <a:lstStyle/>
          <a:p>
            <a:r>
              <a:rPr lang="en-US"/>
              <a:t>5</a:t>
            </a:r>
          </a:p>
        </p:txBody>
      </p:sp>
      <p:sp>
        <p:nvSpPr>
          <p:cNvPr id="9" name="Content Placeholder 2">
            <a:extLst>
              <a:ext uri="{FF2B5EF4-FFF2-40B4-BE49-F238E27FC236}">
                <a16:creationId xmlns:a16="http://schemas.microsoft.com/office/drawing/2014/main" id="{CA5733F7-F13F-9C6E-C8D0-BC995A107795}"/>
              </a:ext>
            </a:extLst>
          </p:cNvPr>
          <p:cNvSpPr txBox="1">
            <a:spLocks/>
          </p:cNvSpPr>
          <p:nvPr/>
        </p:nvSpPr>
        <p:spPr>
          <a:xfrm>
            <a:off x="832103" y="2096655"/>
            <a:ext cx="5779009" cy="358316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spcAft>
                <a:spcPts val="1200"/>
              </a:spcAft>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pPr marL="0" indent="0">
              <a:buNone/>
            </a:pPr>
            <a:r>
              <a:rPr lang="en-US" b="1">
                <a:latin typeface="Poppins"/>
                <a:cs typeface="Poppins"/>
              </a:rPr>
              <a:t>Credit</a:t>
            </a:r>
            <a:r>
              <a:rPr lang="en-US">
                <a:latin typeface="Poppins"/>
                <a:cs typeface="Poppins"/>
              </a:rPr>
              <a:t> is the ability to buy now and pay later.</a:t>
            </a:r>
          </a:p>
          <a:p>
            <a:pPr marL="0" indent="0">
              <a:buNone/>
            </a:pPr>
            <a:r>
              <a:rPr lang="en-US">
                <a:latin typeface="Poppins"/>
                <a:cs typeface="Poppins"/>
              </a:rPr>
              <a:t>The lender may charge interest, which is like a “rental fee” for using borrowed money.</a:t>
            </a:r>
          </a:p>
          <a:p>
            <a:pPr marL="0" indent="0">
              <a:buNone/>
            </a:pPr>
            <a:r>
              <a:rPr lang="en-US">
                <a:latin typeface="Poppins"/>
                <a:cs typeface="Poppins"/>
              </a:rPr>
              <a:t>The word c</a:t>
            </a:r>
            <a:r>
              <a:rPr lang="en-US" i="1">
                <a:latin typeface="Poppins"/>
                <a:cs typeface="Poppins"/>
              </a:rPr>
              <a:t>redit</a:t>
            </a:r>
            <a:r>
              <a:rPr lang="en-US">
                <a:latin typeface="Poppins"/>
                <a:cs typeface="Poppins"/>
              </a:rPr>
              <a:t> comes from the Latin word </a:t>
            </a:r>
            <a:r>
              <a:rPr lang="en-US" i="1">
                <a:latin typeface="Poppins"/>
                <a:cs typeface="Poppins"/>
              </a:rPr>
              <a:t>credere</a:t>
            </a:r>
            <a:r>
              <a:rPr lang="en-US">
                <a:latin typeface="Poppins"/>
                <a:cs typeface="Poppins"/>
              </a:rPr>
              <a:t>, which means “to trust,” “to believe,” or “to entrust.”</a:t>
            </a:r>
            <a:endParaRPr lang="en-US" i="1">
              <a:latin typeface="Poppins"/>
              <a:cs typeface="Poppins"/>
            </a:endParaRPr>
          </a:p>
        </p:txBody>
      </p:sp>
    </p:spTree>
    <p:extLst>
      <p:ext uri="{BB962C8B-B14F-4D97-AF65-F5344CB8AC3E}">
        <p14:creationId xmlns:p14="http://schemas.microsoft.com/office/powerpoint/2010/main" val="3404795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3C8584-0FF5-0F2E-1E6D-400C82A4E8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D95F1-1DF4-74EF-2C47-54B03C349E56}"/>
              </a:ext>
            </a:extLst>
          </p:cNvPr>
          <p:cNvSpPr>
            <a:spLocks noGrp="1"/>
          </p:cNvSpPr>
          <p:nvPr>
            <p:ph type="title"/>
          </p:nvPr>
        </p:nvSpPr>
        <p:spPr/>
        <p:txBody>
          <a:bodyPr/>
          <a:lstStyle/>
          <a:p>
            <a:r>
              <a:rPr lang="en-US">
                <a:latin typeface="Poppins"/>
                <a:cs typeface="Poppins"/>
              </a:rPr>
              <a:t>Credit concepts</a:t>
            </a:r>
          </a:p>
        </p:txBody>
      </p:sp>
      <p:sp>
        <p:nvSpPr>
          <p:cNvPr id="4" name="Footer Placeholder 3">
            <a:extLst>
              <a:ext uri="{FF2B5EF4-FFF2-40B4-BE49-F238E27FC236}">
                <a16:creationId xmlns:a16="http://schemas.microsoft.com/office/drawing/2014/main" id="{9211AA0D-44E1-43F5-0556-0EED6B9F42A4}"/>
              </a:ext>
            </a:extLst>
          </p:cNvPr>
          <p:cNvSpPr>
            <a:spLocks noGrp="1"/>
          </p:cNvSpPr>
          <p:nvPr>
            <p:ph type="ftr" sz="quarter" idx="10"/>
          </p:nvPr>
        </p:nvSpPr>
        <p:spPr/>
        <p:txBody>
          <a:bodyPr/>
          <a:lstStyle/>
          <a:p>
            <a:r>
              <a:rPr lang="en-US"/>
              <a:t>What is Credit?</a:t>
            </a:r>
          </a:p>
        </p:txBody>
      </p:sp>
      <p:sp>
        <p:nvSpPr>
          <p:cNvPr id="5" name="Slide Number Placeholder 4">
            <a:extLst>
              <a:ext uri="{FF2B5EF4-FFF2-40B4-BE49-F238E27FC236}">
                <a16:creationId xmlns:a16="http://schemas.microsoft.com/office/drawing/2014/main" id="{3237DE22-BC0B-04BB-A767-43A60F08BEA9}"/>
              </a:ext>
            </a:extLst>
          </p:cNvPr>
          <p:cNvSpPr>
            <a:spLocks noGrp="1"/>
          </p:cNvSpPr>
          <p:nvPr>
            <p:ph type="sldNum" sz="quarter" idx="11"/>
          </p:nvPr>
        </p:nvSpPr>
        <p:spPr/>
        <p:txBody>
          <a:bodyPr/>
          <a:lstStyle/>
          <a:p>
            <a:r>
              <a:rPr lang="en-US"/>
              <a:t>6</a:t>
            </a:r>
          </a:p>
        </p:txBody>
      </p:sp>
      <p:sp>
        <p:nvSpPr>
          <p:cNvPr id="3" name="Content Placeholder 2">
            <a:extLst>
              <a:ext uri="{FF2B5EF4-FFF2-40B4-BE49-F238E27FC236}">
                <a16:creationId xmlns:a16="http://schemas.microsoft.com/office/drawing/2014/main" id="{A616AB92-B5C5-7ACF-8EDE-44E01DAB903B}"/>
              </a:ext>
            </a:extLst>
          </p:cNvPr>
          <p:cNvSpPr>
            <a:spLocks noGrp="1"/>
          </p:cNvSpPr>
          <p:nvPr>
            <p:ph idx="1"/>
          </p:nvPr>
        </p:nvSpPr>
        <p:spPr>
          <a:xfrm>
            <a:off x="838200" y="1690688"/>
            <a:ext cx="5765800" cy="4427393"/>
          </a:xfrm>
        </p:spPr>
        <p:txBody>
          <a:bodyPr>
            <a:noAutofit/>
          </a:bodyPr>
          <a:lstStyle/>
          <a:p>
            <a:r>
              <a:rPr lang="en-US" b="1"/>
              <a:t>Credit</a:t>
            </a:r>
            <a:r>
              <a:rPr lang="en-US"/>
              <a:t> is using someone else’s money that you must return</a:t>
            </a:r>
          </a:p>
          <a:p>
            <a:r>
              <a:rPr lang="en-US" b="1"/>
              <a:t>Debit </a:t>
            </a:r>
            <a:r>
              <a:rPr lang="en-US"/>
              <a:t>is using money you already have</a:t>
            </a:r>
          </a:p>
          <a:p>
            <a:r>
              <a:rPr lang="en-US" b="1"/>
              <a:t>Debt</a:t>
            </a:r>
            <a:r>
              <a:rPr lang="en-US"/>
              <a:t> is the amount you owe when you borrow money</a:t>
            </a:r>
          </a:p>
          <a:p>
            <a:r>
              <a:rPr lang="en-US"/>
              <a:t>A </a:t>
            </a:r>
            <a:r>
              <a:rPr lang="en-US" b="1"/>
              <a:t>loan</a:t>
            </a:r>
            <a:r>
              <a:rPr lang="en-US"/>
              <a:t> is a specific amount of money that you borrow and repay over time, usually with interest.</a:t>
            </a:r>
          </a:p>
        </p:txBody>
      </p:sp>
      <p:sp>
        <p:nvSpPr>
          <p:cNvPr id="6" name="TextBox 5">
            <a:extLst>
              <a:ext uri="{FF2B5EF4-FFF2-40B4-BE49-F238E27FC236}">
                <a16:creationId xmlns:a16="http://schemas.microsoft.com/office/drawing/2014/main" id="{FD3AC3B2-1A82-8F8A-400B-B99D317427CA}"/>
              </a:ext>
            </a:extLst>
          </p:cNvPr>
          <p:cNvSpPr txBox="1"/>
          <p:nvPr/>
        </p:nvSpPr>
        <p:spPr>
          <a:xfrm>
            <a:off x="832103" y="6339097"/>
            <a:ext cx="4491849" cy="246221"/>
          </a:xfrm>
          <a:prstGeom prst="rect">
            <a:avLst/>
          </a:prstGeom>
          <a:noFill/>
        </p:spPr>
        <p:txBody>
          <a:bodyPr wrap="square" lIns="91440" tIns="45720" rIns="91440" bIns="45720" rtlCol="0" anchor="t">
            <a:spAutoFit/>
          </a:bodyPr>
          <a:lstStyle/>
          <a:p>
            <a:r>
              <a:rPr lang="en-US" sz="1000" i="1"/>
              <a:t>Images source: OnPoint</a:t>
            </a:r>
          </a:p>
        </p:txBody>
      </p:sp>
      <p:pic>
        <p:nvPicPr>
          <p:cNvPr id="8" name="Picture 7">
            <a:extLst>
              <a:ext uri="{FF2B5EF4-FFF2-40B4-BE49-F238E27FC236}">
                <a16:creationId xmlns:a16="http://schemas.microsoft.com/office/drawing/2014/main" id="{DE66E037-6067-BAEB-FCDE-A8333CBCED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3672" y="1690688"/>
            <a:ext cx="2916751" cy="1826594"/>
          </a:xfrm>
          <a:prstGeom prst="rect">
            <a:avLst/>
          </a:prstGeom>
        </p:spPr>
      </p:pic>
      <p:pic>
        <p:nvPicPr>
          <p:cNvPr id="2050" name="Picture 2" descr="OnPoint Signature Credit Card with Cash Back Rewards">
            <a:extLst>
              <a:ext uri="{FF2B5EF4-FFF2-40B4-BE49-F238E27FC236}">
                <a16:creationId xmlns:a16="http://schemas.microsoft.com/office/drawing/2014/main" id="{85638182-F5E0-8297-124C-398014570E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3672" y="4125425"/>
            <a:ext cx="2916752" cy="184727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B0BB1FE-DD77-E4AC-16D9-257961E5CBE6}"/>
              </a:ext>
            </a:extLst>
          </p:cNvPr>
          <p:cNvSpPr txBox="1"/>
          <p:nvPr/>
        </p:nvSpPr>
        <p:spPr>
          <a:xfrm>
            <a:off x="8004139" y="3529402"/>
            <a:ext cx="1575817" cy="369332"/>
          </a:xfrm>
          <a:prstGeom prst="rect">
            <a:avLst/>
          </a:prstGeom>
          <a:noFill/>
        </p:spPr>
        <p:txBody>
          <a:bodyPr wrap="square" lIns="91440" tIns="45720" rIns="91440" bIns="45720" rtlCol="0" anchor="t">
            <a:spAutoFit/>
          </a:bodyPr>
          <a:lstStyle/>
          <a:p>
            <a:pPr algn="ctr"/>
            <a:r>
              <a:rPr lang="en-US">
                <a:latin typeface="Poppins" panose="020B0604020202020204" pitchFamily="34" charset="0"/>
                <a:cs typeface="Poppins" panose="020B0604020202020204" pitchFamily="34" charset="0"/>
              </a:rPr>
              <a:t>Debit card</a:t>
            </a:r>
          </a:p>
        </p:txBody>
      </p:sp>
      <p:sp>
        <p:nvSpPr>
          <p:cNvPr id="10" name="TextBox 9">
            <a:extLst>
              <a:ext uri="{FF2B5EF4-FFF2-40B4-BE49-F238E27FC236}">
                <a16:creationId xmlns:a16="http://schemas.microsoft.com/office/drawing/2014/main" id="{E10D3B92-9C5C-6B8F-4956-59508DFF8551}"/>
              </a:ext>
            </a:extLst>
          </p:cNvPr>
          <p:cNvSpPr txBox="1"/>
          <p:nvPr/>
        </p:nvSpPr>
        <p:spPr>
          <a:xfrm>
            <a:off x="8004140" y="5992573"/>
            <a:ext cx="1575817" cy="369332"/>
          </a:xfrm>
          <a:prstGeom prst="rect">
            <a:avLst/>
          </a:prstGeom>
          <a:noFill/>
        </p:spPr>
        <p:txBody>
          <a:bodyPr wrap="square" lIns="91440" tIns="45720" rIns="91440" bIns="45720" rtlCol="0" anchor="t">
            <a:spAutoFit/>
          </a:bodyPr>
          <a:lstStyle/>
          <a:p>
            <a:pPr algn="ctr"/>
            <a:r>
              <a:rPr lang="en-US">
                <a:latin typeface="Poppins" panose="020B0604020202020204" pitchFamily="34" charset="0"/>
                <a:cs typeface="Poppins" panose="020B0604020202020204" pitchFamily="34" charset="0"/>
              </a:rPr>
              <a:t>Credit card</a:t>
            </a:r>
          </a:p>
        </p:txBody>
      </p:sp>
    </p:spTree>
    <p:extLst>
      <p:ext uri="{BB962C8B-B14F-4D97-AF65-F5344CB8AC3E}">
        <p14:creationId xmlns:p14="http://schemas.microsoft.com/office/powerpoint/2010/main" val="3386592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D1A81-760A-F1C7-E565-A27C2C8C38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5EBC5-F945-67F5-4E03-DBCEFDE06422}"/>
              </a:ext>
            </a:extLst>
          </p:cNvPr>
          <p:cNvSpPr>
            <a:spLocks noGrp="1"/>
          </p:cNvSpPr>
          <p:nvPr>
            <p:ph type="title"/>
          </p:nvPr>
        </p:nvSpPr>
        <p:spPr/>
        <p:txBody>
          <a:bodyPr/>
          <a:lstStyle/>
          <a:p>
            <a:r>
              <a:rPr lang="en-US">
                <a:latin typeface="Poppins"/>
                <a:cs typeface="Poppins"/>
              </a:rPr>
              <a:t>Common uses of credit</a:t>
            </a:r>
          </a:p>
        </p:txBody>
      </p:sp>
      <p:sp>
        <p:nvSpPr>
          <p:cNvPr id="4" name="Footer Placeholder 3">
            <a:extLst>
              <a:ext uri="{FF2B5EF4-FFF2-40B4-BE49-F238E27FC236}">
                <a16:creationId xmlns:a16="http://schemas.microsoft.com/office/drawing/2014/main" id="{84E8C888-4840-30CF-B0D5-082E06D0C19B}"/>
              </a:ext>
            </a:extLst>
          </p:cNvPr>
          <p:cNvSpPr>
            <a:spLocks noGrp="1"/>
          </p:cNvSpPr>
          <p:nvPr>
            <p:ph type="ftr" sz="quarter" idx="10"/>
          </p:nvPr>
        </p:nvSpPr>
        <p:spPr/>
        <p:txBody>
          <a:bodyPr/>
          <a:lstStyle/>
          <a:p>
            <a:r>
              <a:rPr lang="en-US"/>
              <a:t>What is Credit?</a:t>
            </a:r>
          </a:p>
        </p:txBody>
      </p:sp>
      <p:sp>
        <p:nvSpPr>
          <p:cNvPr id="5" name="Slide Number Placeholder 4">
            <a:extLst>
              <a:ext uri="{FF2B5EF4-FFF2-40B4-BE49-F238E27FC236}">
                <a16:creationId xmlns:a16="http://schemas.microsoft.com/office/drawing/2014/main" id="{D0539642-AFE8-5D57-B7EF-4E1B0B39F60D}"/>
              </a:ext>
            </a:extLst>
          </p:cNvPr>
          <p:cNvSpPr>
            <a:spLocks noGrp="1"/>
          </p:cNvSpPr>
          <p:nvPr>
            <p:ph type="sldNum" sz="quarter" idx="11"/>
          </p:nvPr>
        </p:nvSpPr>
        <p:spPr/>
        <p:txBody>
          <a:bodyPr/>
          <a:lstStyle/>
          <a:p>
            <a:r>
              <a:rPr lang="en-US"/>
              <a:t>7</a:t>
            </a:r>
          </a:p>
        </p:txBody>
      </p:sp>
      <p:sp>
        <p:nvSpPr>
          <p:cNvPr id="8" name="Content Placeholder 7">
            <a:extLst>
              <a:ext uri="{FF2B5EF4-FFF2-40B4-BE49-F238E27FC236}">
                <a16:creationId xmlns:a16="http://schemas.microsoft.com/office/drawing/2014/main" id="{1C1111A2-8A8F-E02D-2725-8B776BC67F35}"/>
              </a:ext>
            </a:extLst>
          </p:cNvPr>
          <p:cNvSpPr>
            <a:spLocks noGrp="1"/>
          </p:cNvSpPr>
          <p:nvPr>
            <p:ph idx="1"/>
          </p:nvPr>
        </p:nvSpPr>
        <p:spPr>
          <a:xfrm>
            <a:off x="838200" y="2140585"/>
            <a:ext cx="10505440" cy="4036378"/>
          </a:xfrm>
        </p:spPr>
        <p:txBody>
          <a:bodyPr vert="horz" lIns="91440" tIns="45720" rIns="91440" bIns="45720" rtlCol="0" anchor="t">
            <a:normAutofit/>
          </a:bodyPr>
          <a:lstStyle/>
          <a:p>
            <a:pPr marL="0" indent="0">
              <a:buNone/>
            </a:pPr>
            <a:r>
              <a:rPr lang="en-US" sz="2400" b="1">
                <a:latin typeface="Poppins"/>
                <a:cs typeface="Segoe UI"/>
              </a:rPr>
              <a:t>Credit card</a:t>
            </a:r>
            <a:r>
              <a:rPr lang="en-US" sz="2400">
                <a:latin typeface="Poppins"/>
                <a:cs typeface="Segoe UI"/>
              </a:rPr>
              <a:t> – Buy clothes, groceries, or pay for travel ✈️</a:t>
            </a:r>
            <a:endParaRPr lang="en-US" sz="2400">
              <a:latin typeface="Poppins"/>
            </a:endParaRPr>
          </a:p>
          <a:p>
            <a:pPr marL="0" indent="0">
              <a:buNone/>
            </a:pPr>
            <a:r>
              <a:rPr lang="en-US" sz="2400" b="1">
                <a:latin typeface="Poppins"/>
                <a:cs typeface="Segoe UI"/>
              </a:rPr>
              <a:t>Student loan</a:t>
            </a:r>
            <a:r>
              <a:rPr lang="en-US" sz="2400">
                <a:latin typeface="Poppins"/>
                <a:cs typeface="Segoe UI"/>
              </a:rPr>
              <a:t> – Borrow for college or vocational training 🎓</a:t>
            </a:r>
            <a:endParaRPr lang="en-US" sz="2400">
              <a:latin typeface="Poppins"/>
            </a:endParaRPr>
          </a:p>
          <a:p>
            <a:pPr marL="0" indent="0">
              <a:buNone/>
            </a:pPr>
            <a:r>
              <a:rPr lang="en-US" sz="2400" b="1">
                <a:latin typeface="Poppins"/>
                <a:cs typeface="Segoe UI"/>
              </a:rPr>
              <a:t>Financing</a:t>
            </a:r>
            <a:r>
              <a:rPr lang="en-US" sz="2400">
                <a:latin typeface="Poppins"/>
                <a:cs typeface="Segoe UI"/>
              </a:rPr>
              <a:t> – Make monthly payments for a car 🚗 or phone 📱</a:t>
            </a:r>
            <a:endParaRPr lang="en-US" sz="2400">
              <a:latin typeface="Poppins"/>
            </a:endParaRPr>
          </a:p>
          <a:p>
            <a:pPr marL="0" indent="0">
              <a:buNone/>
            </a:pPr>
            <a:r>
              <a:rPr lang="en-US" sz="2400" b="1">
                <a:latin typeface="Poppins"/>
                <a:cs typeface="Segoe UI"/>
              </a:rPr>
              <a:t>Mortgage (home loan)</a:t>
            </a:r>
            <a:r>
              <a:rPr lang="en-US" sz="2400">
                <a:latin typeface="Poppins"/>
                <a:cs typeface="Segoe UI"/>
              </a:rPr>
              <a:t> – Borrow to purchase a house 🏠</a:t>
            </a:r>
            <a:endParaRPr lang="en-US" sz="2400">
              <a:latin typeface="Poppins"/>
            </a:endParaRPr>
          </a:p>
          <a:p>
            <a:endParaRPr lang="en-US" sz="2400">
              <a:latin typeface="Segoe UI"/>
              <a:cs typeface="Segoe UI"/>
            </a:endParaRPr>
          </a:p>
          <a:p>
            <a:pPr marL="0" indent="0">
              <a:buNone/>
            </a:pPr>
            <a:endParaRPr lang="en-US" sz="2400"/>
          </a:p>
        </p:txBody>
      </p:sp>
    </p:spTree>
    <p:extLst>
      <p:ext uri="{BB962C8B-B14F-4D97-AF65-F5344CB8AC3E}">
        <p14:creationId xmlns:p14="http://schemas.microsoft.com/office/powerpoint/2010/main" val="3314195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15410-92B5-3BD0-4CD2-72B64282D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91A2A7-CF92-8790-20E4-DCE56FE863CB}"/>
              </a:ext>
            </a:extLst>
          </p:cNvPr>
          <p:cNvSpPr>
            <a:spLocks noGrp="1"/>
          </p:cNvSpPr>
          <p:nvPr>
            <p:ph type="title"/>
          </p:nvPr>
        </p:nvSpPr>
        <p:spPr/>
        <p:txBody>
          <a:bodyPr/>
          <a:lstStyle/>
          <a:p>
            <a:r>
              <a:rPr lang="en-US"/>
              <a:t>Credit key terms</a:t>
            </a:r>
          </a:p>
        </p:txBody>
      </p:sp>
      <p:sp>
        <p:nvSpPr>
          <p:cNvPr id="3" name="Content Placeholder 2">
            <a:extLst>
              <a:ext uri="{FF2B5EF4-FFF2-40B4-BE49-F238E27FC236}">
                <a16:creationId xmlns:a16="http://schemas.microsoft.com/office/drawing/2014/main" id="{4B99BF88-A390-C686-76D6-1FC189336E6E}"/>
              </a:ext>
            </a:extLst>
          </p:cNvPr>
          <p:cNvSpPr>
            <a:spLocks noGrp="1"/>
          </p:cNvSpPr>
          <p:nvPr>
            <p:ph idx="1"/>
          </p:nvPr>
        </p:nvSpPr>
        <p:spPr>
          <a:xfrm>
            <a:off x="838200" y="1825625"/>
            <a:ext cx="6029848" cy="4143854"/>
          </a:xfrm>
        </p:spPr>
        <p:txBody>
          <a:bodyPr>
            <a:noAutofit/>
          </a:bodyPr>
          <a:lstStyle/>
          <a:p>
            <a:r>
              <a:rPr lang="en-US" b="1"/>
              <a:t>Principal: </a:t>
            </a:r>
            <a:r>
              <a:rPr lang="en-US"/>
              <a:t>A sum of money you borrow</a:t>
            </a:r>
            <a:endParaRPr lang="en-US" b="1"/>
          </a:p>
          <a:p>
            <a:r>
              <a:rPr lang="en-US" b="1"/>
              <a:t>Interest rate:</a:t>
            </a:r>
            <a:r>
              <a:rPr lang="en-US"/>
              <a:t> The extra money paid for the use of money over time, usually expressed as a percentage </a:t>
            </a:r>
          </a:p>
          <a:p>
            <a:r>
              <a:rPr lang="en-US" b="1"/>
              <a:t>Annual percentage rate (APR): </a:t>
            </a:r>
            <a:r>
              <a:rPr lang="en-US"/>
              <a:t>The cost of borrowing expressed as a yearly percentage, including interest and certain fees. It tells a borrower how much they will pay if they carry a balance on any type of credit</a:t>
            </a:r>
          </a:p>
          <a:p>
            <a:endParaRPr lang="en-US"/>
          </a:p>
        </p:txBody>
      </p:sp>
      <p:sp>
        <p:nvSpPr>
          <p:cNvPr id="5" name="Slide Number Placeholder 4">
            <a:extLst>
              <a:ext uri="{FF2B5EF4-FFF2-40B4-BE49-F238E27FC236}">
                <a16:creationId xmlns:a16="http://schemas.microsoft.com/office/drawing/2014/main" id="{F4E10DF5-C4EC-042D-E458-73DB6C15AE4F}"/>
              </a:ext>
            </a:extLst>
          </p:cNvPr>
          <p:cNvSpPr>
            <a:spLocks noGrp="1"/>
          </p:cNvSpPr>
          <p:nvPr>
            <p:ph type="sldNum" sz="quarter" idx="11"/>
          </p:nvPr>
        </p:nvSpPr>
        <p:spPr/>
        <p:txBody>
          <a:bodyPr/>
          <a:lstStyle/>
          <a:p>
            <a:r>
              <a:rPr lang="en-US"/>
              <a:t>8</a:t>
            </a:r>
          </a:p>
        </p:txBody>
      </p:sp>
      <p:sp>
        <p:nvSpPr>
          <p:cNvPr id="7" name="Footer Placeholder 6">
            <a:extLst>
              <a:ext uri="{FF2B5EF4-FFF2-40B4-BE49-F238E27FC236}">
                <a16:creationId xmlns:a16="http://schemas.microsoft.com/office/drawing/2014/main" id="{A45DC620-82B7-9C4D-3F30-CEB6ABEAEC6E}"/>
              </a:ext>
            </a:extLst>
          </p:cNvPr>
          <p:cNvSpPr>
            <a:spLocks noGrp="1"/>
          </p:cNvSpPr>
          <p:nvPr>
            <p:ph type="ftr" sz="quarter" idx="10"/>
          </p:nvPr>
        </p:nvSpPr>
        <p:spPr/>
        <p:txBody>
          <a:bodyPr/>
          <a:lstStyle/>
          <a:p>
            <a:r>
              <a:rPr lang="en-US"/>
              <a:t>What is Credit?</a:t>
            </a:r>
          </a:p>
        </p:txBody>
      </p:sp>
    </p:spTree>
    <p:extLst>
      <p:ext uri="{BB962C8B-B14F-4D97-AF65-F5344CB8AC3E}">
        <p14:creationId xmlns:p14="http://schemas.microsoft.com/office/powerpoint/2010/main" val="2840625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59D16-D441-5FE0-BBD8-9AAA025335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54F347-CAAE-2B73-620A-0364842EBFDA}"/>
              </a:ext>
            </a:extLst>
          </p:cNvPr>
          <p:cNvSpPr>
            <a:spLocks noGrp="1"/>
          </p:cNvSpPr>
          <p:nvPr>
            <p:ph type="title"/>
          </p:nvPr>
        </p:nvSpPr>
        <p:spPr/>
        <p:txBody>
          <a:bodyPr/>
          <a:lstStyle/>
          <a:p>
            <a:r>
              <a:rPr lang="en-US"/>
              <a:t>Two big questions about credit</a:t>
            </a:r>
          </a:p>
        </p:txBody>
      </p:sp>
      <p:sp>
        <p:nvSpPr>
          <p:cNvPr id="3" name="Content Placeholder 2">
            <a:extLst>
              <a:ext uri="{FF2B5EF4-FFF2-40B4-BE49-F238E27FC236}">
                <a16:creationId xmlns:a16="http://schemas.microsoft.com/office/drawing/2014/main" id="{5CC5C93E-23AA-C7D3-A3C1-EE1DA6317C61}"/>
              </a:ext>
            </a:extLst>
          </p:cNvPr>
          <p:cNvSpPr>
            <a:spLocks noGrp="1"/>
          </p:cNvSpPr>
          <p:nvPr>
            <p:ph idx="1"/>
          </p:nvPr>
        </p:nvSpPr>
        <p:spPr>
          <a:xfrm>
            <a:off x="838200" y="2359151"/>
            <a:ext cx="6029848" cy="2431923"/>
          </a:xfrm>
        </p:spPr>
        <p:txBody>
          <a:bodyPr>
            <a:noAutofit/>
          </a:bodyPr>
          <a:lstStyle/>
          <a:p>
            <a:pPr marL="457200" indent="-457200">
              <a:buFont typeface="+mj-lt"/>
              <a:buAutoNum type="arabicPeriod"/>
            </a:pPr>
            <a:r>
              <a:rPr lang="en-US"/>
              <a:t>Do you borrow once or borrow repeatedly?</a:t>
            </a:r>
          </a:p>
          <a:p>
            <a:pPr marL="457200" indent="-457200">
              <a:buFont typeface="+mj-lt"/>
              <a:buAutoNum type="arabicPeriod"/>
            </a:pPr>
            <a:r>
              <a:rPr lang="en-US"/>
              <a:t>Is </a:t>
            </a:r>
            <a:r>
              <a:rPr lang="en-US" b="1"/>
              <a:t>collateral</a:t>
            </a:r>
            <a:r>
              <a:rPr lang="en-US"/>
              <a:t> required?</a:t>
            </a:r>
          </a:p>
        </p:txBody>
      </p:sp>
      <p:sp>
        <p:nvSpPr>
          <p:cNvPr id="5" name="Slide Number Placeholder 4">
            <a:extLst>
              <a:ext uri="{FF2B5EF4-FFF2-40B4-BE49-F238E27FC236}">
                <a16:creationId xmlns:a16="http://schemas.microsoft.com/office/drawing/2014/main" id="{D10CEAE6-3BA9-91B8-C671-71943968CAA4}"/>
              </a:ext>
            </a:extLst>
          </p:cNvPr>
          <p:cNvSpPr>
            <a:spLocks noGrp="1"/>
          </p:cNvSpPr>
          <p:nvPr>
            <p:ph type="sldNum" sz="quarter" idx="11"/>
          </p:nvPr>
        </p:nvSpPr>
        <p:spPr/>
        <p:txBody>
          <a:bodyPr/>
          <a:lstStyle/>
          <a:p>
            <a:r>
              <a:rPr lang="en-US"/>
              <a:t>9</a:t>
            </a:r>
          </a:p>
        </p:txBody>
      </p:sp>
      <p:sp>
        <p:nvSpPr>
          <p:cNvPr id="7" name="Footer Placeholder 6">
            <a:extLst>
              <a:ext uri="{FF2B5EF4-FFF2-40B4-BE49-F238E27FC236}">
                <a16:creationId xmlns:a16="http://schemas.microsoft.com/office/drawing/2014/main" id="{5F13CCAB-837C-90BA-66CF-9F841DC29B9A}"/>
              </a:ext>
            </a:extLst>
          </p:cNvPr>
          <p:cNvSpPr>
            <a:spLocks noGrp="1"/>
          </p:cNvSpPr>
          <p:nvPr>
            <p:ph type="ftr" sz="quarter" idx="10"/>
          </p:nvPr>
        </p:nvSpPr>
        <p:spPr/>
        <p:txBody>
          <a:bodyPr/>
          <a:lstStyle/>
          <a:p>
            <a:r>
              <a:rPr lang="en-US"/>
              <a:t>What is Credit?</a:t>
            </a:r>
          </a:p>
        </p:txBody>
      </p:sp>
    </p:spTree>
    <p:extLst>
      <p:ext uri="{BB962C8B-B14F-4D97-AF65-F5344CB8AC3E}">
        <p14:creationId xmlns:p14="http://schemas.microsoft.com/office/powerpoint/2010/main" val="3651125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635800-126A-4286-1C96-ED80A23C44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01974-A787-5E8F-009C-94008B3DC9BD}"/>
              </a:ext>
            </a:extLst>
          </p:cNvPr>
          <p:cNvSpPr>
            <a:spLocks noGrp="1"/>
          </p:cNvSpPr>
          <p:nvPr>
            <p:ph type="title"/>
          </p:nvPr>
        </p:nvSpPr>
        <p:spPr/>
        <p:txBody>
          <a:bodyPr/>
          <a:lstStyle/>
          <a:p>
            <a:r>
              <a:rPr lang="en-US" dirty="0">
                <a:latin typeface="Poppins"/>
                <a:cs typeface="Poppins"/>
              </a:rPr>
              <a:t>Installment vs. revolving credit</a:t>
            </a:r>
          </a:p>
        </p:txBody>
      </p:sp>
      <p:sp>
        <p:nvSpPr>
          <p:cNvPr id="4" name="Footer Placeholder 3">
            <a:extLst>
              <a:ext uri="{FF2B5EF4-FFF2-40B4-BE49-F238E27FC236}">
                <a16:creationId xmlns:a16="http://schemas.microsoft.com/office/drawing/2014/main" id="{D7772AE4-A9F9-1601-0542-CDC253CC519F}"/>
              </a:ext>
            </a:extLst>
          </p:cNvPr>
          <p:cNvSpPr>
            <a:spLocks noGrp="1"/>
          </p:cNvSpPr>
          <p:nvPr>
            <p:ph type="ftr" sz="quarter" idx="10"/>
          </p:nvPr>
        </p:nvSpPr>
        <p:spPr/>
        <p:txBody>
          <a:bodyPr/>
          <a:lstStyle/>
          <a:p>
            <a:r>
              <a:rPr lang="en-US"/>
              <a:t>What is Credit?</a:t>
            </a:r>
          </a:p>
        </p:txBody>
      </p:sp>
      <p:sp>
        <p:nvSpPr>
          <p:cNvPr id="5" name="Slide Number Placeholder 4">
            <a:extLst>
              <a:ext uri="{FF2B5EF4-FFF2-40B4-BE49-F238E27FC236}">
                <a16:creationId xmlns:a16="http://schemas.microsoft.com/office/drawing/2014/main" id="{A3B1184B-0A1A-469E-121F-3F3ABA1B2219}"/>
              </a:ext>
            </a:extLst>
          </p:cNvPr>
          <p:cNvSpPr>
            <a:spLocks noGrp="1"/>
          </p:cNvSpPr>
          <p:nvPr>
            <p:ph type="sldNum" sz="quarter" idx="11"/>
          </p:nvPr>
        </p:nvSpPr>
        <p:spPr/>
        <p:txBody>
          <a:bodyPr/>
          <a:lstStyle/>
          <a:p>
            <a:r>
              <a:rPr lang="en-US"/>
              <a:t>10</a:t>
            </a:r>
          </a:p>
        </p:txBody>
      </p:sp>
      <p:graphicFrame>
        <p:nvGraphicFramePr>
          <p:cNvPr id="11" name="Table 10">
            <a:extLst>
              <a:ext uri="{FF2B5EF4-FFF2-40B4-BE49-F238E27FC236}">
                <a16:creationId xmlns:a16="http://schemas.microsoft.com/office/drawing/2014/main" id="{F49D33B2-499B-EE88-92AA-6C8A39D9DA24}"/>
              </a:ext>
            </a:extLst>
          </p:cNvPr>
          <p:cNvGraphicFramePr>
            <a:graphicFrameLocks noGrp="1"/>
          </p:cNvGraphicFramePr>
          <p:nvPr>
            <p:extLst>
              <p:ext uri="{D42A27DB-BD31-4B8C-83A1-F6EECF244321}">
                <p14:modId xmlns:p14="http://schemas.microsoft.com/office/powerpoint/2010/main" val="1237610026"/>
              </p:ext>
            </p:extLst>
          </p:nvPr>
        </p:nvGraphicFramePr>
        <p:xfrm>
          <a:off x="2804160" y="2057400"/>
          <a:ext cx="6583680" cy="27432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54537255"/>
                    </a:ext>
                  </a:extLst>
                </a:gridCol>
                <a:gridCol w="3291840">
                  <a:extLst>
                    <a:ext uri="{9D8B030D-6E8A-4147-A177-3AD203B41FA5}">
                      <a16:colId xmlns:a16="http://schemas.microsoft.com/office/drawing/2014/main" val="139531436"/>
                    </a:ext>
                  </a:extLst>
                </a:gridCol>
              </a:tblGrid>
              <a:tr h="548640">
                <a:tc>
                  <a:txBody>
                    <a:bodyPr/>
                    <a:lstStyle/>
                    <a:p>
                      <a:pPr algn="ctr"/>
                      <a:r>
                        <a:rPr lang="en-US" sz="2000" dirty="0">
                          <a:solidFill>
                            <a:srgbClr val="FFFFFF"/>
                          </a:solidFill>
                          <a:latin typeface="Poppins" panose="020B0604020202020204" pitchFamily="34" charset="0"/>
                          <a:cs typeface="Poppins" panose="020B0604020202020204" pitchFamily="34" charset="0"/>
                        </a:rPr>
                        <a:t>Installment</a:t>
                      </a:r>
                    </a:p>
                  </a:txBody>
                  <a:tcPr anchor="ctr">
                    <a:solidFill>
                      <a:srgbClr val="0D5257"/>
                    </a:solidFill>
                  </a:tcPr>
                </a:tc>
                <a:tc>
                  <a:txBody>
                    <a:bodyPr/>
                    <a:lstStyle/>
                    <a:p>
                      <a:pPr algn="ctr"/>
                      <a:r>
                        <a:rPr lang="en-US" sz="2000">
                          <a:solidFill>
                            <a:srgbClr val="FFFFFF"/>
                          </a:solidFill>
                          <a:latin typeface="Poppins" panose="020B0604020202020204" pitchFamily="34" charset="0"/>
                          <a:cs typeface="Poppins" panose="020B0604020202020204" pitchFamily="34" charset="0"/>
                        </a:rPr>
                        <a:t>Revolving</a:t>
                      </a:r>
                    </a:p>
                  </a:txBody>
                  <a:tcPr anchor="ctr">
                    <a:solidFill>
                      <a:srgbClr val="0D5257"/>
                    </a:solidFill>
                  </a:tcPr>
                </a:tc>
                <a:extLst>
                  <a:ext uri="{0D108BD9-81ED-4DB2-BD59-A6C34878D82A}">
                    <a16:rowId xmlns:a16="http://schemas.microsoft.com/office/drawing/2014/main" val="476446997"/>
                  </a:ext>
                </a:extLst>
              </a:tr>
              <a:tr h="548640">
                <a:tc>
                  <a:txBody>
                    <a:bodyPr/>
                    <a:lstStyle/>
                    <a:p>
                      <a:pPr algn="l"/>
                      <a:r>
                        <a:rPr lang="en-US" sz="2000" b="0">
                          <a:solidFill>
                            <a:srgbClr val="000000"/>
                          </a:solidFill>
                          <a:latin typeface="Poppins" panose="020B0604020202020204" pitchFamily="34" charset="0"/>
                          <a:cs typeface="Poppins" panose="020B0604020202020204" pitchFamily="34" charset="0"/>
                        </a:rPr>
                        <a:t>Borrow once</a:t>
                      </a:r>
                    </a:p>
                  </a:txBody>
                  <a:tcPr marL="182880" anchor="ctr">
                    <a:solidFill>
                      <a:srgbClr val="F1F1DE"/>
                    </a:solidFill>
                  </a:tcPr>
                </a:tc>
                <a:tc>
                  <a:txBody>
                    <a:bodyPr/>
                    <a:lstStyle/>
                    <a:p>
                      <a:r>
                        <a:rPr lang="en-US" sz="2000">
                          <a:solidFill>
                            <a:srgbClr val="000000"/>
                          </a:solidFill>
                          <a:latin typeface="Poppins" panose="020B0604020202020204" pitchFamily="34" charset="0"/>
                          <a:cs typeface="Poppins" panose="020B0604020202020204" pitchFamily="34" charset="0"/>
                        </a:rPr>
                        <a:t>Borrow as needed</a:t>
                      </a:r>
                    </a:p>
                  </a:txBody>
                  <a:tcPr marL="182880" marR="182880" marT="91440" marB="91440" anchor="ctr">
                    <a:solidFill>
                      <a:srgbClr val="F1F1DE"/>
                    </a:solidFill>
                  </a:tcPr>
                </a:tc>
                <a:extLst>
                  <a:ext uri="{0D108BD9-81ED-4DB2-BD59-A6C34878D82A}">
                    <a16:rowId xmlns:a16="http://schemas.microsoft.com/office/drawing/2014/main" val="374228893"/>
                  </a:ext>
                </a:extLst>
              </a:tr>
              <a:tr h="5486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solidFill>
                            <a:srgbClr val="000000"/>
                          </a:solidFill>
                          <a:latin typeface="Poppins" panose="020B0604020202020204" pitchFamily="34" charset="0"/>
                          <a:cs typeface="Poppins" panose="020B0604020202020204" pitchFamily="34" charset="0"/>
                        </a:rPr>
                        <a:t>Fixed payments</a:t>
                      </a:r>
                    </a:p>
                  </a:txBody>
                  <a:tcPr marL="182880" anchor="ctr">
                    <a:solidFill>
                      <a:srgbClr val="D9DBD5"/>
                    </a:solidFill>
                  </a:tcPr>
                </a:tc>
                <a:tc>
                  <a:txBody>
                    <a:bodyPr/>
                    <a:lstStyle/>
                    <a:p>
                      <a:r>
                        <a:rPr lang="en-US" sz="2000">
                          <a:solidFill>
                            <a:srgbClr val="000000"/>
                          </a:solidFill>
                          <a:latin typeface="Poppins" panose="020B0604020202020204" pitchFamily="34" charset="0"/>
                          <a:cs typeface="Poppins" panose="020B0604020202020204" pitchFamily="34" charset="0"/>
                        </a:rPr>
                        <a:t>Flexible payment</a:t>
                      </a:r>
                    </a:p>
                  </a:txBody>
                  <a:tcPr marL="182880" marR="182880" marT="91440" marB="91440" anchor="ctr">
                    <a:solidFill>
                      <a:srgbClr val="D9DBD5"/>
                    </a:solidFill>
                  </a:tcPr>
                </a:tc>
                <a:extLst>
                  <a:ext uri="{0D108BD9-81ED-4DB2-BD59-A6C34878D82A}">
                    <a16:rowId xmlns:a16="http://schemas.microsoft.com/office/drawing/2014/main" val="1930120640"/>
                  </a:ext>
                </a:extLst>
              </a:tr>
              <a:tr h="548640">
                <a:tc>
                  <a:txBody>
                    <a:bodyPr/>
                    <a:lstStyle/>
                    <a:p>
                      <a:pPr algn="l"/>
                      <a:r>
                        <a:rPr lang="en-US" sz="2000" b="0">
                          <a:solidFill>
                            <a:srgbClr val="000000"/>
                          </a:solidFill>
                          <a:latin typeface="Poppins" panose="020B0604020202020204" pitchFamily="34" charset="0"/>
                          <a:cs typeface="Poppins" panose="020B0604020202020204" pitchFamily="34" charset="0"/>
                        </a:rPr>
                        <a:t>Car loan</a:t>
                      </a:r>
                    </a:p>
                  </a:txBody>
                  <a:tcPr marL="182880" anchor="ctr">
                    <a:solidFill>
                      <a:srgbClr val="F1F1DE"/>
                    </a:solidFill>
                  </a:tcPr>
                </a:tc>
                <a:tc>
                  <a:txBody>
                    <a:bodyPr/>
                    <a:lstStyle/>
                    <a:p>
                      <a:r>
                        <a:rPr lang="en-US" sz="2000">
                          <a:solidFill>
                            <a:srgbClr val="000000"/>
                          </a:solidFill>
                          <a:latin typeface="Poppins" panose="020B0604020202020204" pitchFamily="34" charset="0"/>
                          <a:cs typeface="Poppins" panose="020B0604020202020204" pitchFamily="34" charset="0"/>
                        </a:rPr>
                        <a:t>Credit card</a:t>
                      </a:r>
                    </a:p>
                  </a:txBody>
                  <a:tcPr marL="182880" marR="182880" marT="91440" marB="91440" anchor="ctr">
                    <a:solidFill>
                      <a:srgbClr val="F1F1DE"/>
                    </a:solidFill>
                  </a:tcPr>
                </a:tc>
                <a:extLst>
                  <a:ext uri="{0D108BD9-81ED-4DB2-BD59-A6C34878D82A}">
                    <a16:rowId xmlns:a16="http://schemas.microsoft.com/office/drawing/2014/main" val="3443089270"/>
                  </a:ext>
                </a:extLst>
              </a:tr>
              <a:tr h="548640">
                <a:tc>
                  <a:txBody>
                    <a:bodyPr/>
                    <a:lstStyle/>
                    <a:p>
                      <a:pPr algn="l"/>
                      <a:r>
                        <a:rPr lang="en-US" sz="2000" b="0">
                          <a:solidFill>
                            <a:srgbClr val="000000"/>
                          </a:solidFill>
                          <a:latin typeface="Poppins" panose="020B0604020202020204" pitchFamily="34" charset="0"/>
                          <a:cs typeface="Poppins" panose="020B0604020202020204" pitchFamily="34" charset="0"/>
                        </a:rPr>
                        <a:t>Student loan</a:t>
                      </a:r>
                    </a:p>
                  </a:txBody>
                  <a:tcPr marL="182880" anchor="ctr">
                    <a:solidFill>
                      <a:srgbClr val="D9DBD5"/>
                    </a:solidFill>
                  </a:tcPr>
                </a:tc>
                <a:tc>
                  <a:txBody>
                    <a:bodyPr/>
                    <a:lstStyle/>
                    <a:p>
                      <a:r>
                        <a:rPr lang="en-US" sz="2000" dirty="0">
                          <a:solidFill>
                            <a:srgbClr val="000000"/>
                          </a:solidFill>
                          <a:latin typeface="Poppins" panose="020B0604020202020204" pitchFamily="34" charset="0"/>
                          <a:cs typeface="Poppins" panose="020B0604020202020204" pitchFamily="34" charset="0"/>
                        </a:rPr>
                        <a:t>Line of credit</a:t>
                      </a:r>
                    </a:p>
                  </a:txBody>
                  <a:tcPr marL="182880" marR="182880" marT="91440" marB="91440" anchor="ctr">
                    <a:solidFill>
                      <a:srgbClr val="D9DBD5"/>
                    </a:solidFill>
                  </a:tcPr>
                </a:tc>
                <a:extLst>
                  <a:ext uri="{0D108BD9-81ED-4DB2-BD59-A6C34878D82A}">
                    <a16:rowId xmlns:a16="http://schemas.microsoft.com/office/drawing/2014/main" val="274289141"/>
                  </a:ext>
                </a:extLst>
              </a:tr>
            </a:tbl>
          </a:graphicData>
        </a:graphic>
      </p:graphicFrame>
    </p:spTree>
    <p:extLst>
      <p:ext uri="{BB962C8B-B14F-4D97-AF65-F5344CB8AC3E}">
        <p14:creationId xmlns:p14="http://schemas.microsoft.com/office/powerpoint/2010/main" val="980612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2ABC9-340E-663A-C560-4B96BAC497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057485-35DE-4FFC-98FA-F692E725958E}"/>
              </a:ext>
            </a:extLst>
          </p:cNvPr>
          <p:cNvSpPr>
            <a:spLocks noGrp="1"/>
          </p:cNvSpPr>
          <p:nvPr>
            <p:ph type="title"/>
          </p:nvPr>
        </p:nvSpPr>
        <p:spPr/>
        <p:txBody>
          <a:bodyPr/>
          <a:lstStyle/>
          <a:p>
            <a:r>
              <a:rPr lang="en-US">
                <a:latin typeface="Poppins"/>
                <a:cs typeface="Poppins"/>
              </a:rPr>
              <a:t>Secured vs. unsecured credit</a:t>
            </a:r>
          </a:p>
        </p:txBody>
      </p:sp>
      <p:sp>
        <p:nvSpPr>
          <p:cNvPr id="4" name="Footer Placeholder 3">
            <a:extLst>
              <a:ext uri="{FF2B5EF4-FFF2-40B4-BE49-F238E27FC236}">
                <a16:creationId xmlns:a16="http://schemas.microsoft.com/office/drawing/2014/main" id="{0788B1B7-B5AC-CB62-2E65-D35517026296}"/>
              </a:ext>
            </a:extLst>
          </p:cNvPr>
          <p:cNvSpPr>
            <a:spLocks noGrp="1"/>
          </p:cNvSpPr>
          <p:nvPr>
            <p:ph type="ftr" sz="quarter" idx="10"/>
          </p:nvPr>
        </p:nvSpPr>
        <p:spPr/>
        <p:txBody>
          <a:bodyPr/>
          <a:lstStyle/>
          <a:p>
            <a:r>
              <a:rPr lang="en-US"/>
              <a:t>What is Credit?</a:t>
            </a:r>
          </a:p>
        </p:txBody>
      </p:sp>
      <p:sp>
        <p:nvSpPr>
          <p:cNvPr id="5" name="Slide Number Placeholder 4">
            <a:extLst>
              <a:ext uri="{FF2B5EF4-FFF2-40B4-BE49-F238E27FC236}">
                <a16:creationId xmlns:a16="http://schemas.microsoft.com/office/drawing/2014/main" id="{8E7A1E91-E5FD-57F5-579D-3FC1464AF7A0}"/>
              </a:ext>
            </a:extLst>
          </p:cNvPr>
          <p:cNvSpPr>
            <a:spLocks noGrp="1"/>
          </p:cNvSpPr>
          <p:nvPr>
            <p:ph type="sldNum" sz="quarter" idx="11"/>
          </p:nvPr>
        </p:nvSpPr>
        <p:spPr/>
        <p:txBody>
          <a:bodyPr/>
          <a:lstStyle/>
          <a:p>
            <a:r>
              <a:rPr lang="en-US"/>
              <a:t>11</a:t>
            </a:r>
          </a:p>
        </p:txBody>
      </p:sp>
      <p:graphicFrame>
        <p:nvGraphicFramePr>
          <p:cNvPr id="11" name="Table 10">
            <a:extLst>
              <a:ext uri="{FF2B5EF4-FFF2-40B4-BE49-F238E27FC236}">
                <a16:creationId xmlns:a16="http://schemas.microsoft.com/office/drawing/2014/main" id="{B4ABB569-9111-28A1-E34C-6BEFDCD88E88}"/>
              </a:ext>
            </a:extLst>
          </p:cNvPr>
          <p:cNvGraphicFramePr>
            <a:graphicFrameLocks noGrp="1"/>
          </p:cNvGraphicFramePr>
          <p:nvPr>
            <p:extLst>
              <p:ext uri="{D42A27DB-BD31-4B8C-83A1-F6EECF244321}">
                <p14:modId xmlns:p14="http://schemas.microsoft.com/office/powerpoint/2010/main" val="2231927989"/>
              </p:ext>
            </p:extLst>
          </p:nvPr>
        </p:nvGraphicFramePr>
        <p:xfrm>
          <a:off x="2804160" y="2057400"/>
          <a:ext cx="6583680" cy="27432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54537255"/>
                    </a:ext>
                  </a:extLst>
                </a:gridCol>
                <a:gridCol w="3291840">
                  <a:extLst>
                    <a:ext uri="{9D8B030D-6E8A-4147-A177-3AD203B41FA5}">
                      <a16:colId xmlns:a16="http://schemas.microsoft.com/office/drawing/2014/main" val="139531436"/>
                    </a:ext>
                  </a:extLst>
                </a:gridCol>
              </a:tblGrid>
              <a:tr h="548640">
                <a:tc>
                  <a:txBody>
                    <a:bodyPr/>
                    <a:lstStyle/>
                    <a:p>
                      <a:pPr algn="ctr"/>
                      <a:r>
                        <a:rPr lang="en-US" sz="2000">
                          <a:solidFill>
                            <a:srgbClr val="FFFFFF"/>
                          </a:solidFill>
                          <a:latin typeface="Poppins" panose="020B0604020202020204" pitchFamily="34" charset="0"/>
                          <a:cs typeface="Poppins" panose="020B0604020202020204" pitchFamily="34" charset="0"/>
                        </a:rPr>
                        <a:t>Secured</a:t>
                      </a:r>
                    </a:p>
                  </a:txBody>
                  <a:tcPr anchor="ctr">
                    <a:solidFill>
                      <a:srgbClr val="0D5257"/>
                    </a:solidFill>
                  </a:tcPr>
                </a:tc>
                <a:tc>
                  <a:txBody>
                    <a:bodyPr/>
                    <a:lstStyle/>
                    <a:p>
                      <a:pPr algn="ctr"/>
                      <a:r>
                        <a:rPr lang="en-US" sz="2000">
                          <a:solidFill>
                            <a:srgbClr val="FFFFFF"/>
                          </a:solidFill>
                          <a:latin typeface="Poppins" panose="020B0604020202020204" pitchFamily="34" charset="0"/>
                          <a:cs typeface="Poppins" panose="020B0604020202020204" pitchFamily="34" charset="0"/>
                        </a:rPr>
                        <a:t>Unsecured</a:t>
                      </a:r>
                    </a:p>
                  </a:txBody>
                  <a:tcPr anchor="ctr">
                    <a:solidFill>
                      <a:srgbClr val="0D5257"/>
                    </a:solidFill>
                  </a:tcPr>
                </a:tc>
                <a:extLst>
                  <a:ext uri="{0D108BD9-81ED-4DB2-BD59-A6C34878D82A}">
                    <a16:rowId xmlns:a16="http://schemas.microsoft.com/office/drawing/2014/main" val="476446997"/>
                  </a:ext>
                </a:extLst>
              </a:tr>
              <a:tr h="548640">
                <a:tc>
                  <a:txBody>
                    <a:bodyPr/>
                    <a:lstStyle/>
                    <a:p>
                      <a:pPr algn="l"/>
                      <a:r>
                        <a:rPr lang="en-US" sz="2000" b="1">
                          <a:solidFill>
                            <a:srgbClr val="000000"/>
                          </a:solidFill>
                          <a:latin typeface="Poppins" panose="020B0604020202020204" pitchFamily="34" charset="0"/>
                          <a:cs typeface="Poppins" panose="020B0604020202020204" pitchFamily="34" charset="0"/>
                        </a:rPr>
                        <a:t>Collateral </a:t>
                      </a:r>
                      <a:r>
                        <a:rPr lang="en-US" sz="2000" b="0">
                          <a:solidFill>
                            <a:srgbClr val="000000"/>
                          </a:solidFill>
                          <a:latin typeface="Poppins" panose="020B0604020202020204" pitchFamily="34" charset="0"/>
                          <a:cs typeface="Poppins" panose="020B0604020202020204" pitchFamily="34" charset="0"/>
                        </a:rPr>
                        <a:t>required</a:t>
                      </a:r>
                      <a:endParaRPr lang="en-US" sz="2000" b="1">
                        <a:latin typeface="Poppins" panose="020B0604020202020204" pitchFamily="34" charset="0"/>
                        <a:cs typeface="Poppins" panose="020B0604020202020204" pitchFamily="34" charset="0"/>
                      </a:endParaRPr>
                    </a:p>
                  </a:txBody>
                  <a:tcPr marL="182880" anchor="ctr">
                    <a:solidFill>
                      <a:srgbClr val="F1F1DE"/>
                    </a:solidFill>
                  </a:tcPr>
                </a:tc>
                <a:tc>
                  <a:txBody>
                    <a:bodyPr/>
                    <a:lstStyle/>
                    <a:p>
                      <a:r>
                        <a:rPr lang="en-US" sz="2000">
                          <a:solidFill>
                            <a:srgbClr val="000000"/>
                          </a:solidFill>
                          <a:latin typeface="Poppins" panose="020B0604020202020204" pitchFamily="34" charset="0"/>
                          <a:cs typeface="Poppins" panose="020B0604020202020204" pitchFamily="34" charset="0"/>
                        </a:rPr>
                        <a:t>No collateral</a:t>
                      </a:r>
                    </a:p>
                  </a:txBody>
                  <a:tcPr marL="182880" marR="182880" marT="91440" marB="91440" anchor="ctr">
                    <a:solidFill>
                      <a:srgbClr val="F1F1DE"/>
                    </a:solidFill>
                  </a:tcPr>
                </a:tc>
                <a:extLst>
                  <a:ext uri="{0D108BD9-81ED-4DB2-BD59-A6C34878D82A}">
                    <a16:rowId xmlns:a16="http://schemas.microsoft.com/office/drawing/2014/main" val="374228893"/>
                  </a:ext>
                </a:extLst>
              </a:tr>
              <a:tr h="5486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solidFill>
                            <a:srgbClr val="000000"/>
                          </a:solidFill>
                          <a:latin typeface="Poppins" panose="020B0604020202020204" pitchFamily="34" charset="0"/>
                          <a:cs typeface="Poppins" panose="020B0604020202020204" pitchFamily="34" charset="0"/>
                        </a:rPr>
                        <a:t>Lower risk for lender</a:t>
                      </a:r>
                    </a:p>
                  </a:txBody>
                  <a:tcPr marL="182880" anchor="ctr">
                    <a:solidFill>
                      <a:srgbClr val="D9DBD5"/>
                    </a:solidFill>
                  </a:tcPr>
                </a:tc>
                <a:tc>
                  <a:txBody>
                    <a:bodyPr/>
                    <a:lstStyle/>
                    <a:p>
                      <a:r>
                        <a:rPr lang="en-US" sz="2000">
                          <a:solidFill>
                            <a:srgbClr val="000000"/>
                          </a:solidFill>
                          <a:latin typeface="Poppins" panose="020B0604020202020204" pitchFamily="34" charset="0"/>
                          <a:cs typeface="Poppins" panose="020B0604020202020204" pitchFamily="34" charset="0"/>
                        </a:rPr>
                        <a:t>Higher risk for lender</a:t>
                      </a:r>
                    </a:p>
                  </a:txBody>
                  <a:tcPr marL="182880" marR="182880" marT="91440" marB="91440" anchor="ctr">
                    <a:solidFill>
                      <a:srgbClr val="D9DBD5"/>
                    </a:solidFill>
                  </a:tcPr>
                </a:tc>
                <a:extLst>
                  <a:ext uri="{0D108BD9-81ED-4DB2-BD59-A6C34878D82A}">
                    <a16:rowId xmlns:a16="http://schemas.microsoft.com/office/drawing/2014/main" val="1930120640"/>
                  </a:ext>
                </a:extLst>
              </a:tr>
              <a:tr h="548640">
                <a:tc>
                  <a:txBody>
                    <a:bodyPr/>
                    <a:lstStyle/>
                    <a:p>
                      <a:pPr algn="l"/>
                      <a:r>
                        <a:rPr lang="en-US" sz="2000" b="0">
                          <a:solidFill>
                            <a:srgbClr val="000000"/>
                          </a:solidFill>
                          <a:latin typeface="Poppins" panose="020B0604020202020204" pitchFamily="34" charset="0"/>
                          <a:cs typeface="Poppins" panose="020B0604020202020204" pitchFamily="34" charset="0"/>
                        </a:rPr>
                        <a:t>Car loan</a:t>
                      </a:r>
                    </a:p>
                  </a:txBody>
                  <a:tcPr marL="182880" anchor="ctr">
                    <a:solidFill>
                      <a:srgbClr val="F1F1DE"/>
                    </a:solidFill>
                  </a:tcPr>
                </a:tc>
                <a:tc>
                  <a:txBody>
                    <a:bodyPr/>
                    <a:lstStyle/>
                    <a:p>
                      <a:r>
                        <a:rPr lang="en-US" sz="2000">
                          <a:solidFill>
                            <a:srgbClr val="000000"/>
                          </a:solidFill>
                          <a:latin typeface="Poppins" panose="020B0604020202020204" pitchFamily="34" charset="0"/>
                          <a:cs typeface="Poppins" panose="020B0604020202020204" pitchFamily="34" charset="0"/>
                        </a:rPr>
                        <a:t>Credit card</a:t>
                      </a:r>
                    </a:p>
                  </a:txBody>
                  <a:tcPr marL="182880" marR="182880" marT="91440" marB="91440" anchor="ctr">
                    <a:solidFill>
                      <a:srgbClr val="F1F1DE"/>
                    </a:solidFill>
                  </a:tcPr>
                </a:tc>
                <a:extLst>
                  <a:ext uri="{0D108BD9-81ED-4DB2-BD59-A6C34878D82A}">
                    <a16:rowId xmlns:a16="http://schemas.microsoft.com/office/drawing/2014/main" val="3443089270"/>
                  </a:ext>
                </a:extLst>
              </a:tr>
              <a:tr h="548640">
                <a:tc>
                  <a:txBody>
                    <a:bodyPr/>
                    <a:lstStyle/>
                    <a:p>
                      <a:pPr algn="l"/>
                      <a:r>
                        <a:rPr lang="en-US" sz="2000" b="0">
                          <a:solidFill>
                            <a:srgbClr val="000000"/>
                          </a:solidFill>
                          <a:latin typeface="Poppins" panose="020B0604020202020204" pitchFamily="34" charset="0"/>
                          <a:cs typeface="Poppins" panose="020B0604020202020204" pitchFamily="34" charset="0"/>
                        </a:rPr>
                        <a:t>Mortgage</a:t>
                      </a:r>
                    </a:p>
                  </a:txBody>
                  <a:tcPr marL="182880" anchor="ctr">
                    <a:solidFill>
                      <a:srgbClr val="D9DBD5"/>
                    </a:solidFill>
                  </a:tcPr>
                </a:tc>
                <a:tc>
                  <a:txBody>
                    <a:bodyPr/>
                    <a:lstStyle/>
                    <a:p>
                      <a:r>
                        <a:rPr lang="en-US" sz="2000">
                          <a:solidFill>
                            <a:srgbClr val="000000"/>
                          </a:solidFill>
                          <a:latin typeface="Poppins" panose="020B0604020202020204" pitchFamily="34" charset="0"/>
                          <a:cs typeface="Poppins" panose="020B0604020202020204" pitchFamily="34" charset="0"/>
                        </a:rPr>
                        <a:t>Personal loan</a:t>
                      </a:r>
                    </a:p>
                  </a:txBody>
                  <a:tcPr marL="182880" marR="182880" marT="91440" marB="91440" anchor="ctr">
                    <a:solidFill>
                      <a:srgbClr val="D9DBD5"/>
                    </a:solidFill>
                  </a:tcPr>
                </a:tc>
                <a:extLst>
                  <a:ext uri="{0D108BD9-81ED-4DB2-BD59-A6C34878D82A}">
                    <a16:rowId xmlns:a16="http://schemas.microsoft.com/office/drawing/2014/main" val="274289141"/>
                  </a:ext>
                </a:extLst>
              </a:tr>
            </a:tbl>
          </a:graphicData>
        </a:graphic>
      </p:graphicFrame>
    </p:spTree>
    <p:extLst>
      <p:ext uri="{BB962C8B-B14F-4D97-AF65-F5344CB8AC3E}">
        <p14:creationId xmlns:p14="http://schemas.microsoft.com/office/powerpoint/2010/main" val="1243981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89249-F1E3-6754-D89C-A16DA18A80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4F1A6B-8DD6-CC04-F8C4-09E5F2258C45}"/>
              </a:ext>
            </a:extLst>
          </p:cNvPr>
          <p:cNvSpPr>
            <a:spLocks noGrp="1"/>
          </p:cNvSpPr>
          <p:nvPr>
            <p:ph type="title"/>
          </p:nvPr>
        </p:nvSpPr>
        <p:spPr/>
        <p:txBody>
          <a:bodyPr/>
          <a:lstStyle/>
          <a:p>
            <a:r>
              <a:rPr lang="en-US">
                <a:latin typeface="Poppins"/>
                <a:cs typeface="Poppins"/>
              </a:rPr>
              <a:t>One product, multiple categories</a:t>
            </a:r>
          </a:p>
        </p:txBody>
      </p:sp>
      <p:sp>
        <p:nvSpPr>
          <p:cNvPr id="4" name="Footer Placeholder 3">
            <a:extLst>
              <a:ext uri="{FF2B5EF4-FFF2-40B4-BE49-F238E27FC236}">
                <a16:creationId xmlns:a16="http://schemas.microsoft.com/office/drawing/2014/main" id="{73242E36-3B72-19CD-B1CA-A3FC0EDFAA43}"/>
              </a:ext>
            </a:extLst>
          </p:cNvPr>
          <p:cNvSpPr>
            <a:spLocks noGrp="1"/>
          </p:cNvSpPr>
          <p:nvPr>
            <p:ph type="ftr" sz="quarter" idx="10"/>
          </p:nvPr>
        </p:nvSpPr>
        <p:spPr/>
        <p:txBody>
          <a:bodyPr/>
          <a:lstStyle/>
          <a:p>
            <a:r>
              <a:rPr lang="en-US"/>
              <a:t>What is Credit?</a:t>
            </a:r>
          </a:p>
        </p:txBody>
      </p:sp>
      <p:sp>
        <p:nvSpPr>
          <p:cNvPr id="5" name="Slide Number Placeholder 4">
            <a:extLst>
              <a:ext uri="{FF2B5EF4-FFF2-40B4-BE49-F238E27FC236}">
                <a16:creationId xmlns:a16="http://schemas.microsoft.com/office/drawing/2014/main" id="{3F2780C2-0F3E-AAAB-9EED-1DE5D24E05C0}"/>
              </a:ext>
            </a:extLst>
          </p:cNvPr>
          <p:cNvSpPr>
            <a:spLocks noGrp="1"/>
          </p:cNvSpPr>
          <p:nvPr>
            <p:ph type="sldNum" sz="quarter" idx="11"/>
          </p:nvPr>
        </p:nvSpPr>
        <p:spPr/>
        <p:txBody>
          <a:bodyPr/>
          <a:lstStyle/>
          <a:p>
            <a:r>
              <a:rPr lang="en-US"/>
              <a:t>12</a:t>
            </a:r>
          </a:p>
        </p:txBody>
      </p:sp>
      <p:graphicFrame>
        <p:nvGraphicFramePr>
          <p:cNvPr id="11" name="Table 10">
            <a:extLst>
              <a:ext uri="{FF2B5EF4-FFF2-40B4-BE49-F238E27FC236}">
                <a16:creationId xmlns:a16="http://schemas.microsoft.com/office/drawing/2014/main" id="{1127B3E5-10BC-DF8E-7273-CA2914C9B1C4}"/>
              </a:ext>
            </a:extLst>
          </p:cNvPr>
          <p:cNvGraphicFramePr>
            <a:graphicFrameLocks noGrp="1"/>
          </p:cNvGraphicFramePr>
          <p:nvPr>
            <p:extLst>
              <p:ext uri="{D42A27DB-BD31-4B8C-83A1-F6EECF244321}">
                <p14:modId xmlns:p14="http://schemas.microsoft.com/office/powerpoint/2010/main" val="2599995697"/>
              </p:ext>
            </p:extLst>
          </p:nvPr>
        </p:nvGraphicFramePr>
        <p:xfrm>
          <a:off x="2804160" y="2057400"/>
          <a:ext cx="6583680" cy="274320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54537255"/>
                    </a:ext>
                  </a:extLst>
                </a:gridCol>
                <a:gridCol w="3291840">
                  <a:extLst>
                    <a:ext uri="{9D8B030D-6E8A-4147-A177-3AD203B41FA5}">
                      <a16:colId xmlns:a16="http://schemas.microsoft.com/office/drawing/2014/main" val="139531436"/>
                    </a:ext>
                  </a:extLst>
                </a:gridCol>
              </a:tblGrid>
              <a:tr h="548640">
                <a:tc>
                  <a:txBody>
                    <a:bodyPr/>
                    <a:lstStyle/>
                    <a:p>
                      <a:pPr algn="ctr"/>
                      <a:r>
                        <a:rPr lang="en-US" sz="2000">
                          <a:solidFill>
                            <a:srgbClr val="FFFFFF"/>
                          </a:solidFill>
                          <a:latin typeface="Poppins" panose="020B0604020202020204" pitchFamily="34" charset="0"/>
                          <a:cs typeface="Poppins" panose="020B0604020202020204" pitchFamily="34" charset="0"/>
                        </a:rPr>
                        <a:t>Credit Product</a:t>
                      </a:r>
                    </a:p>
                  </a:txBody>
                  <a:tcPr anchor="ctr">
                    <a:solidFill>
                      <a:srgbClr val="0D5257"/>
                    </a:solidFill>
                  </a:tcPr>
                </a:tc>
                <a:tc>
                  <a:txBody>
                    <a:bodyPr/>
                    <a:lstStyle/>
                    <a:p>
                      <a:pPr algn="ctr"/>
                      <a:r>
                        <a:rPr lang="en-US" sz="2000">
                          <a:solidFill>
                            <a:srgbClr val="FFFFFF"/>
                          </a:solidFill>
                          <a:latin typeface="Poppins" panose="020B0604020202020204" pitchFamily="34" charset="0"/>
                          <a:cs typeface="Poppins" panose="020B0604020202020204" pitchFamily="34" charset="0"/>
                        </a:rPr>
                        <a:t>Type</a:t>
                      </a:r>
                    </a:p>
                  </a:txBody>
                  <a:tcPr anchor="ctr">
                    <a:solidFill>
                      <a:srgbClr val="0D5257"/>
                    </a:solidFill>
                  </a:tcPr>
                </a:tc>
                <a:extLst>
                  <a:ext uri="{0D108BD9-81ED-4DB2-BD59-A6C34878D82A}">
                    <a16:rowId xmlns:a16="http://schemas.microsoft.com/office/drawing/2014/main" val="476446997"/>
                  </a:ext>
                </a:extLst>
              </a:tr>
              <a:tr h="548640">
                <a:tc>
                  <a:txBody>
                    <a:bodyPr/>
                    <a:lstStyle/>
                    <a:p>
                      <a:pPr>
                        <a:buNone/>
                      </a:pPr>
                      <a:r>
                        <a:rPr lang="en-US" sz="2000" b="0" kern="1200">
                          <a:solidFill>
                            <a:srgbClr val="000000"/>
                          </a:solidFill>
                          <a:latin typeface="Poppins" panose="020B0604020202020204" pitchFamily="34" charset="0"/>
                          <a:ea typeface="+mn-ea"/>
                          <a:cs typeface="Poppins" panose="020B0604020202020204" pitchFamily="34" charset="0"/>
                        </a:rPr>
                        <a:t>Car loan</a:t>
                      </a:r>
                    </a:p>
                  </a:txBody>
                  <a:tcPr anchor="ctr">
                    <a:solidFill>
                      <a:srgbClr val="F1F1DE"/>
                    </a:solidFill>
                  </a:tcPr>
                </a:tc>
                <a:tc>
                  <a:txBody>
                    <a:bodyPr/>
                    <a:lstStyle/>
                    <a:p>
                      <a:pPr>
                        <a:buNone/>
                      </a:pPr>
                      <a:r>
                        <a:rPr lang="en-US" sz="2000" b="0" kern="1200">
                          <a:solidFill>
                            <a:srgbClr val="000000"/>
                          </a:solidFill>
                          <a:latin typeface="Poppins" panose="020B0604020202020204" pitchFamily="34" charset="0"/>
                          <a:ea typeface="+mn-ea"/>
                          <a:cs typeface="Poppins" panose="020B0604020202020204" pitchFamily="34" charset="0"/>
                        </a:rPr>
                        <a:t>Installment + Secured</a:t>
                      </a:r>
                    </a:p>
                  </a:txBody>
                  <a:tcPr anchor="ctr">
                    <a:solidFill>
                      <a:srgbClr val="F1F1DE"/>
                    </a:solidFill>
                  </a:tcPr>
                </a:tc>
                <a:extLst>
                  <a:ext uri="{0D108BD9-81ED-4DB2-BD59-A6C34878D82A}">
                    <a16:rowId xmlns:a16="http://schemas.microsoft.com/office/drawing/2014/main" val="1397226864"/>
                  </a:ext>
                </a:extLst>
              </a:tr>
              <a:tr h="548640">
                <a:tc>
                  <a:txBody>
                    <a:bodyPr/>
                    <a:lstStyle/>
                    <a:p>
                      <a:pPr>
                        <a:buNone/>
                      </a:pPr>
                      <a:r>
                        <a:rPr lang="en-US" sz="2000" b="0" kern="1200">
                          <a:solidFill>
                            <a:srgbClr val="000000"/>
                          </a:solidFill>
                          <a:latin typeface="Poppins" panose="020B0604020202020204" pitchFamily="34" charset="0"/>
                          <a:ea typeface="+mn-ea"/>
                          <a:cs typeface="Poppins" panose="020B0604020202020204" pitchFamily="34" charset="0"/>
                        </a:rPr>
                        <a:t>Credit card</a:t>
                      </a:r>
                    </a:p>
                  </a:txBody>
                  <a:tcPr anchor="ctr">
                    <a:solidFill>
                      <a:srgbClr val="D9DBD5"/>
                    </a:solidFill>
                  </a:tcPr>
                </a:tc>
                <a:tc>
                  <a:txBody>
                    <a:bodyPr/>
                    <a:lstStyle/>
                    <a:p>
                      <a:pPr>
                        <a:buNone/>
                      </a:pPr>
                      <a:r>
                        <a:rPr lang="en-US" sz="2000" b="0" kern="1200">
                          <a:solidFill>
                            <a:srgbClr val="000000"/>
                          </a:solidFill>
                          <a:latin typeface="Poppins" panose="020B0604020202020204" pitchFamily="34" charset="0"/>
                          <a:ea typeface="+mn-ea"/>
                          <a:cs typeface="Poppins" panose="020B0604020202020204" pitchFamily="34" charset="0"/>
                        </a:rPr>
                        <a:t>Revolving + Unsecured</a:t>
                      </a:r>
                    </a:p>
                  </a:txBody>
                  <a:tcPr anchor="ctr">
                    <a:solidFill>
                      <a:srgbClr val="D9DBD5"/>
                    </a:solidFill>
                  </a:tcPr>
                </a:tc>
                <a:extLst>
                  <a:ext uri="{0D108BD9-81ED-4DB2-BD59-A6C34878D82A}">
                    <a16:rowId xmlns:a16="http://schemas.microsoft.com/office/drawing/2014/main" val="1930120640"/>
                  </a:ext>
                </a:extLst>
              </a:tr>
              <a:tr h="548640">
                <a:tc>
                  <a:txBody>
                    <a:bodyPr/>
                    <a:lstStyle/>
                    <a:p>
                      <a:pPr>
                        <a:buNone/>
                      </a:pPr>
                      <a:r>
                        <a:rPr lang="en-US" sz="2000" b="0" kern="1200">
                          <a:solidFill>
                            <a:srgbClr val="000000"/>
                          </a:solidFill>
                          <a:latin typeface="Poppins" panose="020B0604020202020204" pitchFamily="34" charset="0"/>
                          <a:ea typeface="+mn-ea"/>
                          <a:cs typeface="Poppins" panose="020B0604020202020204" pitchFamily="34" charset="0"/>
                        </a:rPr>
                        <a:t>Mortgage</a:t>
                      </a:r>
                    </a:p>
                  </a:txBody>
                  <a:tcPr anchor="ctr">
                    <a:solidFill>
                      <a:srgbClr val="F1F1DE"/>
                    </a:solidFill>
                  </a:tcPr>
                </a:tc>
                <a:tc>
                  <a:txBody>
                    <a:bodyPr/>
                    <a:lstStyle/>
                    <a:p>
                      <a:pPr>
                        <a:buNone/>
                      </a:pPr>
                      <a:r>
                        <a:rPr lang="en-US" sz="2000" b="0" kern="1200">
                          <a:solidFill>
                            <a:srgbClr val="000000"/>
                          </a:solidFill>
                          <a:latin typeface="Poppins" panose="020B0604020202020204" pitchFamily="34" charset="0"/>
                          <a:ea typeface="+mn-ea"/>
                          <a:cs typeface="Poppins" panose="020B0604020202020204" pitchFamily="34" charset="0"/>
                        </a:rPr>
                        <a:t>Installment + Secured</a:t>
                      </a:r>
                    </a:p>
                  </a:txBody>
                  <a:tcPr anchor="ctr">
                    <a:solidFill>
                      <a:srgbClr val="F1F1DE"/>
                    </a:solidFill>
                  </a:tcPr>
                </a:tc>
                <a:extLst>
                  <a:ext uri="{0D108BD9-81ED-4DB2-BD59-A6C34878D82A}">
                    <a16:rowId xmlns:a16="http://schemas.microsoft.com/office/drawing/2014/main" val="3443089270"/>
                  </a:ext>
                </a:extLst>
              </a:tr>
              <a:tr h="548640">
                <a:tc>
                  <a:txBody>
                    <a:bodyPr/>
                    <a:lstStyle/>
                    <a:p>
                      <a:pPr>
                        <a:buNone/>
                      </a:pPr>
                      <a:r>
                        <a:rPr lang="en-US" sz="2000" b="0" kern="1200">
                          <a:solidFill>
                            <a:srgbClr val="000000"/>
                          </a:solidFill>
                          <a:latin typeface="Poppins" panose="020B0604020202020204" pitchFamily="34" charset="0"/>
                          <a:ea typeface="+mn-ea"/>
                          <a:cs typeface="Poppins" panose="020B0604020202020204" pitchFamily="34" charset="0"/>
                        </a:rPr>
                        <a:t>Business line of credit</a:t>
                      </a:r>
                    </a:p>
                  </a:txBody>
                  <a:tcPr anchor="ctr">
                    <a:solidFill>
                      <a:srgbClr val="D9DBD5"/>
                    </a:solidFill>
                  </a:tcPr>
                </a:tc>
                <a:tc>
                  <a:txBody>
                    <a:bodyPr/>
                    <a:lstStyle/>
                    <a:p>
                      <a:pPr fontAlgn="t">
                        <a:lnSpc>
                          <a:spcPct val="119048"/>
                        </a:lnSpc>
                        <a:buNone/>
                      </a:pPr>
                      <a:r>
                        <a:rPr lang="en-US" sz="2000" b="0" kern="1200">
                          <a:solidFill>
                            <a:srgbClr val="000000"/>
                          </a:solidFill>
                          <a:latin typeface="Poppins" panose="020B0604020202020204" pitchFamily="34" charset="0"/>
                          <a:ea typeface="+mn-ea"/>
                          <a:cs typeface="Poppins" panose="020B0604020202020204" pitchFamily="34" charset="0"/>
                        </a:rPr>
                        <a:t>Revolving + Unsecured</a:t>
                      </a:r>
                    </a:p>
                  </a:txBody>
                  <a:tcPr anchor="ctr">
                    <a:solidFill>
                      <a:srgbClr val="D9DBD5"/>
                    </a:solidFill>
                  </a:tcPr>
                </a:tc>
                <a:extLst>
                  <a:ext uri="{0D108BD9-81ED-4DB2-BD59-A6C34878D82A}">
                    <a16:rowId xmlns:a16="http://schemas.microsoft.com/office/drawing/2014/main" val="274289141"/>
                  </a:ext>
                </a:extLst>
              </a:tr>
            </a:tbl>
          </a:graphicData>
        </a:graphic>
      </p:graphicFrame>
    </p:spTree>
    <p:extLst>
      <p:ext uri="{BB962C8B-B14F-4D97-AF65-F5344CB8AC3E}">
        <p14:creationId xmlns:p14="http://schemas.microsoft.com/office/powerpoint/2010/main" val="2604964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1A1AD-3CAB-4239-1BA7-54D0CEB21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01C44E-AE03-9555-C046-7A8D5E5713C5}"/>
              </a:ext>
            </a:extLst>
          </p:cNvPr>
          <p:cNvSpPr>
            <a:spLocks noGrp="1"/>
          </p:cNvSpPr>
          <p:nvPr>
            <p:ph type="title"/>
          </p:nvPr>
        </p:nvSpPr>
        <p:spPr/>
        <p:txBody>
          <a:bodyPr/>
          <a:lstStyle/>
          <a:p>
            <a:r>
              <a:rPr lang="en-US"/>
              <a:t>Identifying credit types</a:t>
            </a:r>
          </a:p>
        </p:txBody>
      </p:sp>
      <p:sp>
        <p:nvSpPr>
          <p:cNvPr id="3" name="Content Placeholder 2">
            <a:extLst>
              <a:ext uri="{FF2B5EF4-FFF2-40B4-BE49-F238E27FC236}">
                <a16:creationId xmlns:a16="http://schemas.microsoft.com/office/drawing/2014/main" id="{55145680-751C-C099-262D-85E34ECA5421}"/>
              </a:ext>
            </a:extLst>
          </p:cNvPr>
          <p:cNvSpPr>
            <a:spLocks noGrp="1"/>
          </p:cNvSpPr>
          <p:nvPr>
            <p:ph idx="1"/>
          </p:nvPr>
        </p:nvSpPr>
        <p:spPr>
          <a:xfrm>
            <a:off x="838199" y="1825625"/>
            <a:ext cx="6809509" cy="4143854"/>
          </a:xfrm>
        </p:spPr>
        <p:txBody>
          <a:bodyPr>
            <a:noAutofit/>
          </a:bodyPr>
          <a:lstStyle/>
          <a:p>
            <a:pPr marL="457200" indent="-457200">
              <a:buFont typeface="+mj-lt"/>
              <a:buAutoNum type="arabicPeriod"/>
            </a:pPr>
            <a:r>
              <a:rPr lang="en-US"/>
              <a:t>Ask: Is it borrowed once or re-used?</a:t>
            </a:r>
          </a:p>
          <a:p>
            <a:pPr lvl="1"/>
            <a:r>
              <a:rPr lang="en-US" sz="2200"/>
              <a:t>Borrowed once: </a:t>
            </a:r>
            <a:r>
              <a:rPr lang="en-US" sz="2200" b="1"/>
              <a:t>installment loan</a:t>
            </a:r>
          </a:p>
          <a:p>
            <a:pPr lvl="1"/>
            <a:r>
              <a:rPr lang="en-US" sz="2200"/>
              <a:t>Re-used: </a:t>
            </a:r>
            <a:r>
              <a:rPr lang="en-US" sz="2200" b="1"/>
              <a:t>revolving loan</a:t>
            </a:r>
          </a:p>
          <a:p>
            <a:pPr marL="514350" indent="-514350">
              <a:buFont typeface="+mj-lt"/>
              <a:buAutoNum type="arabicPeriod"/>
            </a:pPr>
            <a:r>
              <a:rPr lang="en-US"/>
              <a:t>Ask: Is collateral required?</a:t>
            </a:r>
          </a:p>
          <a:p>
            <a:pPr lvl="1"/>
            <a:r>
              <a:rPr lang="en-US" sz="2200"/>
              <a:t>Yes: </a:t>
            </a:r>
            <a:r>
              <a:rPr lang="en-US" sz="2200" b="1"/>
              <a:t>secured loan</a:t>
            </a:r>
          </a:p>
          <a:p>
            <a:pPr lvl="1"/>
            <a:r>
              <a:rPr lang="en-US" sz="2200"/>
              <a:t>No: </a:t>
            </a:r>
            <a:r>
              <a:rPr lang="en-US" sz="2200" b="1"/>
              <a:t>unsecured loan</a:t>
            </a:r>
          </a:p>
        </p:txBody>
      </p:sp>
      <p:sp>
        <p:nvSpPr>
          <p:cNvPr id="5" name="Slide Number Placeholder 4">
            <a:extLst>
              <a:ext uri="{FF2B5EF4-FFF2-40B4-BE49-F238E27FC236}">
                <a16:creationId xmlns:a16="http://schemas.microsoft.com/office/drawing/2014/main" id="{CB0239A1-6883-46BF-2741-BD4ADA215A94}"/>
              </a:ext>
            </a:extLst>
          </p:cNvPr>
          <p:cNvSpPr>
            <a:spLocks noGrp="1"/>
          </p:cNvSpPr>
          <p:nvPr>
            <p:ph type="sldNum" sz="quarter" idx="11"/>
          </p:nvPr>
        </p:nvSpPr>
        <p:spPr/>
        <p:txBody>
          <a:bodyPr/>
          <a:lstStyle/>
          <a:p>
            <a:r>
              <a:rPr lang="en-US"/>
              <a:t>13</a:t>
            </a:r>
          </a:p>
        </p:txBody>
      </p:sp>
      <p:sp>
        <p:nvSpPr>
          <p:cNvPr id="7" name="Footer Placeholder 6">
            <a:extLst>
              <a:ext uri="{FF2B5EF4-FFF2-40B4-BE49-F238E27FC236}">
                <a16:creationId xmlns:a16="http://schemas.microsoft.com/office/drawing/2014/main" id="{D0BDEA0F-3B53-8C34-C2CD-EA33A25A8902}"/>
              </a:ext>
            </a:extLst>
          </p:cNvPr>
          <p:cNvSpPr>
            <a:spLocks noGrp="1"/>
          </p:cNvSpPr>
          <p:nvPr>
            <p:ph type="ftr" sz="quarter" idx="10"/>
          </p:nvPr>
        </p:nvSpPr>
        <p:spPr/>
        <p:txBody>
          <a:bodyPr/>
          <a:lstStyle/>
          <a:p>
            <a:r>
              <a:rPr lang="en-US"/>
              <a:t>What is Credit?</a:t>
            </a:r>
          </a:p>
        </p:txBody>
      </p:sp>
    </p:spTree>
    <p:extLst>
      <p:ext uri="{BB962C8B-B14F-4D97-AF65-F5344CB8AC3E}">
        <p14:creationId xmlns:p14="http://schemas.microsoft.com/office/powerpoint/2010/main" val="553616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30D6D3-DE61-EB9A-D83C-2FD2504A0FE3}"/>
              </a:ext>
            </a:extLst>
          </p:cNvPr>
          <p:cNvPicPr>
            <a:picLocks noChangeAspect="1"/>
          </p:cNvPicPr>
          <p:nvPr/>
        </p:nvPicPr>
        <p:blipFill>
          <a:blip r:embed="rId3">
            <a:extLst>
              <a:ext uri="{28A0092B-C50C-407E-A947-70E740481C1C}">
                <a14:useLocalDpi xmlns:a14="http://schemas.microsoft.com/office/drawing/2010/main" val="0"/>
              </a:ext>
            </a:extLst>
          </a:blip>
          <a:srcRect t="104" r="1002" b="16367"/>
          <a:stretch>
            <a:fillRect/>
          </a:stretch>
        </p:blipFill>
        <p:spPr>
          <a:xfrm>
            <a:off x="0" y="-1"/>
            <a:ext cx="12192000" cy="6858001"/>
          </a:xfrm>
          <a:prstGeom prst="rect">
            <a:avLst/>
          </a:prstGeom>
        </p:spPr>
      </p:pic>
      <p:sp>
        <p:nvSpPr>
          <p:cNvPr id="7" name="Rectangle 6">
            <a:extLst>
              <a:ext uri="{FF2B5EF4-FFF2-40B4-BE49-F238E27FC236}">
                <a16:creationId xmlns:a16="http://schemas.microsoft.com/office/drawing/2014/main" id="{4C8E96DE-FAA5-1EBC-AD88-678DC7BC0756}"/>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BBBF87-C7D1-F4A3-B095-4BEBF03F6D58}"/>
              </a:ext>
            </a:extLst>
          </p:cNvPr>
          <p:cNvSpPr>
            <a:spLocks noGrp="1"/>
          </p:cNvSpPr>
          <p:nvPr>
            <p:ph type="ctrTitle"/>
          </p:nvPr>
        </p:nvSpPr>
        <p:spPr/>
        <p:txBody>
          <a:bodyPr/>
          <a:lstStyle/>
          <a:p>
            <a:r>
              <a:rPr lang="en-US"/>
              <a:t>Application Activity</a:t>
            </a:r>
          </a:p>
        </p:txBody>
      </p:sp>
    </p:spTree>
    <p:extLst>
      <p:ext uri="{BB962C8B-B14F-4D97-AF65-F5344CB8AC3E}">
        <p14:creationId xmlns:p14="http://schemas.microsoft.com/office/powerpoint/2010/main" val="588782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0351D-0AB9-6A76-B1BC-7610F1C062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B7002B-A725-8138-EE33-CDB4B3144039}"/>
              </a:ext>
            </a:extLst>
          </p:cNvPr>
          <p:cNvSpPr>
            <a:spLocks noGrp="1"/>
          </p:cNvSpPr>
          <p:nvPr>
            <p:ph type="title"/>
          </p:nvPr>
        </p:nvSpPr>
        <p:spPr/>
        <p:txBody>
          <a:bodyPr/>
          <a:lstStyle/>
          <a:p>
            <a:r>
              <a:rPr lang="en-US"/>
              <a:t>Activity instructions</a:t>
            </a:r>
          </a:p>
        </p:txBody>
      </p:sp>
      <p:sp>
        <p:nvSpPr>
          <p:cNvPr id="5" name="Slide Number Placeholder 4">
            <a:extLst>
              <a:ext uri="{FF2B5EF4-FFF2-40B4-BE49-F238E27FC236}">
                <a16:creationId xmlns:a16="http://schemas.microsoft.com/office/drawing/2014/main" id="{C2D74288-2A37-7FF0-38AA-8CD7D359696B}"/>
              </a:ext>
            </a:extLst>
          </p:cNvPr>
          <p:cNvSpPr>
            <a:spLocks noGrp="1"/>
          </p:cNvSpPr>
          <p:nvPr>
            <p:ph type="sldNum" sz="quarter" idx="11"/>
          </p:nvPr>
        </p:nvSpPr>
        <p:spPr/>
        <p:txBody>
          <a:bodyPr/>
          <a:lstStyle/>
          <a:p>
            <a:r>
              <a:rPr lang="en-US"/>
              <a:t>15</a:t>
            </a:r>
          </a:p>
        </p:txBody>
      </p:sp>
      <p:sp>
        <p:nvSpPr>
          <p:cNvPr id="7" name="Footer Placeholder 6">
            <a:extLst>
              <a:ext uri="{FF2B5EF4-FFF2-40B4-BE49-F238E27FC236}">
                <a16:creationId xmlns:a16="http://schemas.microsoft.com/office/drawing/2014/main" id="{36D9EF67-5A6E-0561-42E2-B4E83B4943FF}"/>
              </a:ext>
            </a:extLst>
          </p:cNvPr>
          <p:cNvSpPr>
            <a:spLocks noGrp="1"/>
          </p:cNvSpPr>
          <p:nvPr>
            <p:ph type="ftr" sz="quarter" idx="10"/>
          </p:nvPr>
        </p:nvSpPr>
        <p:spPr/>
        <p:txBody>
          <a:bodyPr/>
          <a:lstStyle/>
          <a:p>
            <a:r>
              <a:rPr lang="en-US"/>
              <a:t>What is Credit?</a:t>
            </a:r>
          </a:p>
        </p:txBody>
      </p:sp>
      <p:sp>
        <p:nvSpPr>
          <p:cNvPr id="4" name="Content Placeholder 3">
            <a:extLst>
              <a:ext uri="{FF2B5EF4-FFF2-40B4-BE49-F238E27FC236}">
                <a16:creationId xmlns:a16="http://schemas.microsoft.com/office/drawing/2014/main" id="{AA10AFA3-32AA-776E-2AB5-81029A487274}"/>
              </a:ext>
            </a:extLst>
          </p:cNvPr>
          <p:cNvSpPr>
            <a:spLocks noGrp="1"/>
          </p:cNvSpPr>
          <p:nvPr>
            <p:ph idx="1"/>
          </p:nvPr>
        </p:nvSpPr>
        <p:spPr>
          <a:xfrm>
            <a:off x="838200" y="1690688"/>
            <a:ext cx="10515600" cy="4665661"/>
          </a:xfrm>
        </p:spPr>
        <p:txBody>
          <a:bodyPr>
            <a:noAutofit/>
          </a:bodyPr>
          <a:lstStyle/>
          <a:p>
            <a:pPr marL="457200" indent="-457200">
              <a:spcBef>
                <a:spcPts val="800"/>
              </a:spcBef>
              <a:spcAft>
                <a:spcPts val="1000"/>
              </a:spcAft>
              <a:buFont typeface="+mj-lt"/>
              <a:buAutoNum type="arabicPeriod"/>
            </a:pPr>
            <a:r>
              <a:rPr lang="en-US"/>
              <a:t>Read each scenario with your group</a:t>
            </a:r>
          </a:p>
          <a:p>
            <a:pPr marL="457200" indent="-457200">
              <a:spcBef>
                <a:spcPts val="800"/>
              </a:spcBef>
              <a:spcAft>
                <a:spcPts val="1000"/>
              </a:spcAft>
              <a:buFont typeface="+mj-lt"/>
              <a:buAutoNum type="arabicPeriod"/>
            </a:pPr>
            <a:r>
              <a:rPr lang="en-US"/>
              <a:t>Decide whether the credit is: </a:t>
            </a:r>
          </a:p>
          <a:p>
            <a:pPr marL="914400" lvl="1" indent="-457200">
              <a:spcBef>
                <a:spcPts val="0"/>
              </a:spcBef>
              <a:spcAft>
                <a:spcPts val="600"/>
              </a:spcAft>
              <a:buFont typeface="+mj-lt"/>
              <a:buAutoNum type="alphaLcPeriod"/>
            </a:pPr>
            <a:r>
              <a:rPr lang="en-US" sz="2200"/>
              <a:t>Installment or revolving</a:t>
            </a:r>
          </a:p>
          <a:p>
            <a:pPr marL="914400" lvl="1" indent="-457200">
              <a:spcBef>
                <a:spcPts val="0"/>
              </a:spcBef>
              <a:spcAft>
                <a:spcPts val="1000"/>
              </a:spcAft>
              <a:buFont typeface="+mj-lt"/>
              <a:buAutoNum type="alphaLcPeriod"/>
            </a:pPr>
            <a:r>
              <a:rPr lang="en-US" sz="2200"/>
              <a:t>Secured or unsecured</a:t>
            </a:r>
          </a:p>
          <a:p>
            <a:pPr marL="457200" indent="-457200">
              <a:spcBef>
                <a:spcPts val="800"/>
              </a:spcBef>
              <a:spcAft>
                <a:spcPts val="1000"/>
              </a:spcAft>
              <a:buFont typeface="+mj-lt"/>
              <a:buAutoNum type="arabicPeriod"/>
            </a:pPr>
            <a:r>
              <a:rPr lang="en-US"/>
              <a:t>Your group will be assigned one scenario to research. Find a similar credit offer from an Oregon bank, credit union, or retailer and record:</a:t>
            </a:r>
          </a:p>
          <a:p>
            <a:pPr marL="914400" lvl="1" indent="-457200">
              <a:spcBef>
                <a:spcPts val="0"/>
              </a:spcBef>
              <a:spcAft>
                <a:spcPts val="600"/>
              </a:spcAft>
              <a:buFont typeface="+mj-lt"/>
              <a:buAutoNum type="alphaLcPeriod"/>
            </a:pPr>
            <a:r>
              <a:rPr lang="en-US" sz="2200"/>
              <a:t>APR or interest rate</a:t>
            </a:r>
          </a:p>
          <a:p>
            <a:pPr marL="914400" lvl="1" indent="-457200">
              <a:spcBef>
                <a:spcPts val="0"/>
              </a:spcBef>
              <a:spcAft>
                <a:spcPts val="600"/>
              </a:spcAft>
              <a:buFont typeface="+mj-lt"/>
              <a:buAutoNum type="alphaLcPeriod"/>
            </a:pPr>
            <a:r>
              <a:rPr lang="en-US" sz="2200"/>
              <a:t>One fee</a:t>
            </a:r>
          </a:p>
          <a:p>
            <a:pPr marL="914400" lvl="1" indent="-457200">
              <a:spcBef>
                <a:spcPts val="0"/>
              </a:spcBef>
              <a:spcAft>
                <a:spcPts val="1000"/>
              </a:spcAft>
              <a:buFont typeface="+mj-lt"/>
              <a:buAutoNum type="alphaLcPeriod"/>
            </a:pPr>
            <a:r>
              <a:rPr lang="en-US" sz="2200"/>
              <a:t>One important feature</a:t>
            </a:r>
          </a:p>
          <a:p>
            <a:pPr marL="457200" indent="-457200">
              <a:spcBef>
                <a:spcPts val="800"/>
              </a:spcBef>
              <a:spcAft>
                <a:spcPts val="1000"/>
              </a:spcAft>
              <a:buFont typeface="+mj-lt"/>
              <a:buAutoNum type="arabicPeriod"/>
            </a:pPr>
            <a:r>
              <a:rPr lang="en-US"/>
              <a:t>Be ready to share your answers with the class</a:t>
            </a:r>
          </a:p>
        </p:txBody>
      </p:sp>
    </p:spTree>
    <p:extLst>
      <p:ext uri="{BB962C8B-B14F-4D97-AF65-F5344CB8AC3E}">
        <p14:creationId xmlns:p14="http://schemas.microsoft.com/office/powerpoint/2010/main" val="32842524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86D9E2E-5951-34BE-2ADC-E0105A0932E4}"/>
              </a:ext>
            </a:extLst>
          </p:cNvPr>
          <p:cNvPicPr>
            <a:picLocks noChangeAspect="1"/>
          </p:cNvPicPr>
          <p:nvPr/>
        </p:nvPicPr>
        <p:blipFill>
          <a:blip r:embed="rId3">
            <a:extLst>
              <a:ext uri="{28A0092B-C50C-407E-A947-70E740481C1C}">
                <a14:useLocalDpi xmlns:a14="http://schemas.microsoft.com/office/drawing/2010/main" val="0"/>
              </a:ext>
            </a:extLst>
          </a:blip>
          <a:srcRect l="2471" t="3557" b="14193"/>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AACCE0B-15E4-A54A-C052-1AE801785E75}"/>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8145FC-B2EB-2389-69C0-9C05B2FEB1AF}"/>
              </a:ext>
            </a:extLst>
          </p:cNvPr>
          <p:cNvSpPr>
            <a:spLocks noGrp="1"/>
          </p:cNvSpPr>
          <p:nvPr>
            <p:ph type="ctrTitle"/>
          </p:nvPr>
        </p:nvSpPr>
        <p:spPr/>
        <p:txBody>
          <a:bodyPr/>
          <a:lstStyle/>
          <a:p>
            <a:r>
              <a:rPr lang="en-US"/>
              <a:t>Break</a:t>
            </a:r>
          </a:p>
        </p:txBody>
      </p:sp>
    </p:spTree>
    <p:extLst>
      <p:ext uri="{BB962C8B-B14F-4D97-AF65-F5344CB8AC3E}">
        <p14:creationId xmlns:p14="http://schemas.microsoft.com/office/powerpoint/2010/main" val="3915543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DCA3D91-093B-474E-161F-CE8F5BF01092}"/>
              </a:ext>
            </a:extLst>
          </p:cNvPr>
          <p:cNvPicPr>
            <a:picLocks noChangeAspect="1"/>
          </p:cNvPicPr>
          <p:nvPr/>
        </p:nvPicPr>
        <p:blipFill>
          <a:blip r:embed="rId3">
            <a:extLst>
              <a:ext uri="{28A0092B-C50C-407E-A947-70E740481C1C}">
                <a14:useLocalDpi xmlns:a14="http://schemas.microsoft.com/office/drawing/2010/main" val="0"/>
              </a:ext>
            </a:extLst>
          </a:blip>
          <a:srcRect l="706" r="-1" b="16261"/>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187B2CEA-5F03-9D08-1953-279375124934}"/>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48EB3D-6897-FBEB-251C-FE61676B7F21}"/>
              </a:ext>
            </a:extLst>
          </p:cNvPr>
          <p:cNvSpPr>
            <a:spLocks noGrp="1"/>
          </p:cNvSpPr>
          <p:nvPr>
            <p:ph type="ctrTitle"/>
          </p:nvPr>
        </p:nvSpPr>
        <p:spPr/>
        <p:txBody>
          <a:bodyPr/>
          <a:lstStyle/>
          <a:p>
            <a:r>
              <a:rPr lang="en-US"/>
              <a:t>Debrief</a:t>
            </a:r>
          </a:p>
        </p:txBody>
      </p:sp>
    </p:spTree>
    <p:extLst>
      <p:ext uri="{BB962C8B-B14F-4D97-AF65-F5344CB8AC3E}">
        <p14:creationId xmlns:p14="http://schemas.microsoft.com/office/powerpoint/2010/main" val="519575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63D75-EE39-B7E7-1508-72AC309C84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D5034D-84E7-D9A4-3999-8F2126F8E5BA}"/>
              </a:ext>
            </a:extLst>
          </p:cNvPr>
          <p:cNvSpPr>
            <a:spLocks noGrp="1"/>
          </p:cNvSpPr>
          <p:nvPr>
            <p:ph type="title"/>
          </p:nvPr>
        </p:nvSpPr>
        <p:spPr/>
        <p:txBody>
          <a:bodyPr/>
          <a:lstStyle/>
          <a:p>
            <a:r>
              <a:rPr lang="en-US">
                <a:latin typeface="Poppins"/>
                <a:cs typeface="Poppins"/>
              </a:rPr>
              <a:t>Credit scenarios answer key</a:t>
            </a:r>
          </a:p>
        </p:txBody>
      </p:sp>
      <p:sp>
        <p:nvSpPr>
          <p:cNvPr id="4" name="Footer Placeholder 3">
            <a:extLst>
              <a:ext uri="{FF2B5EF4-FFF2-40B4-BE49-F238E27FC236}">
                <a16:creationId xmlns:a16="http://schemas.microsoft.com/office/drawing/2014/main" id="{AA2DF859-D77B-D3EE-997D-1DF9D135CAFA}"/>
              </a:ext>
            </a:extLst>
          </p:cNvPr>
          <p:cNvSpPr>
            <a:spLocks noGrp="1"/>
          </p:cNvSpPr>
          <p:nvPr>
            <p:ph type="ftr" sz="quarter" idx="10"/>
          </p:nvPr>
        </p:nvSpPr>
        <p:spPr/>
        <p:txBody>
          <a:bodyPr/>
          <a:lstStyle/>
          <a:p>
            <a:r>
              <a:rPr lang="en-US"/>
              <a:t>What is Credit?</a:t>
            </a:r>
          </a:p>
        </p:txBody>
      </p:sp>
      <p:sp>
        <p:nvSpPr>
          <p:cNvPr id="5" name="Slide Number Placeholder 4">
            <a:extLst>
              <a:ext uri="{FF2B5EF4-FFF2-40B4-BE49-F238E27FC236}">
                <a16:creationId xmlns:a16="http://schemas.microsoft.com/office/drawing/2014/main" id="{83ADC11D-1295-FA21-4799-66C1EE60E5F6}"/>
              </a:ext>
            </a:extLst>
          </p:cNvPr>
          <p:cNvSpPr>
            <a:spLocks noGrp="1"/>
          </p:cNvSpPr>
          <p:nvPr>
            <p:ph type="sldNum" sz="quarter" idx="11"/>
          </p:nvPr>
        </p:nvSpPr>
        <p:spPr/>
        <p:txBody>
          <a:bodyPr/>
          <a:lstStyle/>
          <a:p>
            <a:r>
              <a:rPr lang="en-US"/>
              <a:t>18</a:t>
            </a:r>
          </a:p>
        </p:txBody>
      </p:sp>
      <p:graphicFrame>
        <p:nvGraphicFramePr>
          <p:cNvPr id="11" name="Table 10">
            <a:extLst>
              <a:ext uri="{FF2B5EF4-FFF2-40B4-BE49-F238E27FC236}">
                <a16:creationId xmlns:a16="http://schemas.microsoft.com/office/drawing/2014/main" id="{2F5C95D2-7221-9C53-A6CD-5C643B3BFC86}"/>
              </a:ext>
            </a:extLst>
          </p:cNvPr>
          <p:cNvGraphicFramePr>
            <a:graphicFrameLocks noGrp="1"/>
          </p:cNvGraphicFramePr>
          <p:nvPr>
            <p:extLst>
              <p:ext uri="{D42A27DB-BD31-4B8C-83A1-F6EECF244321}">
                <p14:modId xmlns:p14="http://schemas.microsoft.com/office/powerpoint/2010/main" val="1189849293"/>
              </p:ext>
            </p:extLst>
          </p:nvPr>
        </p:nvGraphicFramePr>
        <p:xfrm>
          <a:off x="838200" y="1645920"/>
          <a:ext cx="10515600" cy="4080336"/>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2254537255"/>
                    </a:ext>
                  </a:extLst>
                </a:gridCol>
                <a:gridCol w="2926080">
                  <a:extLst>
                    <a:ext uri="{9D8B030D-6E8A-4147-A177-3AD203B41FA5}">
                      <a16:colId xmlns:a16="http://schemas.microsoft.com/office/drawing/2014/main" val="139531436"/>
                    </a:ext>
                  </a:extLst>
                </a:gridCol>
                <a:gridCol w="4663440">
                  <a:extLst>
                    <a:ext uri="{9D8B030D-6E8A-4147-A177-3AD203B41FA5}">
                      <a16:colId xmlns:a16="http://schemas.microsoft.com/office/drawing/2014/main" val="2264340269"/>
                    </a:ext>
                  </a:extLst>
                </a:gridCol>
              </a:tblGrid>
              <a:tr h="559896">
                <a:tc>
                  <a:txBody>
                    <a:bodyPr/>
                    <a:lstStyle/>
                    <a:p>
                      <a:pPr algn="ctr"/>
                      <a:r>
                        <a:rPr lang="en-US" sz="1800">
                          <a:solidFill>
                            <a:srgbClr val="FFFFFF"/>
                          </a:solidFill>
                          <a:latin typeface="Poppins" panose="020B0604020202020204" pitchFamily="34" charset="0"/>
                          <a:cs typeface="Poppins" panose="020B0604020202020204" pitchFamily="34" charset="0"/>
                        </a:rPr>
                        <a:t>Scenario</a:t>
                      </a:r>
                    </a:p>
                  </a:txBody>
                  <a:tcPr anchor="ctr">
                    <a:solidFill>
                      <a:srgbClr val="0D5257"/>
                    </a:solidFill>
                  </a:tcPr>
                </a:tc>
                <a:tc>
                  <a:txBody>
                    <a:bodyPr/>
                    <a:lstStyle/>
                    <a:p>
                      <a:pPr algn="ctr"/>
                      <a:r>
                        <a:rPr lang="en-US" sz="1800">
                          <a:solidFill>
                            <a:srgbClr val="FFFFFF"/>
                          </a:solidFill>
                          <a:latin typeface="Poppins" panose="020B0604020202020204" pitchFamily="34" charset="0"/>
                          <a:cs typeface="Poppins" panose="020B0604020202020204" pitchFamily="34" charset="0"/>
                        </a:rPr>
                        <a:t>Credit Types</a:t>
                      </a:r>
                    </a:p>
                  </a:txBody>
                  <a:tcPr anchor="ctr">
                    <a:solidFill>
                      <a:srgbClr val="0D5257"/>
                    </a:solidFill>
                  </a:tcPr>
                </a:tc>
                <a:tc>
                  <a:txBody>
                    <a:bodyPr/>
                    <a:lstStyle/>
                    <a:p>
                      <a:pPr algn="ctr"/>
                      <a:r>
                        <a:rPr lang="en-US" sz="1800">
                          <a:solidFill>
                            <a:srgbClr val="FFFFFF"/>
                          </a:solidFill>
                          <a:latin typeface="Poppins" panose="020B0604020202020204" pitchFamily="34" charset="0"/>
                          <a:cs typeface="Poppins" panose="020B0604020202020204" pitchFamily="34" charset="0"/>
                        </a:rPr>
                        <a:t>Why?</a:t>
                      </a:r>
                    </a:p>
                  </a:txBody>
                  <a:tcPr anchor="ctr">
                    <a:solidFill>
                      <a:srgbClr val="0D5257"/>
                    </a:solidFill>
                  </a:tcPr>
                </a:tc>
                <a:extLst>
                  <a:ext uri="{0D108BD9-81ED-4DB2-BD59-A6C34878D82A}">
                    <a16:rowId xmlns:a16="http://schemas.microsoft.com/office/drawing/2014/main" val="476446997"/>
                  </a:ext>
                </a:extLst>
              </a:tr>
              <a:tr h="777240">
                <a:tc>
                  <a:txBody>
                    <a:bodyPr/>
                    <a:lstStyle/>
                    <a:p>
                      <a:pPr>
                        <a:buNone/>
                      </a:pPr>
                      <a:r>
                        <a:rPr lang="en-US" sz="1800" b="1">
                          <a:solidFill>
                            <a:srgbClr val="000000"/>
                          </a:solidFill>
                          <a:effectLst/>
                          <a:latin typeface="Poppins" panose="020B0604020202020204" pitchFamily="34" charset="0"/>
                          <a:cs typeface="Poppins" panose="020B0604020202020204" pitchFamily="34" charset="0"/>
                        </a:rPr>
                        <a:t>Jordan buys a used car</a:t>
                      </a:r>
                      <a:endParaRPr lang="en-US" sz="1800">
                        <a:effectLst/>
                        <a:latin typeface="Poppins" panose="020B0604020202020204" pitchFamily="34" charset="0"/>
                        <a:cs typeface="Poppins" panose="020B0604020202020204" pitchFamily="34" charset="0"/>
                      </a:endParaRPr>
                    </a:p>
                  </a:txBody>
                  <a:tcPr anchor="ctr">
                    <a:solidFill>
                      <a:srgbClr val="F1F1DE"/>
                    </a:solidFill>
                  </a:tcPr>
                </a:tc>
                <a:tc>
                  <a:txBody>
                    <a:bodyPr/>
                    <a:lstStyle/>
                    <a:p>
                      <a:pPr>
                        <a:buNone/>
                      </a:pPr>
                      <a:r>
                        <a:rPr lang="en-US" sz="1800" b="1">
                          <a:solidFill>
                            <a:srgbClr val="000000"/>
                          </a:solidFill>
                          <a:effectLst/>
                          <a:latin typeface="Poppins" panose="020B0604020202020204" pitchFamily="34" charset="0"/>
                          <a:cs typeface="Poppins" panose="020B0604020202020204" pitchFamily="34" charset="0"/>
                        </a:rPr>
                        <a:t>Installment + secured</a:t>
                      </a:r>
                      <a:endParaRPr lang="en-US" sz="1800">
                        <a:effectLst/>
                        <a:latin typeface="Poppins" panose="020B0604020202020204" pitchFamily="34" charset="0"/>
                        <a:cs typeface="Poppins" panose="020B0604020202020204" pitchFamily="34" charset="0"/>
                      </a:endParaRPr>
                    </a:p>
                  </a:txBody>
                  <a:tcPr anchor="ctr">
                    <a:solidFill>
                      <a:srgbClr val="F1F1DE"/>
                    </a:solidFill>
                  </a:tcPr>
                </a:tc>
                <a:tc>
                  <a:txBody>
                    <a:bodyPr/>
                    <a:lstStyle/>
                    <a:p>
                      <a:pPr>
                        <a:buNone/>
                      </a:pPr>
                      <a:r>
                        <a:rPr lang="en-US" sz="1800">
                          <a:solidFill>
                            <a:srgbClr val="000000"/>
                          </a:solidFill>
                          <a:effectLst/>
                          <a:latin typeface="Poppins" panose="020B0604020202020204" pitchFamily="34" charset="0"/>
                          <a:cs typeface="Poppins" panose="020B0604020202020204" pitchFamily="34" charset="0"/>
                        </a:rPr>
                        <a:t>Borrows a fixed amount and makes monthly payments. The car is collateral.</a:t>
                      </a:r>
                    </a:p>
                  </a:txBody>
                  <a:tcPr anchor="ctr">
                    <a:solidFill>
                      <a:srgbClr val="F1F1DE"/>
                    </a:solidFill>
                  </a:tcPr>
                </a:tc>
                <a:extLst>
                  <a:ext uri="{0D108BD9-81ED-4DB2-BD59-A6C34878D82A}">
                    <a16:rowId xmlns:a16="http://schemas.microsoft.com/office/drawing/2014/main" val="2238482884"/>
                  </a:ext>
                </a:extLst>
              </a:tr>
              <a:tr h="777240">
                <a:tc>
                  <a:txBody>
                    <a:bodyPr/>
                    <a:lstStyle/>
                    <a:p>
                      <a:pPr>
                        <a:buNone/>
                      </a:pPr>
                      <a:r>
                        <a:rPr lang="en-US" sz="1800" b="1">
                          <a:solidFill>
                            <a:srgbClr val="000000"/>
                          </a:solidFill>
                          <a:effectLst/>
                          <a:latin typeface="Poppins" panose="020B0604020202020204" pitchFamily="34" charset="0"/>
                          <a:cs typeface="Poppins" panose="020B0604020202020204" pitchFamily="34" charset="0"/>
                        </a:rPr>
                        <a:t>Daniella finances furniture</a:t>
                      </a:r>
                      <a:endParaRPr lang="en-US" sz="1800">
                        <a:effectLst/>
                        <a:latin typeface="Poppins" panose="020B0604020202020204" pitchFamily="34" charset="0"/>
                        <a:cs typeface="Poppins" panose="020B0604020202020204" pitchFamily="34" charset="0"/>
                      </a:endParaRPr>
                    </a:p>
                  </a:txBody>
                  <a:tcPr anchor="ctr">
                    <a:solidFill>
                      <a:srgbClr val="D9DBD5"/>
                    </a:solidFill>
                  </a:tcPr>
                </a:tc>
                <a:tc>
                  <a:txBody>
                    <a:bodyPr/>
                    <a:lstStyle/>
                    <a:p>
                      <a:pPr>
                        <a:buNone/>
                      </a:pPr>
                      <a:r>
                        <a:rPr lang="en-US" sz="1800" b="1">
                          <a:solidFill>
                            <a:srgbClr val="000000"/>
                          </a:solidFill>
                          <a:effectLst/>
                          <a:latin typeface="Poppins" panose="020B0604020202020204" pitchFamily="34" charset="0"/>
                          <a:cs typeface="Poppins" panose="020B0604020202020204" pitchFamily="34" charset="0"/>
                        </a:rPr>
                        <a:t>Installment + unsecured</a:t>
                      </a:r>
                      <a:endParaRPr lang="en-US" sz="1800">
                        <a:effectLst/>
                        <a:latin typeface="Poppins" panose="020B0604020202020204" pitchFamily="34" charset="0"/>
                        <a:cs typeface="Poppins" panose="020B0604020202020204" pitchFamily="34" charset="0"/>
                      </a:endParaRPr>
                    </a:p>
                  </a:txBody>
                  <a:tcPr anchor="ctr">
                    <a:solidFill>
                      <a:srgbClr val="D9DBD5"/>
                    </a:solidFill>
                  </a:tcPr>
                </a:tc>
                <a:tc>
                  <a:txBody>
                    <a:bodyPr/>
                    <a:lstStyle/>
                    <a:p>
                      <a:pPr>
                        <a:buNone/>
                      </a:pPr>
                      <a:r>
                        <a:rPr lang="en-US" sz="1800">
                          <a:solidFill>
                            <a:srgbClr val="000000"/>
                          </a:solidFill>
                          <a:effectLst/>
                          <a:latin typeface="Poppins" panose="020B0604020202020204" pitchFamily="34" charset="0"/>
                          <a:cs typeface="Poppins" panose="020B0604020202020204" pitchFamily="34" charset="0"/>
                        </a:rPr>
                        <a:t>Borrows a fixed amount and makes monthly payments. No collateral is mentioned.</a:t>
                      </a:r>
                    </a:p>
                  </a:txBody>
                  <a:tcPr anchor="ctr">
                    <a:solidFill>
                      <a:srgbClr val="D9DBD5"/>
                    </a:solidFill>
                  </a:tcPr>
                </a:tc>
                <a:extLst>
                  <a:ext uri="{0D108BD9-81ED-4DB2-BD59-A6C34878D82A}">
                    <a16:rowId xmlns:a16="http://schemas.microsoft.com/office/drawing/2014/main" val="1930120640"/>
                  </a:ext>
                </a:extLst>
              </a:tr>
              <a:tr h="777240">
                <a:tc>
                  <a:txBody>
                    <a:bodyPr/>
                    <a:lstStyle/>
                    <a:p>
                      <a:pPr>
                        <a:buNone/>
                      </a:pPr>
                      <a:r>
                        <a:rPr lang="en-US" sz="1800" b="1">
                          <a:solidFill>
                            <a:srgbClr val="000000"/>
                          </a:solidFill>
                          <a:effectLst/>
                          <a:latin typeface="Poppins" panose="020B0604020202020204" pitchFamily="34" charset="0"/>
                          <a:cs typeface="Poppins" panose="020B0604020202020204" pitchFamily="34" charset="0"/>
                        </a:rPr>
                        <a:t>Mikaela uses a credit card</a:t>
                      </a:r>
                      <a:endParaRPr lang="en-US" sz="1800">
                        <a:effectLst/>
                        <a:latin typeface="Poppins" panose="020B0604020202020204" pitchFamily="34" charset="0"/>
                        <a:cs typeface="Poppins" panose="020B0604020202020204" pitchFamily="34" charset="0"/>
                      </a:endParaRPr>
                    </a:p>
                  </a:txBody>
                  <a:tcPr anchor="ctr">
                    <a:solidFill>
                      <a:srgbClr val="F1F1DE"/>
                    </a:solidFill>
                  </a:tcPr>
                </a:tc>
                <a:tc>
                  <a:txBody>
                    <a:bodyPr/>
                    <a:lstStyle/>
                    <a:p>
                      <a:pPr>
                        <a:buNone/>
                      </a:pPr>
                      <a:r>
                        <a:rPr lang="en-US" sz="1800" b="1">
                          <a:solidFill>
                            <a:srgbClr val="000000"/>
                          </a:solidFill>
                          <a:effectLst/>
                          <a:latin typeface="Poppins" panose="020B0604020202020204" pitchFamily="34" charset="0"/>
                          <a:cs typeface="Poppins" panose="020B0604020202020204" pitchFamily="34" charset="0"/>
                        </a:rPr>
                        <a:t>Revolving + unsecured</a:t>
                      </a:r>
                      <a:endParaRPr lang="en-US" sz="1800">
                        <a:effectLst/>
                        <a:latin typeface="Poppins" panose="020B0604020202020204" pitchFamily="34" charset="0"/>
                        <a:cs typeface="Poppins" panose="020B0604020202020204" pitchFamily="34" charset="0"/>
                      </a:endParaRPr>
                    </a:p>
                  </a:txBody>
                  <a:tcPr anchor="ctr">
                    <a:solidFill>
                      <a:srgbClr val="F1F1DE"/>
                    </a:solidFill>
                  </a:tcPr>
                </a:tc>
                <a:tc>
                  <a:txBody>
                    <a:bodyPr/>
                    <a:lstStyle/>
                    <a:p>
                      <a:pPr>
                        <a:buNone/>
                      </a:pPr>
                      <a:r>
                        <a:rPr lang="en-US" sz="1800">
                          <a:solidFill>
                            <a:srgbClr val="000000"/>
                          </a:solidFill>
                          <a:effectLst/>
                          <a:latin typeface="Poppins" panose="020B0604020202020204" pitchFamily="34" charset="0"/>
                          <a:cs typeface="Poppins" panose="020B0604020202020204" pitchFamily="34" charset="0"/>
                        </a:rPr>
                        <a:t>Can borrow, repay, and borrow again up to the credit limit. No collateral is required.</a:t>
                      </a:r>
                    </a:p>
                  </a:txBody>
                  <a:tcPr anchor="ctr">
                    <a:solidFill>
                      <a:srgbClr val="F1F1DE"/>
                    </a:solidFill>
                  </a:tcPr>
                </a:tc>
                <a:extLst>
                  <a:ext uri="{0D108BD9-81ED-4DB2-BD59-A6C34878D82A}">
                    <a16:rowId xmlns:a16="http://schemas.microsoft.com/office/drawing/2014/main" val="3443089270"/>
                  </a:ext>
                </a:extLst>
              </a:tr>
              <a:tr h="777240">
                <a:tc>
                  <a:txBody>
                    <a:bodyPr/>
                    <a:lstStyle/>
                    <a:p>
                      <a:pPr>
                        <a:buNone/>
                      </a:pPr>
                      <a:r>
                        <a:rPr lang="en-US" sz="1800" b="1">
                          <a:solidFill>
                            <a:srgbClr val="000000"/>
                          </a:solidFill>
                          <a:effectLst/>
                          <a:latin typeface="Poppins" panose="020B0604020202020204" pitchFamily="34" charset="0"/>
                          <a:cs typeface="Poppins" panose="020B0604020202020204" pitchFamily="34" charset="0"/>
                        </a:rPr>
                        <a:t>Ethan uses a business line of credit</a:t>
                      </a:r>
                      <a:endParaRPr lang="en-US" sz="1800">
                        <a:effectLst/>
                        <a:latin typeface="Poppins" panose="020B0604020202020204" pitchFamily="34" charset="0"/>
                        <a:cs typeface="Poppins" panose="020B0604020202020204" pitchFamily="34" charset="0"/>
                      </a:endParaRPr>
                    </a:p>
                  </a:txBody>
                  <a:tcPr anchor="ctr">
                    <a:solidFill>
                      <a:srgbClr val="D9DBD5"/>
                    </a:solidFill>
                  </a:tcPr>
                </a:tc>
                <a:tc>
                  <a:txBody>
                    <a:bodyPr/>
                    <a:lstStyle/>
                    <a:p>
                      <a:pPr>
                        <a:buNone/>
                      </a:pPr>
                      <a:r>
                        <a:rPr lang="en-US" sz="1800" b="1">
                          <a:solidFill>
                            <a:srgbClr val="000000"/>
                          </a:solidFill>
                          <a:effectLst/>
                          <a:latin typeface="Poppins" panose="020B0604020202020204" pitchFamily="34" charset="0"/>
                          <a:cs typeface="Poppins" panose="020B0604020202020204" pitchFamily="34" charset="0"/>
                        </a:rPr>
                        <a:t>Revolving + unsecured</a:t>
                      </a:r>
                      <a:endParaRPr lang="en-US" sz="1800">
                        <a:effectLst/>
                        <a:latin typeface="Poppins" panose="020B0604020202020204" pitchFamily="34" charset="0"/>
                        <a:cs typeface="Poppins" panose="020B0604020202020204" pitchFamily="34" charset="0"/>
                      </a:endParaRPr>
                    </a:p>
                  </a:txBody>
                  <a:tcPr anchor="ctr">
                    <a:solidFill>
                      <a:srgbClr val="D9DBD5"/>
                    </a:solidFill>
                  </a:tcPr>
                </a:tc>
                <a:tc>
                  <a:txBody>
                    <a:bodyPr/>
                    <a:lstStyle/>
                    <a:p>
                      <a:pPr fontAlgn="t">
                        <a:lnSpc>
                          <a:spcPct val="119048"/>
                        </a:lnSpc>
                        <a:buNone/>
                      </a:pPr>
                      <a:r>
                        <a:rPr lang="en-US" sz="1800">
                          <a:solidFill>
                            <a:srgbClr val="000000"/>
                          </a:solidFill>
                          <a:effectLst/>
                          <a:latin typeface="Poppins" panose="020B0604020202020204" pitchFamily="34" charset="0"/>
                          <a:cs typeface="Poppins" panose="020B0604020202020204" pitchFamily="34" charset="0"/>
                        </a:rPr>
                        <a:t>Can borrow, repay, and borrow again as needed. No collateral is required.</a:t>
                      </a:r>
                      <a:endParaRPr lang="en-US" sz="1800" b="0" i="0">
                        <a:effectLst/>
                        <a:latin typeface="Poppins" panose="020B0604020202020204" pitchFamily="34" charset="0"/>
                        <a:cs typeface="Poppins" panose="020B0604020202020204" pitchFamily="34" charset="0"/>
                      </a:endParaRPr>
                    </a:p>
                  </a:txBody>
                  <a:tcPr anchor="ctr">
                    <a:solidFill>
                      <a:srgbClr val="D9DBD5"/>
                    </a:solidFill>
                  </a:tcPr>
                </a:tc>
                <a:extLst>
                  <a:ext uri="{0D108BD9-81ED-4DB2-BD59-A6C34878D82A}">
                    <a16:rowId xmlns:a16="http://schemas.microsoft.com/office/drawing/2014/main" val="274289141"/>
                  </a:ext>
                </a:extLst>
              </a:tr>
            </a:tbl>
          </a:graphicData>
        </a:graphic>
      </p:graphicFrame>
    </p:spTree>
    <p:extLst>
      <p:ext uri="{BB962C8B-B14F-4D97-AF65-F5344CB8AC3E}">
        <p14:creationId xmlns:p14="http://schemas.microsoft.com/office/powerpoint/2010/main" val="3655442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2F288-595D-C8FD-7CFE-4C056E5873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600AC1-B906-F430-07B7-631546BF0C3D}"/>
              </a:ext>
            </a:extLst>
          </p:cNvPr>
          <p:cNvSpPr>
            <a:spLocks noGrp="1"/>
          </p:cNvSpPr>
          <p:nvPr>
            <p:ph type="title"/>
          </p:nvPr>
        </p:nvSpPr>
        <p:spPr/>
        <p:txBody>
          <a:bodyPr/>
          <a:lstStyle/>
          <a:p>
            <a:r>
              <a:rPr lang="en-US">
                <a:latin typeface="Poppins"/>
                <a:cs typeface="Poppins"/>
              </a:rPr>
              <a:t>Prime credit</a:t>
            </a:r>
          </a:p>
        </p:txBody>
      </p:sp>
      <p:sp>
        <p:nvSpPr>
          <p:cNvPr id="4" name="Footer Placeholder 3">
            <a:extLst>
              <a:ext uri="{FF2B5EF4-FFF2-40B4-BE49-F238E27FC236}">
                <a16:creationId xmlns:a16="http://schemas.microsoft.com/office/drawing/2014/main" id="{EB7D27CD-2412-4528-0261-DB9A4CDD1CCA}"/>
              </a:ext>
            </a:extLst>
          </p:cNvPr>
          <p:cNvSpPr>
            <a:spLocks noGrp="1"/>
          </p:cNvSpPr>
          <p:nvPr>
            <p:ph type="ftr" sz="quarter" idx="10"/>
          </p:nvPr>
        </p:nvSpPr>
        <p:spPr/>
        <p:txBody>
          <a:bodyPr/>
          <a:lstStyle/>
          <a:p>
            <a:r>
              <a:rPr lang="en-US"/>
              <a:t>What is Credit?</a:t>
            </a:r>
          </a:p>
        </p:txBody>
      </p:sp>
      <p:sp>
        <p:nvSpPr>
          <p:cNvPr id="5" name="Slide Number Placeholder 4">
            <a:extLst>
              <a:ext uri="{FF2B5EF4-FFF2-40B4-BE49-F238E27FC236}">
                <a16:creationId xmlns:a16="http://schemas.microsoft.com/office/drawing/2014/main" id="{DDC676B2-3608-5D5C-2423-C6CB0463EBC6}"/>
              </a:ext>
            </a:extLst>
          </p:cNvPr>
          <p:cNvSpPr>
            <a:spLocks noGrp="1"/>
          </p:cNvSpPr>
          <p:nvPr>
            <p:ph type="sldNum" sz="quarter" idx="11"/>
          </p:nvPr>
        </p:nvSpPr>
        <p:spPr/>
        <p:txBody>
          <a:bodyPr/>
          <a:lstStyle/>
          <a:p>
            <a:r>
              <a:rPr lang="en-US"/>
              <a:t>19</a:t>
            </a:r>
          </a:p>
        </p:txBody>
      </p:sp>
      <p:sp>
        <p:nvSpPr>
          <p:cNvPr id="3" name="Content Placeholder 2">
            <a:extLst>
              <a:ext uri="{FF2B5EF4-FFF2-40B4-BE49-F238E27FC236}">
                <a16:creationId xmlns:a16="http://schemas.microsoft.com/office/drawing/2014/main" id="{738FFC1E-D822-CBE2-92ED-616D7F113D9B}"/>
              </a:ext>
            </a:extLst>
          </p:cNvPr>
          <p:cNvSpPr>
            <a:spLocks noGrp="1"/>
          </p:cNvSpPr>
          <p:nvPr>
            <p:ph idx="1"/>
          </p:nvPr>
        </p:nvSpPr>
        <p:spPr>
          <a:xfrm>
            <a:off x="838200" y="1607419"/>
            <a:ext cx="6029848" cy="4362060"/>
          </a:xfrm>
        </p:spPr>
        <p:txBody>
          <a:bodyPr>
            <a:noAutofit/>
          </a:bodyPr>
          <a:lstStyle/>
          <a:p>
            <a:pPr>
              <a:spcAft>
                <a:spcPts val="600"/>
              </a:spcAft>
            </a:pPr>
            <a:r>
              <a:rPr lang="en-US" b="1"/>
              <a:t>Prime credit </a:t>
            </a:r>
            <a:r>
              <a:rPr lang="en-US"/>
              <a:t>means a borrower has a strong history of paying bills and debts on time</a:t>
            </a:r>
          </a:p>
          <a:p>
            <a:pPr>
              <a:spcAft>
                <a:spcPts val="600"/>
              </a:spcAft>
            </a:pPr>
            <a:r>
              <a:rPr lang="en-US"/>
              <a:t>People with prime credit often:</a:t>
            </a:r>
          </a:p>
          <a:p>
            <a:pPr lvl="1">
              <a:spcAft>
                <a:spcPts val="600"/>
              </a:spcAft>
            </a:pPr>
            <a:r>
              <a:rPr lang="en-US"/>
              <a:t>Qualify for loans more easily</a:t>
            </a:r>
          </a:p>
          <a:p>
            <a:pPr lvl="1">
              <a:spcAft>
                <a:spcPts val="600"/>
              </a:spcAft>
            </a:pPr>
            <a:r>
              <a:rPr lang="en-US"/>
              <a:t>Pay lower interest rates</a:t>
            </a:r>
          </a:p>
          <a:p>
            <a:pPr lvl="1">
              <a:spcAft>
                <a:spcPts val="600"/>
              </a:spcAft>
            </a:pPr>
            <a:r>
              <a:rPr lang="en-US"/>
              <a:t>Have more credit options</a:t>
            </a:r>
          </a:p>
          <a:p>
            <a:pPr>
              <a:spcAft>
                <a:spcPts val="600"/>
              </a:spcAft>
            </a:pPr>
            <a:r>
              <a:rPr lang="en-US"/>
              <a:t>Example: Two people apply for the same car loan. The person with prime credit may get a lower interest rate and pay less overall.</a:t>
            </a:r>
          </a:p>
          <a:p>
            <a:pPr lvl="1"/>
            <a:endParaRPr lang="en-US" sz="2200"/>
          </a:p>
          <a:p>
            <a:endParaRPr lang="en-US"/>
          </a:p>
        </p:txBody>
      </p:sp>
    </p:spTree>
    <p:extLst>
      <p:ext uri="{BB962C8B-B14F-4D97-AF65-F5344CB8AC3E}">
        <p14:creationId xmlns:p14="http://schemas.microsoft.com/office/powerpoint/2010/main" val="2228520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24B3C-E2EE-9684-64B3-936853E1FAF0}"/>
              </a:ext>
            </a:extLst>
          </p:cNvPr>
          <p:cNvSpPr>
            <a:spLocks noGrp="1"/>
          </p:cNvSpPr>
          <p:nvPr>
            <p:ph type="title"/>
          </p:nvPr>
        </p:nvSpPr>
        <p:spPr/>
        <p:txBody>
          <a:bodyPr/>
          <a:lstStyle/>
          <a:p>
            <a:r>
              <a:rPr lang="en-US">
                <a:latin typeface="Poppins"/>
                <a:cs typeface="Poppins"/>
              </a:rPr>
              <a:t>Using credit wisely</a:t>
            </a:r>
            <a:endParaRPr lang="en-US"/>
          </a:p>
        </p:txBody>
      </p:sp>
      <p:sp>
        <p:nvSpPr>
          <p:cNvPr id="4" name="Footer Placeholder 3">
            <a:extLst>
              <a:ext uri="{FF2B5EF4-FFF2-40B4-BE49-F238E27FC236}">
                <a16:creationId xmlns:a16="http://schemas.microsoft.com/office/drawing/2014/main" id="{7662C7A6-6E69-CCA2-8578-0F2494CE3F29}"/>
              </a:ext>
            </a:extLst>
          </p:cNvPr>
          <p:cNvSpPr>
            <a:spLocks noGrp="1"/>
          </p:cNvSpPr>
          <p:nvPr>
            <p:ph type="ftr" sz="quarter" idx="10"/>
          </p:nvPr>
        </p:nvSpPr>
        <p:spPr/>
        <p:txBody>
          <a:bodyPr/>
          <a:lstStyle/>
          <a:p>
            <a:r>
              <a:rPr lang="en-US"/>
              <a:t>What is Credit?</a:t>
            </a:r>
          </a:p>
        </p:txBody>
      </p:sp>
      <p:sp>
        <p:nvSpPr>
          <p:cNvPr id="5" name="Slide Number Placeholder 4">
            <a:extLst>
              <a:ext uri="{FF2B5EF4-FFF2-40B4-BE49-F238E27FC236}">
                <a16:creationId xmlns:a16="http://schemas.microsoft.com/office/drawing/2014/main" id="{EE82A07D-B20A-DC6E-5EBC-CE15EA08D368}"/>
              </a:ext>
            </a:extLst>
          </p:cNvPr>
          <p:cNvSpPr>
            <a:spLocks noGrp="1"/>
          </p:cNvSpPr>
          <p:nvPr>
            <p:ph type="sldNum" sz="quarter" idx="11"/>
          </p:nvPr>
        </p:nvSpPr>
        <p:spPr/>
        <p:txBody>
          <a:bodyPr/>
          <a:lstStyle/>
          <a:p>
            <a:r>
              <a:rPr lang="en-US"/>
              <a:t>20</a:t>
            </a:r>
          </a:p>
        </p:txBody>
      </p:sp>
      <p:sp>
        <p:nvSpPr>
          <p:cNvPr id="7" name="Content Placeholder 2">
            <a:extLst>
              <a:ext uri="{FF2B5EF4-FFF2-40B4-BE49-F238E27FC236}">
                <a16:creationId xmlns:a16="http://schemas.microsoft.com/office/drawing/2014/main" id="{A64CD607-5F91-6274-7CC7-1EBEB375DE6A}"/>
              </a:ext>
            </a:extLst>
          </p:cNvPr>
          <p:cNvSpPr txBox="1">
            <a:spLocks/>
          </p:cNvSpPr>
          <p:nvPr/>
        </p:nvSpPr>
        <p:spPr>
          <a:xfrm>
            <a:off x="838200" y="1951592"/>
            <a:ext cx="6029848" cy="4143854"/>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spcAft>
                <a:spcPts val="1200"/>
              </a:spcAft>
              <a:buClr>
                <a:schemeClr val="accent3"/>
              </a:buClr>
              <a:buFont typeface="Poppins" panose="020B0604020202020204" pitchFamily="34" charset="0"/>
              <a:buChar char="•"/>
              <a:defRPr sz="2200" kern="1200">
                <a:solidFill>
                  <a:schemeClr val="tx1"/>
                </a:solidFill>
                <a:latin typeface="Poppins" panose="020B0604020202020204" pitchFamily="34" charset="0"/>
                <a:ea typeface="+mn-ea"/>
                <a:cs typeface="Poppins" panose="020B0604020202020204" pitchFamily="34" charset="0"/>
              </a:defRPr>
            </a:lvl1pPr>
            <a:lvl2pPr marL="685800" indent="-228600" algn="l" defTabSz="914400" rtl="0" eaLnBrk="1" latinLnBrk="0" hangingPunct="1">
              <a:lnSpc>
                <a:spcPct val="100000"/>
              </a:lnSpc>
              <a:spcBef>
                <a:spcPts val="500"/>
              </a:spcBef>
              <a:spcAft>
                <a:spcPts val="1200"/>
              </a:spcAft>
              <a:buClr>
                <a:schemeClr val="accent2"/>
              </a:buClr>
              <a:buFont typeface="Wingdings" panose="05000000000000000000" pitchFamily="2" charset="2"/>
              <a:buChar char="§"/>
              <a:defRPr sz="2000" kern="1200">
                <a:solidFill>
                  <a:schemeClr val="tx1"/>
                </a:solidFill>
                <a:latin typeface="Poppins" panose="020B0604020202020204" pitchFamily="34" charset="0"/>
                <a:ea typeface="+mn-ea"/>
                <a:cs typeface="Poppins" panose="020B0604020202020204" pitchFamily="34" charset="0"/>
              </a:defRPr>
            </a:lvl2pPr>
            <a:lvl3pPr marL="1143000" indent="-228600" algn="l" defTabSz="914400" rtl="0" eaLnBrk="1" latinLnBrk="0" hangingPunct="1">
              <a:lnSpc>
                <a:spcPct val="100000"/>
              </a:lnSpc>
              <a:spcBef>
                <a:spcPts val="500"/>
              </a:spcBef>
              <a:spcAft>
                <a:spcPts val="1200"/>
              </a:spcAft>
              <a:buFont typeface="Poppins" panose="020B0604020202020204" pitchFamily="34" charset="0"/>
              <a:buChar char="•"/>
              <a:defRPr sz="2000" kern="1200">
                <a:solidFill>
                  <a:schemeClr val="tx1"/>
                </a:solidFill>
                <a:latin typeface="Poppins" panose="020B0604020202020204" pitchFamily="34" charset="0"/>
                <a:ea typeface="+mn-ea"/>
                <a:cs typeface="Poppins" panose="020B0604020202020204" pitchFamily="34" charset="0"/>
              </a:defRPr>
            </a:lvl3pPr>
            <a:lvl4pPr marL="16002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4pPr>
            <a:lvl5pPr marL="2057400" indent="-228600" algn="l" defTabSz="914400" rtl="0" eaLnBrk="1" latinLnBrk="0" hangingPunct="1">
              <a:lnSpc>
                <a:spcPct val="100000"/>
              </a:lnSpc>
              <a:spcBef>
                <a:spcPts val="500"/>
              </a:spcBef>
              <a:spcAft>
                <a:spcPts val="1200"/>
              </a:spcAft>
              <a:buFont typeface="Poppins" panose="020B0604020202020204" pitchFamily="34" charset="0"/>
              <a:buChar char="•"/>
              <a:defRPr sz="1800" kern="1200">
                <a:solidFill>
                  <a:schemeClr val="tx1"/>
                </a:solidFill>
                <a:latin typeface="Poppins" panose="020B0604020202020204" pitchFamily="34" charset="0"/>
                <a:ea typeface="+mn-ea"/>
                <a:cs typeface="Poppins" panose="020B0604020202020204" pitchFamily="34" charset="0"/>
              </a:defRPr>
            </a:lvl5pPr>
            <a:lvl6pPr marL="25146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Poppins" panose="020B0604020202020204" pitchFamily="34" charset="0"/>
              <a:buChar char="•"/>
              <a:defRPr sz="1800" kern="1200">
                <a:solidFill>
                  <a:schemeClr val="tx1"/>
                </a:solidFill>
                <a:latin typeface="+mn-lt"/>
                <a:ea typeface="+mn-ea"/>
                <a:cs typeface="+mn-cs"/>
              </a:defRPr>
            </a:lvl9pPr>
          </a:lstStyle>
          <a:p>
            <a:r>
              <a:rPr lang="en-US"/>
              <a:t>Borrow only what you can realistically repay</a:t>
            </a:r>
          </a:p>
          <a:p>
            <a:r>
              <a:rPr lang="en-US"/>
              <a:t>Make at least the minimum payment on time, every time</a:t>
            </a:r>
          </a:p>
          <a:p>
            <a:r>
              <a:rPr lang="en-US"/>
              <a:t>Compare costs (interest rates and fees) before choosing a credit product</a:t>
            </a:r>
          </a:p>
        </p:txBody>
      </p:sp>
    </p:spTree>
    <p:extLst>
      <p:ext uri="{BB962C8B-B14F-4D97-AF65-F5344CB8AC3E}">
        <p14:creationId xmlns:p14="http://schemas.microsoft.com/office/powerpoint/2010/main" val="32445488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F94DF2-1461-48AA-1149-814BE0FF3005}"/>
              </a:ext>
            </a:extLst>
          </p:cNvPr>
          <p:cNvPicPr>
            <a:picLocks noChangeAspect="1"/>
          </p:cNvPicPr>
          <p:nvPr/>
        </p:nvPicPr>
        <p:blipFill>
          <a:blip r:embed="rId3">
            <a:extLst>
              <a:ext uri="{28A0092B-C50C-407E-A947-70E740481C1C}">
                <a14:useLocalDpi xmlns:a14="http://schemas.microsoft.com/office/drawing/2010/main" val="0"/>
              </a:ext>
            </a:extLst>
          </a:blip>
          <a:srcRect t="16217" r="17146" b="13910"/>
          <a:stretch>
            <a:fillRect/>
          </a:stretch>
        </p:blipFill>
        <p:spPr>
          <a:xfrm>
            <a:off x="1" y="0"/>
            <a:ext cx="12192000" cy="6858000"/>
          </a:xfrm>
          <a:prstGeom prst="rect">
            <a:avLst/>
          </a:prstGeom>
        </p:spPr>
      </p:pic>
      <p:sp>
        <p:nvSpPr>
          <p:cNvPr id="4" name="Rectangle 3">
            <a:extLst>
              <a:ext uri="{FF2B5EF4-FFF2-40B4-BE49-F238E27FC236}">
                <a16:creationId xmlns:a16="http://schemas.microsoft.com/office/drawing/2014/main" id="{D84D7F85-EE88-4346-52B8-1DDF7DCA4F49}"/>
              </a:ext>
            </a:extLst>
          </p:cNvPr>
          <p:cNvSpPr>
            <a:spLocks/>
          </p:cNvSpPr>
          <p:nvPr/>
        </p:nvSpPr>
        <p:spPr>
          <a:xfrm>
            <a:off x="302319" y="0"/>
            <a:ext cx="4907634" cy="6858000"/>
          </a:xfrm>
          <a:prstGeom prst="rect">
            <a:avLst/>
          </a:prstGeom>
          <a:solidFill>
            <a:schemeClr val="tx2">
              <a:alpha val="70000"/>
            </a:schemeClr>
          </a:solidFill>
          <a:ln w="1270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E6F038-DEA5-5BAD-6E01-C152CCC9005C}"/>
              </a:ext>
            </a:extLst>
          </p:cNvPr>
          <p:cNvSpPr>
            <a:spLocks noGrp="1"/>
          </p:cNvSpPr>
          <p:nvPr>
            <p:ph type="ctrTitle"/>
          </p:nvPr>
        </p:nvSpPr>
        <p:spPr/>
        <p:txBody>
          <a:bodyPr/>
          <a:lstStyle/>
          <a:p>
            <a:r>
              <a:rPr lang="en-US"/>
              <a:t>Wrap-Up</a:t>
            </a:r>
          </a:p>
        </p:txBody>
      </p:sp>
    </p:spTree>
    <p:extLst>
      <p:ext uri="{BB962C8B-B14F-4D97-AF65-F5344CB8AC3E}">
        <p14:creationId xmlns:p14="http://schemas.microsoft.com/office/powerpoint/2010/main" val="15972330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1F101-5E25-FE93-DA27-BA1CE59B7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7007F3-D827-6828-B910-56257EEA2021}"/>
              </a:ext>
            </a:extLst>
          </p:cNvPr>
          <p:cNvSpPr>
            <a:spLocks noGrp="1"/>
          </p:cNvSpPr>
          <p:nvPr>
            <p:ph type="title"/>
          </p:nvPr>
        </p:nvSpPr>
        <p:spPr/>
        <p:txBody>
          <a:bodyPr/>
          <a:lstStyle/>
          <a:p>
            <a:r>
              <a:rPr lang="en-US"/>
              <a:t>Exit ticket</a:t>
            </a:r>
          </a:p>
        </p:txBody>
      </p:sp>
      <p:sp>
        <p:nvSpPr>
          <p:cNvPr id="3" name="Content Placeholder 2">
            <a:extLst>
              <a:ext uri="{FF2B5EF4-FFF2-40B4-BE49-F238E27FC236}">
                <a16:creationId xmlns:a16="http://schemas.microsoft.com/office/drawing/2014/main" id="{F0168501-4564-429D-FFFC-71E825B7A368}"/>
              </a:ext>
            </a:extLst>
          </p:cNvPr>
          <p:cNvSpPr>
            <a:spLocks noGrp="1"/>
          </p:cNvSpPr>
          <p:nvPr>
            <p:ph idx="1"/>
          </p:nvPr>
        </p:nvSpPr>
        <p:spPr>
          <a:xfrm>
            <a:off x="946620" y="2168876"/>
            <a:ext cx="4578097" cy="3313447"/>
          </a:xfrm>
        </p:spPr>
        <p:txBody>
          <a:bodyPr vert="horz" lIns="91440" tIns="45720" rIns="91440" bIns="45720" rtlCol="0" anchor="t">
            <a:normAutofit/>
          </a:bodyPr>
          <a:lstStyle/>
          <a:p>
            <a:pPr marL="0" indent="0">
              <a:spcBef>
                <a:spcPts val="1800"/>
              </a:spcBef>
              <a:buNone/>
            </a:pPr>
            <a:r>
              <a:rPr lang="en-US" sz="2400" dirty="0">
                <a:latin typeface="Poppins"/>
                <a:cs typeface="Poppins"/>
              </a:rPr>
              <a:t>What type of credit do you think you will use first?</a:t>
            </a:r>
          </a:p>
          <a:p>
            <a:pPr marL="0" indent="0">
              <a:spcBef>
                <a:spcPts val="1800"/>
              </a:spcBef>
              <a:buNone/>
            </a:pPr>
            <a:r>
              <a:rPr lang="en-US" sz="2400" dirty="0">
                <a:latin typeface="Poppins"/>
                <a:cs typeface="Poppins"/>
              </a:rPr>
              <a:t>What is one benefit of credit?</a:t>
            </a:r>
          </a:p>
          <a:p>
            <a:pPr marL="0" indent="0">
              <a:spcBef>
                <a:spcPts val="1800"/>
              </a:spcBef>
              <a:buNone/>
            </a:pPr>
            <a:r>
              <a:rPr lang="en-US" sz="2400" dirty="0">
                <a:latin typeface="Poppins"/>
                <a:cs typeface="Poppins"/>
              </a:rPr>
              <a:t>What is one risk of credit?</a:t>
            </a:r>
          </a:p>
        </p:txBody>
      </p:sp>
      <p:sp>
        <p:nvSpPr>
          <p:cNvPr id="5" name="Slide Number Placeholder 4">
            <a:extLst>
              <a:ext uri="{FF2B5EF4-FFF2-40B4-BE49-F238E27FC236}">
                <a16:creationId xmlns:a16="http://schemas.microsoft.com/office/drawing/2014/main" id="{02E9F98D-EC3F-7553-E53E-C1823DF1A6C2}"/>
              </a:ext>
            </a:extLst>
          </p:cNvPr>
          <p:cNvSpPr>
            <a:spLocks noGrp="1"/>
          </p:cNvSpPr>
          <p:nvPr>
            <p:ph type="sldNum" sz="quarter" idx="11"/>
          </p:nvPr>
        </p:nvSpPr>
        <p:spPr/>
        <p:txBody>
          <a:bodyPr/>
          <a:lstStyle/>
          <a:p>
            <a:r>
              <a:rPr lang="en-US"/>
              <a:t>22</a:t>
            </a:r>
          </a:p>
        </p:txBody>
      </p:sp>
      <p:sp>
        <p:nvSpPr>
          <p:cNvPr id="8" name="Footer Placeholder 7">
            <a:extLst>
              <a:ext uri="{FF2B5EF4-FFF2-40B4-BE49-F238E27FC236}">
                <a16:creationId xmlns:a16="http://schemas.microsoft.com/office/drawing/2014/main" id="{4E9D40DA-3547-6112-3D0B-5A28B4B7BBB9}"/>
              </a:ext>
            </a:extLst>
          </p:cNvPr>
          <p:cNvSpPr>
            <a:spLocks noGrp="1"/>
          </p:cNvSpPr>
          <p:nvPr>
            <p:ph type="ftr" sz="quarter" idx="10"/>
          </p:nvPr>
        </p:nvSpPr>
        <p:spPr/>
        <p:txBody>
          <a:bodyPr/>
          <a:lstStyle/>
          <a:p>
            <a:r>
              <a:rPr lang="en-US"/>
              <a:t>What is Credit?</a:t>
            </a:r>
          </a:p>
        </p:txBody>
      </p:sp>
    </p:spTree>
    <p:extLst>
      <p:ext uri="{BB962C8B-B14F-4D97-AF65-F5344CB8AC3E}">
        <p14:creationId xmlns:p14="http://schemas.microsoft.com/office/powerpoint/2010/main" val="14508448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0A38461-6C57-0340-899F-9C23D2A1A128}"/>
              </a:ext>
            </a:extLst>
          </p:cNvPr>
          <p:cNvPicPr>
            <a:picLocks noChangeAspect="1"/>
          </p:cNvPicPr>
          <p:nvPr/>
        </p:nvPicPr>
        <p:blipFill>
          <a:blip r:embed="rId3">
            <a:extLst>
              <a:ext uri="{28A0092B-C50C-407E-A947-70E740481C1C}">
                <a14:useLocalDpi xmlns:a14="http://schemas.microsoft.com/office/drawing/2010/main" val="0"/>
              </a:ext>
            </a:extLst>
          </a:blip>
          <a:srcRect t="12083" b="354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F59349DC-8CEC-D354-1EA5-1A026DA67514}"/>
              </a:ext>
            </a:extLst>
          </p:cNvPr>
          <p:cNvSpPr>
            <a:spLocks noGrp="1"/>
          </p:cNvSpPr>
          <p:nvPr>
            <p:ph type="ctrTitle"/>
          </p:nvPr>
        </p:nvSpPr>
        <p:spPr/>
        <p:txBody>
          <a:bodyPr/>
          <a:lstStyle/>
          <a:p>
            <a:r>
              <a:rPr lang="en-US" dirty="0"/>
              <a:t>Thank you!</a:t>
            </a:r>
          </a:p>
        </p:txBody>
      </p:sp>
    </p:spTree>
    <p:extLst>
      <p:ext uri="{BB962C8B-B14F-4D97-AF65-F5344CB8AC3E}">
        <p14:creationId xmlns:p14="http://schemas.microsoft.com/office/powerpoint/2010/main" val="2291455427"/>
      </p:ext>
    </p:extLst>
  </p:cSld>
  <p:clrMapOvr>
    <a:masterClrMapping/>
  </p:clrMapOvr>
</p:sld>
</file>

<file path=ppt/theme/theme1.xml><?xml version="1.0" encoding="utf-8"?>
<a:theme xmlns:a="http://schemas.openxmlformats.org/drawingml/2006/main" name="Office Theme">
  <a:themeElements>
    <a:clrScheme name="OnPoint">
      <a:dk1>
        <a:sysClr val="windowText" lastClr="000000"/>
      </a:dk1>
      <a:lt1>
        <a:sysClr val="window" lastClr="FFFFFF"/>
      </a:lt1>
      <a:dk2>
        <a:srgbClr val="0D5257"/>
      </a:dk2>
      <a:lt2>
        <a:srgbClr val="F1F1DE"/>
      </a:lt2>
      <a:accent1>
        <a:srgbClr val="286140"/>
      </a:accent1>
      <a:accent2>
        <a:srgbClr val="963821"/>
      </a:accent2>
      <a:accent3>
        <a:srgbClr val="0093B2"/>
      </a:accent3>
      <a:accent4>
        <a:srgbClr val="E35205"/>
      </a:accent4>
      <a:accent5>
        <a:srgbClr val="9BD3DD"/>
      </a:accent5>
      <a:accent6>
        <a:srgbClr val="8CAC89"/>
      </a:accent6>
      <a:hlink>
        <a:srgbClr val="286140"/>
      </a:hlink>
      <a:folHlink>
        <a:srgbClr val="286140"/>
      </a:folHlink>
    </a:clrScheme>
    <a:fontScheme name="Office">
      <a:majorFont>
        <a:latin typeface="Quicksand"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Quicksand" panose="02110004020202020204"/>
        <a:ea typeface=""/>
        <a:cs typeface=""/>
        <a:font script="Jpan" typeface="游ゴシック"/>
        <a:font script="Hang" typeface="맑은 고딕"/>
        <a:font script="Hans" typeface="等线"/>
        <a:font script="Hant" typeface="新細明體"/>
        <a:font script="Arab" typeface="Poppins"/>
        <a:font script="Hebr" typeface="Poppins"/>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Poppins"/>
        <a:font script="Uigh" typeface="Microsoft Uighur"/>
        <a:font script="Geor" typeface="Sylfaen"/>
        <a:font script="Armn" typeface="Poppins"/>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f959b4-6747-413b-be81-376d33b26b29">
      <Terms xmlns="http://schemas.microsoft.com/office/infopath/2007/PartnerControls"/>
    </lcf76f155ced4ddcb4097134ff3c332f>
    <TaxCatchAll xmlns="28d96758-b867-4e77-82e3-4f64cda9eb7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28F9F798230D4286C0E237F0FB257F" ma:contentTypeVersion="11" ma:contentTypeDescription="Create a new document." ma:contentTypeScope="" ma:versionID="51337bc21cc6e8bfb1a4cb7fe3d618f4">
  <xsd:schema xmlns:xsd="http://www.w3.org/2001/XMLSchema" xmlns:xs="http://www.w3.org/2001/XMLSchema" xmlns:p="http://schemas.microsoft.com/office/2006/metadata/properties" xmlns:ns2="c8f959b4-6747-413b-be81-376d33b26b29" xmlns:ns3="28d96758-b867-4e77-82e3-4f64cda9eb70" targetNamespace="http://schemas.microsoft.com/office/2006/metadata/properties" ma:root="true" ma:fieldsID="6826a9b73201e75d51fd0269e21817b5" ns2:_="" ns3:_="">
    <xsd:import namespace="c8f959b4-6747-413b-be81-376d33b26b29"/>
    <xsd:import namespace="28d96758-b867-4e77-82e3-4f64cda9eb7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f959b4-6747-413b-be81-376d33b26b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06aa88-5ac0-4838-8ce1-dd283b5d6482"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8d96758-b867-4e77-82e3-4f64cda9eb7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40db92f-b626-4630-8380-77c8fa79799e}" ma:internalName="TaxCatchAll" ma:showField="CatchAllData" ma:web="28d96758-b867-4e77-82e3-4f64cda9eb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192B7A7-D270-4635-A56B-3072AC7B0F2D}">
  <ds:schemaRefs>
    <ds:schemaRef ds:uri="http://schemas.openxmlformats.org/package/2006/metadata/core-properties"/>
    <ds:schemaRef ds:uri="http://purl.org/dc/dcmitype/"/>
    <ds:schemaRef ds:uri="http://purl.org/dc/elements/1.1/"/>
    <ds:schemaRef ds:uri="http://schemas.microsoft.com/office/2006/documentManagement/types"/>
    <ds:schemaRef ds:uri="c8f959b4-6747-413b-be81-376d33b26b29"/>
    <ds:schemaRef ds:uri="28d96758-b867-4e77-82e3-4f64cda9eb70"/>
    <ds:schemaRef ds:uri="http://schemas.microsoft.com/office/2006/metadata/properties"/>
    <ds:schemaRef ds:uri="http://www.w3.org/XML/1998/namespace"/>
    <ds:schemaRef ds:uri="http://schemas.microsoft.com/office/infopath/2007/PartnerControls"/>
    <ds:schemaRef ds:uri="http://purl.org/dc/terms/"/>
  </ds:schemaRefs>
</ds:datastoreItem>
</file>

<file path=customXml/itemProps2.xml><?xml version="1.0" encoding="utf-8"?>
<ds:datastoreItem xmlns:ds="http://schemas.openxmlformats.org/officeDocument/2006/customXml" ds:itemID="{79C8039C-546A-44E4-8D7B-01588837E538}">
  <ds:schemaRefs>
    <ds:schemaRef ds:uri="28d96758-b867-4e77-82e3-4f64cda9eb70"/>
    <ds:schemaRef ds:uri="c8f959b4-6747-413b-be81-376d33b26b2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E23DB81-AF50-45F6-ACCA-141AD6F0E1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1243</TotalTime>
  <Words>3832</Words>
  <Application>Microsoft Office PowerPoint</Application>
  <PresentationFormat>Widescreen</PresentationFormat>
  <Paragraphs>388</Paragraphs>
  <Slides>23</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Poppins</vt:lpstr>
      <vt:lpstr>Quicksand</vt:lpstr>
      <vt:lpstr>Segoe UI</vt:lpstr>
      <vt:lpstr>Office Theme</vt:lpstr>
      <vt:lpstr> OnPoint Financial Literacy Education</vt:lpstr>
      <vt:lpstr>PowerPoint Presentation</vt:lpstr>
      <vt:lpstr>Learning Targets</vt:lpstr>
      <vt:lpstr>Presentation</vt:lpstr>
      <vt:lpstr>What is credit?</vt:lpstr>
      <vt:lpstr>Credit concepts</vt:lpstr>
      <vt:lpstr>Common uses of credit</vt:lpstr>
      <vt:lpstr>Credit key terms</vt:lpstr>
      <vt:lpstr>Two big questions about credit</vt:lpstr>
      <vt:lpstr>Installment vs. revolving credit</vt:lpstr>
      <vt:lpstr>Secured vs. unsecured credit</vt:lpstr>
      <vt:lpstr>One product, multiple categories</vt:lpstr>
      <vt:lpstr>Identifying credit types</vt:lpstr>
      <vt:lpstr>Application Activity</vt:lpstr>
      <vt:lpstr>Activity instructions</vt:lpstr>
      <vt:lpstr>Break</vt:lpstr>
      <vt:lpstr>Debrief</vt:lpstr>
      <vt:lpstr>Credit scenarios answer key</vt:lpstr>
      <vt:lpstr>Prime credit</vt:lpstr>
      <vt:lpstr>Using credit wisely</vt:lpstr>
      <vt:lpstr>Wrap-Up</vt:lpstr>
      <vt:lpstr>Exit ticket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Literacy Education Lesson 7 presentation: What is credit?</dc:title>
  <dc:subject>financial literacy education for high school students about credit</dc:subject>
  <dc:creator>Education Northwest;OnPoint Community Credit Union</dc:creator>
  <cp:keywords>financial literacy education; credit; credit card</cp:keywords>
  <cp:lastModifiedBy>Megan Meckey</cp:lastModifiedBy>
  <cp:revision>5</cp:revision>
  <dcterms:created xsi:type="dcterms:W3CDTF">2024-12-20T17:38:16Z</dcterms:created>
  <dcterms:modified xsi:type="dcterms:W3CDTF">2026-10-21T23:58:04Z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0x0101007928F9F798230D4286C0E237F0FB257F</vt:lpwstr>
  </property>
  <property fmtid="{D5CDD505-2E9C-101B-9397-08002B2CF9AE}" pid="3" name="MediaServiceImageTags">
    <vt:lpwstr/>
  </property>
</Properties>
</file>