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3"/>
  </p:notesMasterIdLst>
  <p:sldIdLst>
    <p:sldId id="256" r:id="rId5"/>
    <p:sldId id="310" r:id="rId6"/>
    <p:sldId id="311" r:id="rId7"/>
    <p:sldId id="277" r:id="rId8"/>
    <p:sldId id="259" r:id="rId9"/>
    <p:sldId id="267" r:id="rId10"/>
    <p:sldId id="268" r:id="rId11"/>
    <p:sldId id="270" r:id="rId12"/>
    <p:sldId id="272" r:id="rId13"/>
    <p:sldId id="269" r:id="rId14"/>
    <p:sldId id="271" r:id="rId15"/>
    <p:sldId id="273" r:id="rId16"/>
    <p:sldId id="274" r:id="rId17"/>
    <p:sldId id="275" r:id="rId18"/>
    <p:sldId id="281" r:id="rId19"/>
    <p:sldId id="278" r:id="rId20"/>
    <p:sldId id="293" r:id="rId21"/>
    <p:sldId id="279" r:id="rId22"/>
    <p:sldId id="287" r:id="rId23"/>
    <p:sldId id="303" r:id="rId24"/>
    <p:sldId id="304" r:id="rId25"/>
    <p:sldId id="305" r:id="rId26"/>
    <p:sldId id="306" r:id="rId27"/>
    <p:sldId id="307" r:id="rId28"/>
    <p:sldId id="308" r:id="rId29"/>
    <p:sldId id="280" r:id="rId30"/>
    <p:sldId id="309" r:id="rId31"/>
    <p:sldId id="31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CB2C37-C4D1-CC50-F012-032555C9F45C}" name="Joanne Lau" initials="JL" userId="S::joanne.lau@ednw.org::cf787eeb-081b-4cc8-812a-2acd7c121620" providerId="AD"/>
  <p188:author id="{9183047A-6038-A25F-8BC8-6C892873387A}" name="Erich Stiefvater" initials="" userId="S::erich.stiefvater@ednw.org::e3459fa7-9634-4f10-95ad-ffef91f6d884" providerId="AD"/>
  <p188:author id="{C30D9596-3497-0925-747B-FB917801DE08}" name="Nicky Martin" initials="NM" userId="S::nicky.martin@ednw.org::5b327e23-52e9-4780-9060-d4e7ed32e60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CF101B-CF2B-4961-B0EF-ECB053D1ED6A}" v="136" dt="2026-10-13T04:18:59.9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0" d="100"/>
          <a:sy n="80" d="100"/>
        </p:scale>
        <p:origin x="3378"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583329232283466"/>
          <c:y val="0.26874986043615523"/>
          <c:w val="0.42864603838582677"/>
          <c:h val="0.64296901802602002"/>
        </c:manualLayout>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169-4F53-B76A-F01EDCD4B98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169-4F53-B76A-F01EDCD4B98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169-4F53-B76A-F01EDCD4B98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169-4F53-B76A-F01EDCD4B98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9169-4F53-B76A-F01EDCD4B984}"/>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169-4F53-B76A-F01EDCD4B984}"/>
              </c:ext>
            </c:extLst>
          </c:dPt>
          <c:dLbls>
            <c:dLbl>
              <c:idx val="0"/>
              <c:layout>
                <c:manualLayout>
                  <c:x val="-1.0733390748031497E-2"/>
                  <c:y val="-6.4626226339429993E-2"/>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169-4F53-B76A-F01EDCD4B984}"/>
                </c:ext>
              </c:extLst>
            </c:dLbl>
            <c:dLbl>
              <c:idx val="1"/>
              <c:layout>
                <c:manualLayout>
                  <c:x val="-0.21796924212598429"/>
                  <c:y val="-1.921099783396913E-2"/>
                </c:manualLayout>
              </c:layout>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a:solidFill>
                        <a:prstClr val="black">
                          <a:lumMod val="75000"/>
                          <a:lumOff val="25000"/>
                        </a:prst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169-4F53-B76A-F01EDCD4B984}"/>
                </c:ext>
              </c:extLst>
            </c:dLbl>
            <c:dLbl>
              <c:idx val="2"/>
              <c:layout>
                <c:manualLayout>
                  <c:x val="-4.9083415354330712E-3"/>
                  <c:y val="-4.5361709807965687E-2"/>
                </c:manualLayout>
              </c:layout>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a:solidFill>
                        <a:prstClr val="black">
                          <a:lumMod val="75000"/>
                          <a:lumOff val="25000"/>
                        </a:prst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169-4F53-B76A-F01EDCD4B984}"/>
                </c:ext>
              </c:extLst>
            </c:dLbl>
            <c:dLbl>
              <c:idx val="3"/>
              <c:layout>
                <c:manualLayout>
                  <c:x val="-6.4503937007874018E-2"/>
                  <c:y val="7.2927529962627344E-2"/>
                </c:manualLayout>
              </c:layout>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a:solidFill>
                        <a:prstClr val="black">
                          <a:lumMod val="75000"/>
                          <a:lumOff val="25000"/>
                        </a:prst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9169-4F53-B76A-F01EDCD4B984}"/>
                </c:ext>
              </c:extLst>
            </c:dLbl>
            <c:dLbl>
              <c:idx val="4"/>
              <c:layout>
                <c:manualLayout>
                  <c:x val="-9.7990588090551181E-2"/>
                  <c:y val="8.0011929133124438E-2"/>
                </c:manualLayout>
              </c:layout>
              <c:spPr>
                <a:noFill/>
                <a:ln>
                  <a:noFill/>
                </a:ln>
                <a:effectLst/>
              </c:spPr>
              <c:txPr>
                <a:bodyPr rot="0" spcFirstLastPara="1" vertOverflow="ellipsis" vert="horz" wrap="square" lIns="38100" tIns="19050" rIns="38100" bIns="19050" anchor="ctr" anchorCtr="0">
                  <a:spAutoFit/>
                </a:bodyPr>
                <a:lstStyle/>
                <a:p>
                  <a:pPr algn="ctr" rtl="0">
                    <a:defRPr lang="en-US" sz="1800" b="1" i="0" u="none" strike="noStrike" kern="1200" baseline="0">
                      <a:solidFill>
                        <a:prstClr val="black">
                          <a:lumMod val="75000"/>
                          <a:lumOff val="25000"/>
                        </a:prstClr>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169-4F53-B76A-F01EDCD4B98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5"/>
                <c:pt idx="0">
                  <c:v>Payment history</c:v>
                </c:pt>
                <c:pt idx="1">
                  <c:v>Amounts owed</c:v>
                </c:pt>
                <c:pt idx="2">
                  <c:v>Length of credit history</c:v>
                </c:pt>
                <c:pt idx="3">
                  <c:v>Credit mix</c:v>
                </c:pt>
                <c:pt idx="4">
                  <c:v>New credit</c:v>
                </c:pt>
              </c:strCache>
            </c:strRef>
          </c:cat>
          <c:val>
            <c:numRef>
              <c:f>Sheet1!$B$2:$B$7</c:f>
              <c:numCache>
                <c:formatCode>General</c:formatCode>
                <c:ptCount val="6"/>
                <c:pt idx="0">
                  <c:v>35</c:v>
                </c:pt>
                <c:pt idx="1">
                  <c:v>30</c:v>
                </c:pt>
                <c:pt idx="2">
                  <c:v>15</c:v>
                </c:pt>
                <c:pt idx="3">
                  <c:v>10</c:v>
                </c:pt>
                <c:pt idx="4">
                  <c:v>10</c:v>
                </c:pt>
              </c:numCache>
            </c:numRef>
          </c:val>
          <c:extLst>
            <c:ext xmlns:c16="http://schemas.microsoft.com/office/drawing/2014/chart" uri="{C3380CC4-5D6E-409C-BE32-E72D297353CC}">
              <c16:uniqueId val="{0000000C-9169-4F53-B76A-F01EDCD4B984}"/>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9216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Distribute the handout packets to students, if you have not already.</a:t>
            </a:r>
            <a:endParaRPr lang="en-US"/>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538381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copy of the prompt on the slide (</a:t>
            </a:r>
            <a:r>
              <a:rPr lang="en-US" sz="1200" i="1" kern="1200" dirty="0">
                <a:solidFill>
                  <a:schemeClr val="tx1"/>
                </a:solidFill>
                <a:effectLst/>
                <a:latin typeface="+mn-lt"/>
                <a:ea typeface="+mn-ea"/>
                <a:cs typeface="+mn-cs"/>
              </a:rPr>
              <a:t>Imagine you are a credit union that lends money to lots of people. How would you decide who to lend money to?</a:t>
            </a:r>
            <a:r>
              <a:rPr lang="en-US" sz="1200" kern="1200" dirty="0">
                <a:solidFill>
                  <a:schemeClr val="tx1"/>
                </a:solidFill>
                <a:effectLst/>
                <a:latin typeface="+mn-lt"/>
                <a:ea typeface="+mn-ea"/>
                <a:cs typeface="+mn-cs"/>
              </a:rPr>
              <a:t>) that is provided on the first page of their handouts.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students to take a moment to write down their responses to the prompt in the space provided in their handouts. Tell them there are no right or wrong answers—they should simply write whatever comes to mind.</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Have students turn to a partner and compare their answers.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Invite a handful of volunteers to share their answers with the whole class and write down what they share on the writing surface.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Remind students about the types of credit they learned about in </a:t>
            </a:r>
            <a:r>
              <a:rPr lang="en-US" sz="1200" b="1" i="1" kern="1200" dirty="0">
                <a:solidFill>
                  <a:schemeClr val="tx1"/>
                </a:solidFill>
                <a:effectLst/>
                <a:latin typeface="+mn-lt"/>
                <a:ea typeface="+mn-ea"/>
                <a:cs typeface="+mn-cs"/>
              </a:rPr>
              <a:t>Lesson 7,</a:t>
            </a:r>
            <a:r>
              <a:rPr lang="en-US" sz="1200" b="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What is Credit?</a:t>
            </a:r>
            <a:r>
              <a:rPr lang="en-US" sz="1200" kern="1200" dirty="0">
                <a:solidFill>
                  <a:schemeClr val="tx1"/>
                </a:solidFill>
                <a:effectLst/>
                <a:latin typeface="+mn-lt"/>
                <a:ea typeface="+mn-ea"/>
                <a:cs typeface="+mn-cs"/>
              </a:rPr>
              <a:t> Banks and credit unions want to be sure they will be repaid when they lend money to people. They rely on credit reports and scores to decide if someone is a good credit risk. This lesson explains how credit reports and scores work and how borrowing decisions impact them.</a:t>
            </a:r>
          </a:p>
          <a:p>
            <a:endParaRPr lang="en-US" dirty="0"/>
          </a:p>
          <a:p>
            <a:endParaRPr lang="en-US" dirty="0"/>
          </a:p>
        </p:txBody>
      </p:sp>
      <p:sp>
        <p:nvSpPr>
          <p:cNvPr id="4" name="Slide Number Placeholder 3"/>
          <p:cNvSpPr>
            <a:spLocks noGrp="1"/>
          </p:cNvSpPr>
          <p:nvPr>
            <p:ph type="sldNum" sz="quarter" idx="5"/>
          </p:nvPr>
        </p:nvSpPr>
        <p:spPr/>
        <p:txBody>
          <a:bodyPr/>
          <a:lstStyle/>
          <a:p>
            <a:fld id="{B20E55D0-177C-4E6B-B24B-DF0C6D8250ED}" type="slidenum">
              <a:rPr lang="en-US" smtClean="0"/>
              <a:t>2</a:t>
            </a:fld>
            <a:endParaRPr lang="en-US"/>
          </a:p>
        </p:txBody>
      </p:sp>
    </p:spTree>
    <p:extLst>
      <p:ext uri="{BB962C8B-B14F-4D97-AF65-F5344CB8AC3E}">
        <p14:creationId xmlns:p14="http://schemas.microsoft.com/office/powerpoint/2010/main" val="2153586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Point students to the copy of the learning targets provided on the first page of their handouts. Review the learning targets with them.</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copy of the lesson glossary provided on the first page of their handouts and review the terms with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Note Catcher handout </a:t>
            </a:r>
            <a:r>
              <a:rPr lang="en-US" sz="1200" kern="1200" dirty="0">
                <a:solidFill>
                  <a:schemeClr val="tx1"/>
                </a:solidFill>
                <a:effectLst/>
                <a:latin typeface="+mn-lt"/>
                <a:ea typeface="+mn-ea"/>
                <a:cs typeface="+mn-cs"/>
              </a:rPr>
              <a:t>and invite them to use it to take notes during the lesson.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B20E55D0-177C-4E6B-B24B-DF0C6D8250ED}" type="slidenum">
              <a:rPr lang="en-US" smtClean="0"/>
              <a:t>3</a:t>
            </a:fld>
            <a:endParaRPr lang="en-US"/>
          </a:p>
        </p:txBody>
      </p:sp>
    </p:spTree>
    <p:extLst>
      <p:ext uri="{BB962C8B-B14F-4D97-AF65-F5344CB8AC3E}">
        <p14:creationId xmlns:p14="http://schemas.microsoft.com/office/powerpoint/2010/main" val="3998873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Review with students the information provided.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students the following question, taking and writing down a few responses on the writing surface.</a:t>
            </a: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Ask: </a:t>
            </a:r>
            <a:r>
              <a:rPr lang="en-US" sz="1200" i="1" kern="1200">
                <a:solidFill>
                  <a:schemeClr val="tx1"/>
                </a:solidFill>
                <a:effectLst/>
                <a:latin typeface="+mn-lt"/>
                <a:ea typeface="+mn-ea"/>
                <a:cs typeface="+mn-cs"/>
              </a:rPr>
              <a:t>If you were lending someone money, what information would you want to know about them first?</a:t>
            </a:r>
            <a:endParaRPr lang="en-US" sz="1200" kern="1200">
              <a:solidFill>
                <a:schemeClr val="tx1"/>
              </a:solidFill>
              <a:effectLst/>
              <a:latin typeface="+mn-lt"/>
              <a:ea typeface="+mn-ea"/>
              <a:cs typeface="+mn-cs"/>
            </a:endParaRP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Explain that a credit report is one tool lenders use to learn about a person's borrowing and repayment history.</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5</a:t>
            </a:fld>
            <a:endParaRPr lang="en-US"/>
          </a:p>
        </p:txBody>
      </p:sp>
    </p:spTree>
    <p:extLst>
      <p:ext uri="{BB962C8B-B14F-4D97-AF65-F5344CB8AC3E}">
        <p14:creationId xmlns:p14="http://schemas.microsoft.com/office/powerpoint/2010/main" val="868604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568140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3849064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4212779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Ask students to turn to a partner and discuss why paying bills on time and keeping balances low might be important to lenders. After 30-60 seconds, invite a few students to share their ideas. Emphasize that these factors help lenders evaluate responsibility and risk.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2281988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2218971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1133315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2870037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Review with students the information provided.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Ask students the following question, taking and writing down a few responses on the writing surface.</a:t>
            </a:r>
          </a:p>
          <a:p>
            <a:endParaRPr lang="en-US" sz="1200" b="1"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Ask: </a:t>
            </a:r>
            <a:r>
              <a:rPr lang="en-US" sz="1200" i="1" kern="1200">
                <a:solidFill>
                  <a:schemeClr val="tx1"/>
                </a:solidFill>
                <a:effectLst/>
                <a:latin typeface="+mn-lt"/>
                <a:ea typeface="+mn-ea"/>
                <a:cs typeface="+mn-cs"/>
              </a:rPr>
              <a:t>What do you think someone should be able to do before getting a credit card?</a:t>
            </a: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171985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Review with students the information provided. </a:t>
            </a:r>
          </a:p>
          <a:p>
            <a:pPr lvl="0"/>
            <a:endParaRPr lang="en-US" sz="1200" kern="1200">
              <a:solidFill>
                <a:schemeClr val="tx1"/>
              </a:solidFill>
              <a:effectLst/>
              <a:latin typeface="+mn-lt"/>
              <a:ea typeface="+mn-ea"/>
              <a:cs typeface="+mn-cs"/>
            </a:endParaRPr>
          </a:p>
          <a:p>
            <a:pPr marL="171450" lvl="0" indent="-171450">
              <a:buFont typeface="Poppins" panose="020B0604020202020204" pitchFamily="34" charset="0"/>
              <a:buChar char="•"/>
            </a:pPr>
            <a:r>
              <a:rPr lang="en-US" sz="1200" kern="1200">
                <a:solidFill>
                  <a:schemeClr val="tx1"/>
                </a:solidFill>
                <a:effectLst/>
                <a:latin typeface="+mn-lt"/>
                <a:ea typeface="+mn-ea"/>
                <a:cs typeface="+mn-cs"/>
              </a:rPr>
              <a:t>Note that obtaining a secured credit card or being added as an authorized user on someone else's credit card can be good ways for students to begin building a credit history once they turn 18.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Students can use the card for small, planned expenses such as a streaming subscription, gas, a transit pass, a cell phone bill, school supplies, or occasional grocery purchases.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Emphasize that they should only charge amounts they can afford to repay, keep balances low, and pay the full balance on time each month.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Consistent responsible use can help students establish a positive credit history and build a strong credit score over time.</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Take any questions from students before proceeding.</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3762754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2939264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Divide the class into small groups. </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38640699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Point students to the </a:t>
            </a:r>
            <a:r>
              <a:rPr lang="en-US" sz="1200" b="1" i="1" kern="1200">
                <a:solidFill>
                  <a:schemeClr val="tx1"/>
                </a:solidFill>
                <a:effectLst/>
                <a:latin typeface="+mn-lt"/>
                <a:ea typeface="+mn-ea"/>
                <a:cs typeface="+mn-cs"/>
              </a:rPr>
              <a:t>Sample Credit Report handout</a:t>
            </a:r>
            <a:r>
              <a:rPr lang="en-US" sz="1200" kern="1200">
                <a:solidFill>
                  <a:schemeClr val="tx1"/>
                </a:solidFill>
                <a:effectLst/>
                <a:latin typeface="+mn-lt"/>
                <a:ea typeface="+mn-ea"/>
                <a:cs typeface="+mn-cs"/>
              </a:rPr>
              <a:t>. Review the activity instructions as a class. Working in groups, students will review a sample credit report and accompanying notes, then work together to answer questions that help them identify and interpret key information from the report. Note for students that the report uses fake information and may look slightly different from real reports, but it shows the typical details found in an actual credit report.</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Invite groups to begin working on the activity.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Circulate among the groups as they work to answer questions and make sure they are staying on task.</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When it looks like all groups have completed their review of the mock credit report, and if time permits, have them move on to work on the scenarios activity in the </a:t>
            </a:r>
            <a:r>
              <a:rPr lang="en-US" sz="1200" b="1" i="1" kern="1200">
                <a:solidFill>
                  <a:schemeClr val="tx1"/>
                </a:solidFill>
                <a:effectLst/>
                <a:latin typeface="+mn-lt"/>
                <a:ea typeface="+mn-ea"/>
                <a:cs typeface="+mn-cs"/>
              </a:rPr>
              <a:t>Credit Score Scenarios handout</a:t>
            </a:r>
            <a:r>
              <a:rPr lang="en-US" sz="1200" kern="1200">
                <a:solidFill>
                  <a:schemeClr val="tx1"/>
                </a:solidFill>
                <a:effectLst/>
                <a:latin typeface="+mn-lt"/>
                <a:ea typeface="+mn-ea"/>
                <a:cs typeface="+mn-cs"/>
              </a:rPr>
              <a:t>. You can have each group work on all five of the scenarios or assign each group one scenario to work on. You may choose to re-display the </a:t>
            </a:r>
            <a:r>
              <a:rPr lang="en-US" sz="1200" b="1" i="1" kern="1200">
                <a:solidFill>
                  <a:schemeClr val="tx1"/>
                </a:solidFill>
                <a:effectLst/>
                <a:latin typeface="+mn-lt"/>
                <a:ea typeface="+mn-ea"/>
                <a:cs typeface="+mn-cs"/>
              </a:rPr>
              <a:t>What affects your credit score? slide (Slide 9) </a:t>
            </a:r>
            <a:r>
              <a:rPr lang="en-US" sz="1200" kern="1200">
                <a:solidFill>
                  <a:schemeClr val="tx1"/>
                </a:solidFill>
                <a:effectLst/>
                <a:latin typeface="+mn-lt"/>
                <a:ea typeface="+mn-ea"/>
                <a:cs typeface="+mn-cs"/>
              </a:rPr>
              <a:t>to help students complete the activity.</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After an additional 5 minutes have passed, or when it looks like groups have completed their work on the credit score scenarios, get their attention and move on to the activity debrief.</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Using the </a:t>
            </a:r>
            <a:r>
              <a:rPr lang="en-US" sz="1200" b="1" i="1" kern="1200">
                <a:solidFill>
                  <a:schemeClr val="tx1"/>
                </a:solidFill>
                <a:effectLst/>
                <a:latin typeface="+mn-lt"/>
                <a:ea typeface="+mn-ea"/>
                <a:cs typeface="+mn-cs"/>
              </a:rPr>
              <a:t>Sample credit report answer key </a:t>
            </a:r>
            <a:r>
              <a:rPr lang="en-US" sz="1200" b="1" kern="1200">
                <a:solidFill>
                  <a:schemeClr val="tx1"/>
                </a:solidFill>
                <a:effectLst/>
                <a:latin typeface="+mn-lt"/>
                <a:ea typeface="+mn-ea"/>
                <a:cs typeface="+mn-cs"/>
              </a:rPr>
              <a:t>slides (Slides 19-20)</a:t>
            </a:r>
            <a:r>
              <a:rPr lang="en-US" sz="1200" kern="1200">
                <a:solidFill>
                  <a:schemeClr val="tx1"/>
                </a:solidFill>
                <a:effectLst/>
                <a:latin typeface="+mn-lt"/>
                <a:ea typeface="+mn-ea"/>
                <a:cs typeface="+mn-cs"/>
              </a:rPr>
              <a:t>, have students compare their work with answers provided on the slides. If students have questions about or disagree with any of the suggested answers, encourage them to explain their reasoning. </a:t>
            </a:r>
          </a:p>
          <a:p>
            <a:pPr lvl="0"/>
            <a:endParaRPr lang="en-US" sz="1200" kern="1200">
              <a:solidFill>
                <a:schemeClr val="tx1"/>
              </a:solidFill>
              <a:effectLst/>
              <a:latin typeface="+mn-lt"/>
              <a:ea typeface="+mn-ea"/>
              <a:cs typeface="+mn-cs"/>
            </a:endParaRPr>
          </a:p>
          <a:p>
            <a:pPr marL="0" lvl="0" indent="0">
              <a:buFont typeface="Poppins" panose="020B0604020202020204" pitchFamily="34" charset="0"/>
              <a:buNone/>
            </a:pPr>
            <a:r>
              <a:rPr lang="en-US" sz="1200" kern="1200">
                <a:solidFill>
                  <a:schemeClr val="tx1"/>
                </a:solidFill>
                <a:effectLst/>
                <a:latin typeface="+mn-lt"/>
                <a:ea typeface="+mn-ea"/>
                <a:cs typeface="+mn-cs"/>
              </a:rPr>
              <a:t>If students completed the </a:t>
            </a:r>
            <a:r>
              <a:rPr lang="en-US" sz="1200" b="1" i="1" kern="1200">
                <a:solidFill>
                  <a:schemeClr val="tx1"/>
                </a:solidFill>
                <a:effectLst/>
                <a:latin typeface="+mn-lt"/>
                <a:ea typeface="+mn-ea"/>
                <a:cs typeface="+mn-cs"/>
              </a:rPr>
              <a:t>Credit Score Scenarios</a:t>
            </a:r>
            <a:r>
              <a:rPr lang="en-US" sz="1200" b="1" kern="1200">
                <a:solidFill>
                  <a:schemeClr val="tx1"/>
                </a:solidFill>
                <a:effectLst/>
                <a:latin typeface="+mn-lt"/>
                <a:ea typeface="+mn-ea"/>
                <a:cs typeface="+mn-cs"/>
              </a:rPr>
              <a:t> </a:t>
            </a:r>
            <a:r>
              <a:rPr lang="en-US" sz="1200" kern="1200">
                <a:solidFill>
                  <a:schemeClr val="tx1"/>
                </a:solidFill>
                <a:effectLst/>
                <a:latin typeface="+mn-lt"/>
                <a:ea typeface="+mn-ea"/>
                <a:cs typeface="+mn-cs"/>
              </a:rPr>
              <a:t>activity, use the </a:t>
            </a:r>
            <a:r>
              <a:rPr lang="en-US" sz="1200" b="1" i="1" kern="1200">
                <a:solidFill>
                  <a:schemeClr val="tx1"/>
                </a:solidFill>
                <a:effectLst/>
                <a:latin typeface="+mn-lt"/>
                <a:ea typeface="+mn-ea"/>
                <a:cs typeface="+mn-cs"/>
              </a:rPr>
              <a:t>Credit score scenario answer key </a:t>
            </a:r>
            <a:r>
              <a:rPr lang="en-US" sz="1200" b="1" kern="1200">
                <a:solidFill>
                  <a:schemeClr val="tx1"/>
                </a:solidFill>
                <a:effectLst/>
                <a:latin typeface="+mn-lt"/>
                <a:ea typeface="+mn-ea"/>
                <a:cs typeface="+mn-cs"/>
              </a:rPr>
              <a:t>slides (Slides 21-25)</a:t>
            </a:r>
            <a:r>
              <a:rPr lang="en-US" sz="1200" kern="1200">
                <a:solidFill>
                  <a:schemeClr val="tx1"/>
                </a:solidFill>
                <a:effectLst/>
                <a:latin typeface="+mn-lt"/>
                <a:ea typeface="+mn-ea"/>
                <a:cs typeface="+mn-cs"/>
              </a:rPr>
              <a:t> to have students compare their answers to the suggested answers on the slide.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If groups were assigned different scenarios, invite a spokesperson from each group to briefly summarize their scenario and responses.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If all groups completed all scenarios, ask for volunteers to share their answers. </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Students’ answers do not need to match the exact wording on the slides as long as they are conceptually or directionally correct.</a:t>
            </a:r>
          </a:p>
          <a:p>
            <a:pPr marL="171450" lvl="0" indent="-171450">
              <a:buFont typeface="Poppins" panose="020B0604020202020204" pitchFamily="34" charset="0"/>
              <a:buChar char="•"/>
            </a:pPr>
            <a:r>
              <a:rPr lang="en-US" sz="1200" kern="1200">
                <a:solidFill>
                  <a:schemeClr val="tx1"/>
                </a:solidFill>
                <a:effectLst/>
                <a:latin typeface="+mn-lt"/>
                <a:ea typeface="+mn-ea"/>
                <a:cs typeface="+mn-cs"/>
              </a:rPr>
              <a:t>Encourage students to explain their reasoning if their answers differ from the suggested responses and note that answers do not need to match the slide exactly to be correct. </a:t>
            </a:r>
          </a:p>
          <a:p>
            <a:pPr lvl="0"/>
            <a:endParaRPr lang="en-US" sz="1200" kern="1200">
              <a:solidFill>
                <a:schemeClr val="tx1"/>
              </a:solidFill>
              <a:effectLst/>
              <a:latin typeface="+mn-lt"/>
              <a:ea typeface="+mn-ea"/>
              <a:cs typeface="+mn-cs"/>
            </a:endParaRPr>
          </a:p>
          <a:p>
            <a:pPr lvl="0"/>
            <a:r>
              <a:rPr lang="en-US" sz="1200" kern="1200">
                <a:solidFill>
                  <a:schemeClr val="tx1"/>
                </a:solidFill>
                <a:effectLst/>
                <a:latin typeface="+mn-lt"/>
                <a:ea typeface="+mn-ea"/>
                <a:cs typeface="+mn-cs"/>
              </a:rPr>
              <a:t>Emphasize that good credit habits, such as paying on time, keeping balances low, and limiting unnecessary credit applications, can help build and maintain a strong credit score.</a:t>
            </a:r>
          </a:p>
          <a:p>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18</a:t>
            </a:fld>
            <a:endParaRPr lang="en-US"/>
          </a:p>
        </p:txBody>
      </p:sp>
    </p:spTree>
    <p:extLst>
      <p:ext uri="{BB962C8B-B14F-4D97-AF65-F5344CB8AC3E}">
        <p14:creationId xmlns:p14="http://schemas.microsoft.com/office/powerpoint/2010/main" val="568797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 in their handouts in the spaces provided.</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27</a:t>
            </a:fld>
            <a:endParaRPr lang="en-US"/>
          </a:p>
        </p:txBody>
      </p:sp>
    </p:spTree>
    <p:extLst>
      <p:ext uri="{BB962C8B-B14F-4D97-AF65-F5344CB8AC3E}">
        <p14:creationId xmlns:p14="http://schemas.microsoft.com/office/powerpoint/2010/main" val="35379433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 </a:t>
            </a:r>
            <a:endParaRPr lang="en-US" dirty="0"/>
          </a:p>
          <a:p>
            <a:endParaRPr lang="en-US" dirty="0"/>
          </a:p>
        </p:txBody>
      </p:sp>
    </p:spTree>
    <p:extLst>
      <p:ext uri="{BB962C8B-B14F-4D97-AF65-F5344CB8AC3E}">
        <p14:creationId xmlns:p14="http://schemas.microsoft.com/office/powerpoint/2010/main" val="15092553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3458735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3292438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8" r:id="rId4"/>
    <p:sldLayoutId id="2147483660" r:id="rId5"/>
    <p:sldLayoutId id="2147483663" r:id="rId6"/>
    <p:sldLayoutId id="2147483664" r:id="rId7"/>
    <p:sldLayoutId id="2147483665" r:id="rId8"/>
    <p:sldLayoutId id="2147483666" r:id="rId9"/>
    <p:sldLayoutId id="2147483669" r:id="rId10"/>
    <p:sldLayoutId id="2147483671" r:id="rId11"/>
    <p:sldLayoutId id="2147483670" r:id="rId12"/>
    <p:sldLayoutId id="2147483676" r:id="rId13"/>
    <p:sldLayoutId id="2147483677" r:id="rId14"/>
    <p:sldLayoutId id="2147483650" r:id="rId15"/>
    <p:sldLayoutId id="2147483667" r:id="rId16"/>
    <p:sldLayoutId id="2147483652" r:id="rId17"/>
    <p:sldLayoutId id="2147483653" r:id="rId18"/>
    <p:sldLayoutId id="2147483654" r:id="rId19"/>
    <p:sldLayoutId id="2147483675" r:id="rId20"/>
    <p:sldLayoutId id="2147483673" r:id="rId21"/>
    <p:sldLayoutId id="2147483655" r:id="rId22"/>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E68321-5DFF-0172-A6E4-906A71550570}"/>
              </a:ext>
            </a:extLst>
          </p:cNvPr>
          <p:cNvPicPr>
            <a:picLocks noChangeAspect="1"/>
          </p:cNvPicPr>
          <p:nvPr/>
        </p:nvPicPr>
        <p:blipFill>
          <a:blip r:embed="rId3">
            <a:extLst>
              <a:ext uri="{28A0092B-C50C-407E-A947-70E740481C1C}">
                <a14:useLocalDpi xmlns:a14="http://schemas.microsoft.com/office/drawing/2010/main" val="0"/>
              </a:ext>
            </a:extLst>
          </a:blip>
          <a:srcRect t="4348" r="2118" b="13043"/>
          <a:stretch>
            <a:fillRect/>
          </a:stretch>
        </p:blipFill>
        <p:spPr>
          <a:xfrm>
            <a:off x="0" y="1"/>
            <a:ext cx="12188952" cy="6858000"/>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p:txBody>
          <a:bodyPr/>
          <a:lstStyle/>
          <a:p>
            <a:br>
              <a:rPr lang="en-US" dirty="0"/>
            </a:br>
            <a:r>
              <a:rPr lang="en-US" dirty="0"/>
              <a:t>OnPoint Financial Literacy Education</a:t>
            </a:r>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dirty="0"/>
              <a:t>Lesson 8: Your Credit Story</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3737D6F-6FBA-0286-5DD3-73AC122323EA}"/>
              </a:ext>
            </a:extLst>
          </p:cNvPr>
          <p:cNvSpPr>
            <a:spLocks noGrp="1"/>
          </p:cNvSpPr>
          <p:nvPr>
            <p:ph type="ftr" sz="quarter" idx="10"/>
          </p:nvPr>
        </p:nvSpPr>
        <p:spPr/>
        <p:txBody>
          <a:bodyPr/>
          <a:lstStyle/>
          <a:p>
            <a:r>
              <a:rPr lang="en-US" dirty="0"/>
              <a:t>Your Credit Story</a:t>
            </a:r>
          </a:p>
        </p:txBody>
      </p:sp>
      <p:sp>
        <p:nvSpPr>
          <p:cNvPr id="4" name="Slide Number Placeholder 3">
            <a:extLst>
              <a:ext uri="{FF2B5EF4-FFF2-40B4-BE49-F238E27FC236}">
                <a16:creationId xmlns:a16="http://schemas.microsoft.com/office/drawing/2014/main" id="{D7D03F76-0633-E16E-48B3-FB322BE75513}"/>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C8525C60-04CE-1568-EFB2-309FA6A238D6}"/>
              </a:ext>
            </a:extLst>
          </p:cNvPr>
          <p:cNvSpPr>
            <a:spLocks noGrp="1"/>
          </p:cNvSpPr>
          <p:nvPr>
            <p:ph type="body" sz="quarter" idx="12"/>
          </p:nvPr>
        </p:nvSpPr>
        <p:spPr>
          <a:xfrm>
            <a:off x="2086010" y="2574418"/>
            <a:ext cx="7752934" cy="2350008"/>
          </a:xfrm>
        </p:spPr>
        <p:txBody>
          <a:bodyPr>
            <a:noAutofit/>
          </a:bodyPr>
          <a:lstStyle/>
          <a:p>
            <a:pPr marL="0" indent="0" algn="ctr"/>
            <a:r>
              <a:rPr lang="en-US" sz="2800" dirty="0">
                <a:solidFill>
                  <a:schemeClr val="bg1"/>
                </a:solidFill>
                <a:latin typeface="Poppins"/>
                <a:cs typeface="Poppins"/>
              </a:rPr>
              <a:t>Imagine you are a credit union that lends money to lots of people. </a:t>
            </a:r>
          </a:p>
          <a:p>
            <a:pPr marL="0" indent="0" algn="ctr"/>
            <a:r>
              <a:rPr lang="en-US" sz="2800" dirty="0">
                <a:solidFill>
                  <a:schemeClr val="bg1"/>
                </a:solidFill>
                <a:latin typeface="Poppins"/>
                <a:cs typeface="Poppins"/>
              </a:rPr>
              <a:t>How would you decide who to lend money to?</a:t>
            </a:r>
          </a:p>
          <a:p>
            <a:pPr algn="ctr"/>
            <a:endParaRPr lang="en-US" sz="2800" dirty="0">
              <a:solidFill>
                <a:schemeClr val="bg1"/>
              </a:solidFill>
            </a:endParaRPr>
          </a:p>
        </p:txBody>
      </p:sp>
      <p:sp>
        <p:nvSpPr>
          <p:cNvPr id="6" name="Text Placeholder 5">
            <a:extLst>
              <a:ext uri="{FF2B5EF4-FFF2-40B4-BE49-F238E27FC236}">
                <a16:creationId xmlns:a16="http://schemas.microsoft.com/office/drawing/2014/main" id="{D05714E9-383C-800F-38B7-B2087EE751FA}"/>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2046300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67ED0-5499-E280-9658-4EA356D97B50}"/>
              </a:ext>
            </a:extLst>
          </p:cNvPr>
          <p:cNvSpPr>
            <a:spLocks noGrp="1"/>
          </p:cNvSpPr>
          <p:nvPr>
            <p:ph type="title"/>
          </p:nvPr>
        </p:nvSpPr>
        <p:spPr/>
        <p:txBody>
          <a:bodyPr/>
          <a:lstStyle/>
          <a:p>
            <a:r>
              <a:rPr lang="en-US" dirty="0"/>
              <a:t>Learning targets</a:t>
            </a:r>
          </a:p>
        </p:txBody>
      </p:sp>
      <p:sp>
        <p:nvSpPr>
          <p:cNvPr id="3" name="Content Placeholder 2">
            <a:extLst>
              <a:ext uri="{FF2B5EF4-FFF2-40B4-BE49-F238E27FC236}">
                <a16:creationId xmlns:a16="http://schemas.microsoft.com/office/drawing/2014/main" id="{171C84F1-AAB1-4DC3-D182-2213F9EFB8F3}"/>
              </a:ext>
            </a:extLst>
          </p:cNvPr>
          <p:cNvSpPr>
            <a:spLocks noGrp="1"/>
          </p:cNvSpPr>
          <p:nvPr>
            <p:ph idx="1"/>
          </p:nvPr>
        </p:nvSpPr>
        <p:spPr>
          <a:xfrm>
            <a:off x="838504" y="1826056"/>
            <a:ext cx="10515600" cy="502920"/>
          </a:xfrm>
        </p:spPr>
        <p:txBody>
          <a:bodyPr/>
          <a:lstStyle/>
          <a:p>
            <a:pPr marL="0" indent="0">
              <a:buNone/>
            </a:pPr>
            <a:r>
              <a:rPr lang="en-US" dirty="0"/>
              <a:t>I can:</a:t>
            </a:r>
          </a:p>
        </p:txBody>
      </p:sp>
      <p:sp>
        <p:nvSpPr>
          <p:cNvPr id="4" name="Footer Placeholder 3">
            <a:extLst>
              <a:ext uri="{FF2B5EF4-FFF2-40B4-BE49-F238E27FC236}">
                <a16:creationId xmlns:a16="http://schemas.microsoft.com/office/drawing/2014/main" id="{270F8E88-2626-E76E-A63E-8053F28228FC}"/>
              </a:ext>
            </a:extLst>
          </p:cNvPr>
          <p:cNvSpPr>
            <a:spLocks noGrp="1"/>
          </p:cNvSpPr>
          <p:nvPr>
            <p:ph type="ftr" sz="quarter" idx="10"/>
          </p:nvPr>
        </p:nvSpPr>
        <p:spPr/>
        <p:txBody>
          <a:bodyPr/>
          <a:lstStyle/>
          <a:p>
            <a:r>
              <a:rPr lang="en-US" dirty="0"/>
              <a:t>Your Credit Story</a:t>
            </a:r>
          </a:p>
        </p:txBody>
      </p:sp>
      <p:sp>
        <p:nvSpPr>
          <p:cNvPr id="5" name="Slide Number Placeholder 4">
            <a:extLst>
              <a:ext uri="{FF2B5EF4-FFF2-40B4-BE49-F238E27FC236}">
                <a16:creationId xmlns:a16="http://schemas.microsoft.com/office/drawing/2014/main" id="{96E92931-DC47-4685-FFF9-47994FC5D113}"/>
              </a:ext>
            </a:extLst>
          </p:cNvPr>
          <p:cNvSpPr>
            <a:spLocks noGrp="1"/>
          </p:cNvSpPr>
          <p:nvPr>
            <p:ph type="sldNum" sz="quarter" idx="11"/>
          </p:nvPr>
        </p:nvSpPr>
        <p:spPr/>
        <p:txBody>
          <a:bodyPr/>
          <a:lstStyle/>
          <a:p>
            <a:fld id="{1B6BCD38-10FB-4154-A4CD-08746A6DCB55}" type="slidenum">
              <a:rPr lang="en-US" smtClean="0"/>
              <a:pPr/>
              <a:t>3</a:t>
            </a:fld>
            <a:endParaRPr lang="en-US"/>
          </a:p>
        </p:txBody>
      </p:sp>
      <p:pic>
        <p:nvPicPr>
          <p:cNvPr id="7" name="Graphic 6">
            <a:extLst>
              <a:ext uri="{FF2B5EF4-FFF2-40B4-BE49-F238E27FC236}">
                <a16:creationId xmlns:a16="http://schemas.microsoft.com/office/drawing/2014/main" id="{AEDD623E-8E89-B12F-1D5A-25407D33A0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598724" y="2377440"/>
            <a:ext cx="1371600" cy="1371600"/>
          </a:xfrm>
          <a:prstGeom prst="rect">
            <a:avLst/>
          </a:prstGeom>
        </p:spPr>
      </p:pic>
      <p:pic>
        <p:nvPicPr>
          <p:cNvPr id="9" name="Graphic 8">
            <a:extLst>
              <a:ext uri="{FF2B5EF4-FFF2-40B4-BE49-F238E27FC236}">
                <a16:creationId xmlns:a16="http://schemas.microsoft.com/office/drawing/2014/main" id="{444D0D65-6B74-D61F-2836-383B79A4417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22284" y="2377440"/>
            <a:ext cx="1371600" cy="1371600"/>
          </a:xfrm>
          <a:prstGeom prst="rect">
            <a:avLst/>
          </a:prstGeom>
        </p:spPr>
      </p:pic>
      <p:sp>
        <p:nvSpPr>
          <p:cNvPr id="10" name="Learning target 1">
            <a:extLst>
              <a:ext uri="{FF2B5EF4-FFF2-40B4-BE49-F238E27FC236}">
                <a16:creationId xmlns:a16="http://schemas.microsoft.com/office/drawing/2014/main" id="{171C84F1-AAB1-4DC3-D182-2213F9EFB8F3}"/>
              </a:ext>
            </a:extLst>
          </p:cNvPr>
          <p:cNvSpPr>
            <a:spLocks noGrp="1"/>
          </p:cNvSpPr>
          <p:nvPr>
            <p:ph idx="1"/>
          </p:nvPr>
        </p:nvSpPr>
        <p:spPr>
          <a:xfrm>
            <a:off x="1252041" y="3977640"/>
            <a:ext cx="4064966" cy="2011680"/>
          </a:xfrm>
        </p:spPr>
        <p:txBody>
          <a:bodyPr/>
          <a:lstStyle/>
          <a:p>
            <a:pPr marL="0" indent="0" algn="ctr">
              <a:buNone/>
            </a:pPr>
            <a:r>
              <a:rPr lang="en-US" dirty="0"/>
              <a:t>Identify the main parts of a credit report</a:t>
            </a:r>
          </a:p>
        </p:txBody>
      </p:sp>
      <p:sp>
        <p:nvSpPr>
          <p:cNvPr id="11" name="Learning target 2">
            <a:extLst>
              <a:ext uri="{FF2B5EF4-FFF2-40B4-BE49-F238E27FC236}">
                <a16:creationId xmlns:a16="http://schemas.microsoft.com/office/drawing/2014/main" id="{171C84F1-AAB1-4DC3-D182-2213F9EFB8F3}"/>
              </a:ext>
            </a:extLst>
          </p:cNvPr>
          <p:cNvSpPr>
            <a:spLocks noGrp="1"/>
          </p:cNvSpPr>
          <p:nvPr>
            <p:ph idx="1"/>
          </p:nvPr>
        </p:nvSpPr>
        <p:spPr>
          <a:xfrm>
            <a:off x="6462064" y="3931920"/>
            <a:ext cx="4892040" cy="2011680"/>
          </a:xfrm>
        </p:spPr>
        <p:txBody>
          <a:bodyPr/>
          <a:lstStyle/>
          <a:p>
            <a:pPr marL="0" indent="0" algn="ctr">
              <a:buNone/>
            </a:pPr>
            <a:r>
              <a:rPr lang="en-US"/>
              <a:t>Explain what affects a person’s credit history and credit score and determine which choices help or hurt them</a:t>
            </a:r>
          </a:p>
        </p:txBody>
      </p:sp>
    </p:spTree>
    <p:extLst>
      <p:ext uri="{BB962C8B-B14F-4D97-AF65-F5344CB8AC3E}">
        <p14:creationId xmlns:p14="http://schemas.microsoft.com/office/powerpoint/2010/main" val="1012382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17A473-8F81-87B9-69E7-AC680D236B92}"/>
              </a:ext>
            </a:extLst>
          </p:cNvPr>
          <p:cNvPicPr>
            <a:picLocks noChangeAspect="1"/>
          </p:cNvPicPr>
          <p:nvPr/>
        </p:nvPicPr>
        <p:blipFill>
          <a:blip r:embed="rId2">
            <a:extLst>
              <a:ext uri="{28A0092B-C50C-407E-A947-70E740481C1C}">
                <a14:useLocalDpi xmlns:a14="http://schemas.microsoft.com/office/drawing/2010/main" val="0"/>
              </a:ext>
            </a:extLst>
          </a:blip>
          <a:srcRect t="888" b="14737"/>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B8AAE56F-EE6B-7423-851B-9F9DA335DB9B}"/>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dirty="0"/>
              <a:t>Presentation</a:t>
            </a:r>
          </a:p>
        </p:txBody>
      </p:sp>
    </p:spTree>
    <p:extLst>
      <p:ext uri="{BB962C8B-B14F-4D97-AF65-F5344CB8AC3E}">
        <p14:creationId xmlns:p14="http://schemas.microsoft.com/office/powerpoint/2010/main" val="2024328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6C140-40F7-6612-7607-FFEA74F77396}"/>
              </a:ext>
            </a:extLst>
          </p:cNvPr>
          <p:cNvSpPr>
            <a:spLocks noGrp="1"/>
          </p:cNvSpPr>
          <p:nvPr>
            <p:ph type="title"/>
          </p:nvPr>
        </p:nvSpPr>
        <p:spPr/>
        <p:txBody>
          <a:bodyPr/>
          <a:lstStyle/>
          <a:p>
            <a:r>
              <a:rPr lang="en-US"/>
              <a:t>What is a credit report?</a:t>
            </a:r>
          </a:p>
        </p:txBody>
      </p:sp>
      <p:sp>
        <p:nvSpPr>
          <p:cNvPr id="3" name="Content Placeholder 2">
            <a:extLst>
              <a:ext uri="{FF2B5EF4-FFF2-40B4-BE49-F238E27FC236}">
                <a16:creationId xmlns:a16="http://schemas.microsoft.com/office/drawing/2014/main" id="{98DF6DE8-FC33-0287-9A0C-DA212C4559D7}"/>
              </a:ext>
            </a:extLst>
          </p:cNvPr>
          <p:cNvSpPr>
            <a:spLocks noGrp="1"/>
          </p:cNvSpPr>
          <p:nvPr>
            <p:ph idx="1"/>
          </p:nvPr>
        </p:nvSpPr>
        <p:spPr>
          <a:xfrm>
            <a:off x="838201" y="1825625"/>
            <a:ext cx="4913376" cy="4667250"/>
          </a:xfrm>
        </p:spPr>
        <p:txBody>
          <a:bodyPr>
            <a:normAutofit/>
          </a:bodyPr>
          <a:lstStyle/>
          <a:p>
            <a:r>
              <a:rPr lang="en-US"/>
              <a:t>A record of borrowing and repayment history</a:t>
            </a:r>
          </a:p>
          <a:p>
            <a:r>
              <a:rPr lang="en-US"/>
              <a:t>It is like a “report card” of your money habits, showing how you have handled borrowing money, paying bills, and using credit</a:t>
            </a:r>
          </a:p>
        </p:txBody>
      </p:sp>
      <p:sp>
        <p:nvSpPr>
          <p:cNvPr id="4" name="Footer Placeholder 3">
            <a:extLst>
              <a:ext uri="{FF2B5EF4-FFF2-40B4-BE49-F238E27FC236}">
                <a16:creationId xmlns:a16="http://schemas.microsoft.com/office/drawing/2014/main" id="{2B13A20F-1D5F-EF81-8CE7-BD08DA346347}"/>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D9C500B6-33C1-BAED-7FF5-E60B9533DC39}"/>
              </a:ext>
            </a:extLst>
          </p:cNvPr>
          <p:cNvSpPr>
            <a:spLocks noGrp="1"/>
          </p:cNvSpPr>
          <p:nvPr>
            <p:ph type="sldNum" sz="quarter" idx="11"/>
          </p:nvPr>
        </p:nvSpPr>
        <p:spPr/>
        <p:txBody>
          <a:bodyPr/>
          <a:lstStyle/>
          <a:p>
            <a:fld id="{1B6BCD38-10FB-4154-A4CD-08746A6DCB55}" type="slidenum">
              <a:rPr lang="en-US" smtClean="0"/>
              <a:pPr/>
              <a:t>5</a:t>
            </a:fld>
            <a:endParaRPr lang="en-US"/>
          </a:p>
        </p:txBody>
      </p:sp>
      <p:pic>
        <p:nvPicPr>
          <p:cNvPr id="8" name="Picture 7">
            <a:extLst>
              <a:ext uri="{FF2B5EF4-FFF2-40B4-BE49-F238E27FC236}">
                <a16:creationId xmlns:a16="http://schemas.microsoft.com/office/drawing/2014/main" id="{C6189AD9-5657-FA83-9726-1876707F50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4379" y="2153062"/>
            <a:ext cx="3862137" cy="2551876"/>
          </a:xfrm>
          <a:prstGeom prst="rect">
            <a:avLst/>
          </a:prstGeom>
        </p:spPr>
      </p:pic>
    </p:spTree>
    <p:extLst>
      <p:ext uri="{BB962C8B-B14F-4D97-AF65-F5344CB8AC3E}">
        <p14:creationId xmlns:p14="http://schemas.microsoft.com/office/powerpoint/2010/main" val="928313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03974-40F1-1169-C94F-F3F3C4D455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F3D3EE-A2B8-CFC9-DB95-AA20B1300296}"/>
              </a:ext>
            </a:extLst>
          </p:cNvPr>
          <p:cNvSpPr>
            <a:spLocks noGrp="1"/>
          </p:cNvSpPr>
          <p:nvPr>
            <p:ph type="title"/>
          </p:nvPr>
        </p:nvSpPr>
        <p:spPr/>
        <p:txBody>
          <a:bodyPr/>
          <a:lstStyle/>
          <a:p>
            <a:r>
              <a:rPr lang="en-US"/>
              <a:t>Where do credit reports come from?</a:t>
            </a:r>
          </a:p>
        </p:txBody>
      </p:sp>
      <p:sp>
        <p:nvSpPr>
          <p:cNvPr id="3" name="Content Placeholder 2">
            <a:extLst>
              <a:ext uri="{FF2B5EF4-FFF2-40B4-BE49-F238E27FC236}">
                <a16:creationId xmlns:a16="http://schemas.microsoft.com/office/drawing/2014/main" id="{8D438FBE-AF90-4ACD-1EF4-4E2AED70635F}"/>
              </a:ext>
            </a:extLst>
          </p:cNvPr>
          <p:cNvSpPr>
            <a:spLocks noGrp="1"/>
          </p:cNvSpPr>
          <p:nvPr>
            <p:ph idx="1"/>
          </p:nvPr>
        </p:nvSpPr>
        <p:spPr>
          <a:xfrm>
            <a:off x="838200" y="1825625"/>
            <a:ext cx="5122637" cy="4667250"/>
          </a:xfrm>
        </p:spPr>
        <p:txBody>
          <a:bodyPr>
            <a:normAutofit/>
          </a:bodyPr>
          <a:lstStyle/>
          <a:p>
            <a:r>
              <a:rPr lang="en-US"/>
              <a:t>Credit reports are created by three major companies called </a:t>
            </a:r>
            <a:r>
              <a:rPr lang="en-US" b="1"/>
              <a:t>credit reporting agencies</a:t>
            </a:r>
            <a:r>
              <a:rPr lang="en-US"/>
              <a:t>: Equifax, Experian, and TransUnion</a:t>
            </a:r>
          </a:p>
          <a:p>
            <a:r>
              <a:rPr lang="en-US"/>
              <a:t>These agencies collect and maintain information from banks, credit card companies, and other lenders about how people borrow money and pay their bills</a:t>
            </a:r>
          </a:p>
        </p:txBody>
      </p:sp>
      <p:sp>
        <p:nvSpPr>
          <p:cNvPr id="4" name="Footer Placeholder 3">
            <a:extLst>
              <a:ext uri="{FF2B5EF4-FFF2-40B4-BE49-F238E27FC236}">
                <a16:creationId xmlns:a16="http://schemas.microsoft.com/office/drawing/2014/main" id="{7832BF06-FF82-1BA3-F77F-6378529B280C}"/>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DC5EBE7C-D125-7416-EE1A-ECC3E33C050A}"/>
              </a:ext>
            </a:extLst>
          </p:cNvPr>
          <p:cNvSpPr>
            <a:spLocks noGrp="1"/>
          </p:cNvSpPr>
          <p:nvPr>
            <p:ph type="sldNum" sz="quarter" idx="11"/>
          </p:nvPr>
        </p:nvSpPr>
        <p:spPr/>
        <p:txBody>
          <a:bodyPr/>
          <a:lstStyle/>
          <a:p>
            <a:fld id="{1B6BCD38-10FB-4154-A4CD-08746A6DCB55}" type="slidenum">
              <a:rPr lang="en-US" smtClean="0"/>
              <a:pPr/>
              <a:t>6</a:t>
            </a:fld>
            <a:endParaRPr lang="en-US"/>
          </a:p>
        </p:txBody>
      </p:sp>
      <p:pic>
        <p:nvPicPr>
          <p:cNvPr id="8" name="Picture 7">
            <a:extLst>
              <a:ext uri="{FF2B5EF4-FFF2-40B4-BE49-F238E27FC236}">
                <a16:creationId xmlns:a16="http://schemas.microsoft.com/office/drawing/2014/main" id="{BB984313-3A20-B937-A48E-2657611478C8}"/>
              </a:ext>
            </a:extLst>
          </p:cNvPr>
          <p:cNvPicPr>
            <a:picLocks noChangeAspect="1"/>
          </p:cNvPicPr>
          <p:nvPr/>
        </p:nvPicPr>
        <p:blipFill>
          <a:blip r:embed="rId3"/>
          <a:stretch>
            <a:fillRect/>
          </a:stretch>
        </p:blipFill>
        <p:spPr>
          <a:xfrm>
            <a:off x="6868048" y="1809446"/>
            <a:ext cx="3002417" cy="4428146"/>
          </a:xfrm>
          <a:prstGeom prst="rect">
            <a:avLst/>
          </a:prstGeom>
        </p:spPr>
      </p:pic>
      <p:sp>
        <p:nvSpPr>
          <p:cNvPr id="9" name="TextBox 8">
            <a:extLst>
              <a:ext uri="{FF2B5EF4-FFF2-40B4-BE49-F238E27FC236}">
                <a16:creationId xmlns:a16="http://schemas.microsoft.com/office/drawing/2014/main" id="{0CD4F95C-E52A-04E8-5306-7012701597C7}"/>
              </a:ext>
            </a:extLst>
          </p:cNvPr>
          <p:cNvSpPr txBox="1"/>
          <p:nvPr/>
        </p:nvSpPr>
        <p:spPr>
          <a:xfrm>
            <a:off x="832104" y="6339056"/>
            <a:ext cx="3416808" cy="246221"/>
          </a:xfrm>
          <a:prstGeom prst="rect">
            <a:avLst/>
          </a:prstGeom>
          <a:noFill/>
        </p:spPr>
        <p:txBody>
          <a:bodyPr wrap="square" lIns="91440" tIns="45720" rIns="91440" bIns="45720" rtlCol="0" anchor="t">
            <a:spAutoFit/>
          </a:bodyPr>
          <a:lstStyle/>
          <a:p>
            <a:r>
              <a:rPr lang="en-US" sz="1000" i="1"/>
              <a:t>Image source: AnnualCreditReport.com</a:t>
            </a:r>
          </a:p>
        </p:txBody>
      </p:sp>
    </p:spTree>
    <p:extLst>
      <p:ext uri="{BB962C8B-B14F-4D97-AF65-F5344CB8AC3E}">
        <p14:creationId xmlns:p14="http://schemas.microsoft.com/office/powerpoint/2010/main" val="716582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22382-91E2-856F-699B-395DAE669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7C3184-AE60-A466-6C5D-D3E09AADACD7}"/>
              </a:ext>
            </a:extLst>
          </p:cNvPr>
          <p:cNvSpPr>
            <a:spLocks noGrp="1"/>
          </p:cNvSpPr>
          <p:nvPr>
            <p:ph type="title"/>
          </p:nvPr>
        </p:nvSpPr>
        <p:spPr/>
        <p:txBody>
          <a:bodyPr/>
          <a:lstStyle/>
          <a:p>
            <a:r>
              <a:rPr lang="en-US"/>
              <a:t>What is a credit score?</a:t>
            </a:r>
          </a:p>
        </p:txBody>
      </p:sp>
      <p:sp>
        <p:nvSpPr>
          <p:cNvPr id="3" name="Content Placeholder 2">
            <a:extLst>
              <a:ext uri="{FF2B5EF4-FFF2-40B4-BE49-F238E27FC236}">
                <a16:creationId xmlns:a16="http://schemas.microsoft.com/office/drawing/2014/main" id="{8663B7C9-723F-5D55-09D5-9B7A90D95E6A}"/>
              </a:ext>
            </a:extLst>
          </p:cNvPr>
          <p:cNvSpPr>
            <a:spLocks noGrp="1"/>
          </p:cNvSpPr>
          <p:nvPr>
            <p:ph idx="1"/>
          </p:nvPr>
        </p:nvSpPr>
        <p:spPr>
          <a:xfrm>
            <a:off x="838201" y="1825625"/>
            <a:ext cx="5486400" cy="4667250"/>
          </a:xfrm>
        </p:spPr>
        <p:txBody>
          <a:bodyPr>
            <a:normAutofit/>
          </a:bodyPr>
          <a:lstStyle/>
          <a:p>
            <a:r>
              <a:rPr lang="en-US"/>
              <a:t>A three-digit number (300-850) that predicts how likely a person is to repay borrowed money on time</a:t>
            </a:r>
          </a:p>
          <a:p>
            <a:r>
              <a:rPr lang="en-US"/>
              <a:t>The score is based on information in credit reports and calculated by scoring companies such as Fair Isaac Corporation (FICO)</a:t>
            </a:r>
          </a:p>
          <a:p>
            <a:r>
              <a:rPr lang="en-US"/>
              <a:t>Each credit reporting agency may report a different score because they have different information</a:t>
            </a:r>
          </a:p>
        </p:txBody>
      </p:sp>
      <p:sp>
        <p:nvSpPr>
          <p:cNvPr id="4" name="Footer Placeholder 3">
            <a:extLst>
              <a:ext uri="{FF2B5EF4-FFF2-40B4-BE49-F238E27FC236}">
                <a16:creationId xmlns:a16="http://schemas.microsoft.com/office/drawing/2014/main" id="{5485804B-707B-7F19-0FBB-C5461897B4B7}"/>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B5ED1391-CDF7-77E9-1C28-B4BDBF7D3F74}"/>
              </a:ext>
            </a:extLst>
          </p:cNvPr>
          <p:cNvSpPr>
            <a:spLocks noGrp="1"/>
          </p:cNvSpPr>
          <p:nvPr>
            <p:ph type="sldNum" sz="quarter" idx="11"/>
          </p:nvPr>
        </p:nvSpPr>
        <p:spPr/>
        <p:txBody>
          <a:bodyPr/>
          <a:lstStyle/>
          <a:p>
            <a:fld id="{1B6BCD38-10FB-4154-A4CD-08746A6DCB55}" type="slidenum">
              <a:rPr lang="en-US" smtClean="0"/>
              <a:pPr/>
              <a:t>7</a:t>
            </a:fld>
            <a:endParaRPr lang="en-US"/>
          </a:p>
        </p:txBody>
      </p:sp>
      <p:pic>
        <p:nvPicPr>
          <p:cNvPr id="9" name="Picture 8">
            <a:extLst>
              <a:ext uri="{FF2B5EF4-FFF2-40B4-BE49-F238E27FC236}">
                <a16:creationId xmlns:a16="http://schemas.microsoft.com/office/drawing/2014/main" id="{4D3A51C1-B72E-00DB-9D13-12702841C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8048" y="2265678"/>
            <a:ext cx="4318001" cy="2878668"/>
          </a:xfrm>
          <a:prstGeom prst="rect">
            <a:avLst/>
          </a:prstGeom>
        </p:spPr>
      </p:pic>
    </p:spTree>
    <p:extLst>
      <p:ext uri="{BB962C8B-B14F-4D97-AF65-F5344CB8AC3E}">
        <p14:creationId xmlns:p14="http://schemas.microsoft.com/office/powerpoint/2010/main" val="841947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6FCB7-80BB-7A4C-6E96-7870E218C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722141-64C6-1536-BC4E-093F048F86EA}"/>
              </a:ext>
            </a:extLst>
          </p:cNvPr>
          <p:cNvSpPr>
            <a:spLocks noGrp="1"/>
          </p:cNvSpPr>
          <p:nvPr>
            <p:ph type="title"/>
          </p:nvPr>
        </p:nvSpPr>
        <p:spPr/>
        <p:txBody>
          <a:bodyPr/>
          <a:lstStyle/>
          <a:p>
            <a:r>
              <a:rPr lang="en-US"/>
              <a:t>What is a “good” credit score?</a:t>
            </a:r>
          </a:p>
        </p:txBody>
      </p:sp>
      <p:sp>
        <p:nvSpPr>
          <p:cNvPr id="3" name="Content Placeholder 2">
            <a:extLst>
              <a:ext uri="{FF2B5EF4-FFF2-40B4-BE49-F238E27FC236}">
                <a16:creationId xmlns:a16="http://schemas.microsoft.com/office/drawing/2014/main" id="{71CD2843-9479-327A-648D-334DC22CF070}"/>
              </a:ext>
            </a:extLst>
          </p:cNvPr>
          <p:cNvSpPr>
            <a:spLocks noGrp="1"/>
          </p:cNvSpPr>
          <p:nvPr>
            <p:ph idx="1"/>
          </p:nvPr>
        </p:nvSpPr>
        <p:spPr>
          <a:xfrm>
            <a:off x="838199" y="1825625"/>
            <a:ext cx="6138895" cy="4667250"/>
          </a:xfrm>
        </p:spPr>
        <p:txBody>
          <a:bodyPr>
            <a:noAutofit/>
          </a:bodyPr>
          <a:lstStyle/>
          <a:p>
            <a:r>
              <a:rPr lang="en-US" sz="2000"/>
              <a:t>Each lender decides, but the following is a general guide to scores provided by FICO:</a:t>
            </a:r>
          </a:p>
          <a:p>
            <a:pPr lvl="1">
              <a:spcAft>
                <a:spcPts val="600"/>
              </a:spcAft>
            </a:pPr>
            <a:r>
              <a:rPr lang="en-US" sz="1800" b="1"/>
              <a:t>Poor:</a:t>
            </a:r>
            <a:r>
              <a:rPr lang="en-US" sz="1800"/>
              <a:t> 300-579; lenders consider borrowers with these scores risky</a:t>
            </a:r>
            <a:endParaRPr lang="en-US" sz="1800" b="1"/>
          </a:p>
          <a:p>
            <a:pPr lvl="1">
              <a:spcAft>
                <a:spcPts val="600"/>
              </a:spcAft>
            </a:pPr>
            <a:r>
              <a:rPr lang="en-US" sz="1800" b="1"/>
              <a:t>Fair:</a:t>
            </a:r>
            <a:r>
              <a:rPr lang="en-US" sz="1800"/>
              <a:t> 580-669; some lenders approve loans with these scores</a:t>
            </a:r>
            <a:endParaRPr lang="en-US" sz="1800" b="1"/>
          </a:p>
          <a:p>
            <a:pPr lvl="1">
              <a:spcAft>
                <a:spcPts val="600"/>
              </a:spcAft>
            </a:pPr>
            <a:r>
              <a:rPr lang="en-US" sz="1800" b="1"/>
              <a:t>Good:</a:t>
            </a:r>
            <a:r>
              <a:rPr lang="en-US" sz="1800"/>
              <a:t> 670-739; most lenders consider scores in this range good </a:t>
            </a:r>
            <a:endParaRPr lang="en-US" sz="1800" b="1"/>
          </a:p>
          <a:p>
            <a:pPr lvl="1">
              <a:spcAft>
                <a:spcPts val="600"/>
              </a:spcAft>
            </a:pPr>
            <a:r>
              <a:rPr lang="en-US" sz="1800" b="1"/>
              <a:t>Very Good:</a:t>
            </a:r>
            <a:r>
              <a:rPr lang="en-US" sz="1800"/>
              <a:t> 740-799; lenders consider these borrowers very dependable</a:t>
            </a:r>
            <a:endParaRPr lang="en-US" sz="1800" b="1"/>
          </a:p>
          <a:p>
            <a:pPr lvl="1">
              <a:spcAft>
                <a:spcPts val="600"/>
              </a:spcAft>
            </a:pPr>
            <a:r>
              <a:rPr lang="en-US" sz="1800" b="1"/>
              <a:t>Exceptional:</a:t>
            </a:r>
            <a:r>
              <a:rPr lang="en-US" sz="1800"/>
              <a:t> 800-850; borrowers with these scores get the best credit terms</a:t>
            </a:r>
            <a:endParaRPr lang="en-US" sz="1800" b="1"/>
          </a:p>
        </p:txBody>
      </p:sp>
      <p:sp>
        <p:nvSpPr>
          <p:cNvPr id="4" name="Footer Placeholder 3">
            <a:extLst>
              <a:ext uri="{FF2B5EF4-FFF2-40B4-BE49-F238E27FC236}">
                <a16:creationId xmlns:a16="http://schemas.microsoft.com/office/drawing/2014/main" id="{B9E98C34-6CA8-B674-9D52-1C75DCCFD672}"/>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B43654A8-3600-72E0-3F38-A01BE336B97F}"/>
              </a:ext>
            </a:extLst>
          </p:cNvPr>
          <p:cNvSpPr>
            <a:spLocks noGrp="1"/>
          </p:cNvSpPr>
          <p:nvPr>
            <p:ph type="sldNum" sz="quarter" idx="11"/>
          </p:nvPr>
        </p:nvSpPr>
        <p:spPr/>
        <p:txBody>
          <a:bodyPr/>
          <a:lstStyle/>
          <a:p>
            <a:fld id="{1B6BCD38-10FB-4154-A4CD-08746A6DCB55}" type="slidenum">
              <a:rPr lang="en-US" smtClean="0"/>
              <a:pPr/>
              <a:t>8</a:t>
            </a:fld>
            <a:endParaRPr lang="en-US"/>
          </a:p>
        </p:txBody>
      </p:sp>
    </p:spTree>
    <p:extLst>
      <p:ext uri="{BB962C8B-B14F-4D97-AF65-F5344CB8AC3E}">
        <p14:creationId xmlns:p14="http://schemas.microsoft.com/office/powerpoint/2010/main" val="3044301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9FB69-5708-BB39-9083-D8E69D175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19A40D-69E4-8B73-DD0A-58425CE07329}"/>
              </a:ext>
            </a:extLst>
          </p:cNvPr>
          <p:cNvSpPr>
            <a:spLocks noGrp="1"/>
          </p:cNvSpPr>
          <p:nvPr>
            <p:ph type="title"/>
          </p:nvPr>
        </p:nvSpPr>
        <p:spPr/>
        <p:txBody>
          <a:bodyPr/>
          <a:lstStyle/>
          <a:p>
            <a:r>
              <a:rPr lang="en-US"/>
              <a:t>What affects your credit score?</a:t>
            </a:r>
          </a:p>
        </p:txBody>
      </p:sp>
      <p:sp>
        <p:nvSpPr>
          <p:cNvPr id="4" name="Footer Placeholder 3">
            <a:extLst>
              <a:ext uri="{FF2B5EF4-FFF2-40B4-BE49-F238E27FC236}">
                <a16:creationId xmlns:a16="http://schemas.microsoft.com/office/drawing/2014/main" id="{EE81F0D1-312E-2B86-E88A-265CFE8F00C3}"/>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1F7BD80C-A873-7728-306E-9F98187CA039}"/>
              </a:ext>
            </a:extLst>
          </p:cNvPr>
          <p:cNvSpPr>
            <a:spLocks noGrp="1"/>
          </p:cNvSpPr>
          <p:nvPr>
            <p:ph type="sldNum" sz="quarter" idx="11"/>
          </p:nvPr>
        </p:nvSpPr>
        <p:spPr/>
        <p:txBody>
          <a:bodyPr/>
          <a:lstStyle/>
          <a:p>
            <a:fld id="{1B6BCD38-10FB-4154-A4CD-08746A6DCB55}" type="slidenum">
              <a:rPr lang="en-US" smtClean="0"/>
              <a:pPr/>
              <a:t>9</a:t>
            </a:fld>
            <a:endParaRPr lang="en-US"/>
          </a:p>
        </p:txBody>
      </p:sp>
      <p:graphicFrame>
        <p:nvGraphicFramePr>
          <p:cNvPr id="10" name="Chart 9" descr="Chart">
            <a:extLst>
              <a:ext uri="{FF2B5EF4-FFF2-40B4-BE49-F238E27FC236}">
                <a16:creationId xmlns:a16="http://schemas.microsoft.com/office/drawing/2014/main" id="{0D440F3D-E5EF-E677-69F2-267950AC2B9A}"/>
              </a:ext>
            </a:extLst>
          </p:cNvPr>
          <p:cNvGraphicFramePr/>
          <p:nvPr>
            <p:extLst>
              <p:ext uri="{D42A27DB-BD31-4B8C-83A1-F6EECF244321}">
                <p14:modId xmlns:p14="http://schemas.microsoft.com/office/powerpoint/2010/main" val="3589562655"/>
              </p:ext>
            </p:extLst>
          </p:nvPr>
        </p:nvGraphicFramePr>
        <p:xfrm>
          <a:off x="4187383" y="518944"/>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13" name="Content Placeholder 2">
            <a:extLst>
              <a:ext uri="{FF2B5EF4-FFF2-40B4-BE49-F238E27FC236}">
                <a16:creationId xmlns:a16="http://schemas.microsoft.com/office/drawing/2014/main" id="{FEDD9613-1542-021A-FD2F-9BC919D18D5A}"/>
              </a:ext>
            </a:extLst>
          </p:cNvPr>
          <p:cNvSpPr>
            <a:spLocks noGrp="1"/>
          </p:cNvSpPr>
          <p:nvPr/>
        </p:nvSpPr>
        <p:spPr>
          <a:xfrm>
            <a:off x="794673" y="1671806"/>
            <a:ext cx="4050044" cy="466725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1200"/>
              </a:spcAft>
              <a:buClrTx/>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Tx/>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a:spcBef>
                <a:spcPts val="0"/>
              </a:spcBef>
              <a:spcAft>
                <a:spcPts val="600"/>
              </a:spcAft>
            </a:pPr>
            <a:r>
              <a:rPr lang="en-US" sz="2000" b="1"/>
              <a:t>Payment history (35 percent):</a:t>
            </a:r>
            <a:r>
              <a:rPr lang="en-US" sz="2000"/>
              <a:t> Do you pay your bills on time?</a:t>
            </a:r>
            <a:endParaRPr lang="en-US" sz="2000" b="1"/>
          </a:p>
          <a:p>
            <a:pPr>
              <a:spcBef>
                <a:spcPts val="0"/>
              </a:spcBef>
              <a:spcAft>
                <a:spcPts val="600"/>
              </a:spcAft>
            </a:pPr>
            <a:r>
              <a:rPr lang="en-US" sz="2000" b="1"/>
              <a:t>Amounts owed (30 percent): </a:t>
            </a:r>
            <a:r>
              <a:rPr lang="en-US" sz="2000"/>
              <a:t>How much have you borrowed?</a:t>
            </a:r>
            <a:endParaRPr lang="en-US" sz="2000" b="1"/>
          </a:p>
          <a:p>
            <a:pPr>
              <a:spcBef>
                <a:spcPts val="0"/>
              </a:spcBef>
              <a:spcAft>
                <a:spcPts val="600"/>
              </a:spcAft>
            </a:pPr>
            <a:r>
              <a:rPr lang="en-US" sz="2000" b="1"/>
              <a:t>Length of credit history (15 percent):</a:t>
            </a:r>
            <a:r>
              <a:rPr lang="en-US" sz="2000"/>
              <a:t> How long have you been using credit?</a:t>
            </a:r>
            <a:endParaRPr lang="en-US" sz="2000" b="1"/>
          </a:p>
          <a:p>
            <a:pPr>
              <a:spcBef>
                <a:spcPts val="0"/>
              </a:spcBef>
              <a:spcAft>
                <a:spcPts val="600"/>
              </a:spcAft>
            </a:pPr>
            <a:r>
              <a:rPr lang="en-US" sz="2000" b="1"/>
              <a:t>Credit mix (10 percent):</a:t>
            </a:r>
            <a:r>
              <a:rPr lang="en-US" sz="2000"/>
              <a:t> What types of credit are you using?</a:t>
            </a:r>
            <a:endParaRPr lang="en-US" sz="2000" b="1"/>
          </a:p>
          <a:p>
            <a:pPr>
              <a:spcBef>
                <a:spcPts val="0"/>
              </a:spcBef>
              <a:spcAft>
                <a:spcPts val="600"/>
              </a:spcAft>
            </a:pPr>
            <a:r>
              <a:rPr lang="en-US" sz="2000" b="1"/>
              <a:t>New credit (10 percent):</a:t>
            </a:r>
            <a:r>
              <a:rPr lang="en-US" sz="2000"/>
              <a:t> Are you taking on more risk?</a:t>
            </a:r>
            <a:endParaRPr lang="en-US" sz="2000" b="1"/>
          </a:p>
        </p:txBody>
      </p:sp>
    </p:spTree>
    <p:extLst>
      <p:ext uri="{BB962C8B-B14F-4D97-AF65-F5344CB8AC3E}">
        <p14:creationId xmlns:p14="http://schemas.microsoft.com/office/powerpoint/2010/main" val="2484100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15410-92B5-3BD0-4CD2-72B64282D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91A2A7-CF92-8790-20E4-DCE56FE863CB}"/>
              </a:ext>
            </a:extLst>
          </p:cNvPr>
          <p:cNvSpPr>
            <a:spLocks noGrp="1"/>
          </p:cNvSpPr>
          <p:nvPr>
            <p:ph type="title"/>
          </p:nvPr>
        </p:nvSpPr>
        <p:spPr/>
        <p:txBody>
          <a:bodyPr/>
          <a:lstStyle/>
          <a:p>
            <a:r>
              <a:rPr lang="en-US"/>
              <a:t>How are credit reports and scores used?</a:t>
            </a:r>
          </a:p>
        </p:txBody>
      </p:sp>
      <p:sp>
        <p:nvSpPr>
          <p:cNvPr id="3" name="Content Placeholder 2">
            <a:extLst>
              <a:ext uri="{FF2B5EF4-FFF2-40B4-BE49-F238E27FC236}">
                <a16:creationId xmlns:a16="http://schemas.microsoft.com/office/drawing/2014/main" id="{4B99BF88-A390-C686-76D6-1FC189336E6E}"/>
              </a:ext>
            </a:extLst>
          </p:cNvPr>
          <p:cNvSpPr>
            <a:spLocks noGrp="1"/>
          </p:cNvSpPr>
          <p:nvPr>
            <p:ph idx="1"/>
          </p:nvPr>
        </p:nvSpPr>
        <p:spPr>
          <a:xfrm>
            <a:off x="838200" y="1825625"/>
            <a:ext cx="5122637" cy="4143854"/>
          </a:xfrm>
        </p:spPr>
        <p:txBody>
          <a:bodyPr>
            <a:normAutofit/>
          </a:bodyPr>
          <a:lstStyle/>
          <a:p>
            <a:r>
              <a:rPr lang="en-US"/>
              <a:t>Credit reports and scores help lenders decide whether to approve loans or credit cards and what interest rate to offer </a:t>
            </a:r>
          </a:p>
          <a:p>
            <a:r>
              <a:rPr lang="en-US"/>
              <a:t>Landlords, employers, and utility companies may also check them for rentals, jobs, or services </a:t>
            </a:r>
          </a:p>
          <a:p>
            <a:r>
              <a:rPr lang="en-US"/>
              <a:t>A good score can save you money and create more financial opportunities</a:t>
            </a:r>
          </a:p>
        </p:txBody>
      </p:sp>
      <p:sp>
        <p:nvSpPr>
          <p:cNvPr id="4" name="Footer Placeholder 3">
            <a:extLst>
              <a:ext uri="{FF2B5EF4-FFF2-40B4-BE49-F238E27FC236}">
                <a16:creationId xmlns:a16="http://schemas.microsoft.com/office/drawing/2014/main" id="{9E456842-8624-8798-E108-38BEBE11F07C}"/>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F4E10DF5-C4EC-042D-E458-73DB6C15AE4F}"/>
              </a:ext>
            </a:extLst>
          </p:cNvPr>
          <p:cNvSpPr>
            <a:spLocks noGrp="1"/>
          </p:cNvSpPr>
          <p:nvPr>
            <p:ph type="sldNum" sz="quarter" idx="11"/>
          </p:nvPr>
        </p:nvSpPr>
        <p:spPr/>
        <p:txBody>
          <a:bodyPr/>
          <a:lstStyle/>
          <a:p>
            <a:fld id="{1B6BCD38-10FB-4154-A4CD-08746A6DCB55}" type="slidenum">
              <a:rPr lang="en-US" smtClean="0"/>
              <a:pPr/>
              <a:t>10</a:t>
            </a:fld>
            <a:endParaRPr lang="en-US"/>
          </a:p>
        </p:txBody>
      </p:sp>
    </p:spTree>
    <p:extLst>
      <p:ext uri="{BB962C8B-B14F-4D97-AF65-F5344CB8AC3E}">
        <p14:creationId xmlns:p14="http://schemas.microsoft.com/office/powerpoint/2010/main" val="2840625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F74AC-6F3D-6CD8-9BF9-802200806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C5E503-CB81-2300-330A-8E0E33C6617D}"/>
              </a:ext>
            </a:extLst>
          </p:cNvPr>
          <p:cNvSpPr>
            <a:spLocks noGrp="1"/>
          </p:cNvSpPr>
          <p:nvPr>
            <p:ph type="title"/>
          </p:nvPr>
        </p:nvSpPr>
        <p:spPr/>
        <p:txBody>
          <a:bodyPr/>
          <a:lstStyle/>
          <a:p>
            <a:r>
              <a:rPr lang="en-US"/>
              <a:t>Keep in mind</a:t>
            </a:r>
          </a:p>
        </p:txBody>
      </p:sp>
      <p:sp>
        <p:nvSpPr>
          <p:cNvPr id="3" name="Content Placeholder 2">
            <a:extLst>
              <a:ext uri="{FF2B5EF4-FFF2-40B4-BE49-F238E27FC236}">
                <a16:creationId xmlns:a16="http://schemas.microsoft.com/office/drawing/2014/main" id="{FC00D6F2-4965-DCAA-B5F9-3AA1723E7AEF}"/>
              </a:ext>
            </a:extLst>
          </p:cNvPr>
          <p:cNvSpPr>
            <a:spLocks noGrp="1"/>
          </p:cNvSpPr>
          <p:nvPr>
            <p:ph idx="1"/>
          </p:nvPr>
        </p:nvSpPr>
        <p:spPr>
          <a:xfrm>
            <a:off x="838199" y="1825625"/>
            <a:ext cx="6225537" cy="4667250"/>
          </a:xfrm>
        </p:spPr>
        <p:txBody>
          <a:bodyPr>
            <a:normAutofit/>
          </a:bodyPr>
          <a:lstStyle/>
          <a:p>
            <a:r>
              <a:rPr lang="en-US"/>
              <a:t>Most high school students have little or no credit history because you usually must be 18 to apply for credit</a:t>
            </a:r>
          </a:p>
          <a:p>
            <a:r>
              <a:rPr lang="en-US"/>
              <a:t>A credit score is like a GPA. It reflects your credit habits and can improve over time</a:t>
            </a:r>
          </a:p>
          <a:p>
            <a:r>
              <a:rPr lang="en-US"/>
              <a:t>Credit reports can contain mistakes, so check them regularly. You can get a free credit report from each credit bureau every year</a:t>
            </a:r>
          </a:p>
        </p:txBody>
      </p:sp>
      <p:sp>
        <p:nvSpPr>
          <p:cNvPr id="4" name="Footer Placeholder 3">
            <a:extLst>
              <a:ext uri="{FF2B5EF4-FFF2-40B4-BE49-F238E27FC236}">
                <a16:creationId xmlns:a16="http://schemas.microsoft.com/office/drawing/2014/main" id="{76CB103B-5311-1A9E-2D1C-3B5B7D5CB5AD}"/>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90F05F4D-F4A2-986A-01E2-B415BB7598B5}"/>
              </a:ext>
            </a:extLst>
          </p:cNvPr>
          <p:cNvSpPr>
            <a:spLocks noGrp="1"/>
          </p:cNvSpPr>
          <p:nvPr>
            <p:ph type="sldNum" sz="quarter" idx="11"/>
          </p:nvPr>
        </p:nvSpPr>
        <p:spPr/>
        <p:txBody>
          <a:bodyPr/>
          <a:lstStyle/>
          <a:p>
            <a:fld id="{1B6BCD38-10FB-4154-A4CD-08746A6DCB55}" type="slidenum">
              <a:rPr lang="en-US" smtClean="0"/>
              <a:pPr/>
              <a:t>11</a:t>
            </a:fld>
            <a:endParaRPr lang="en-US"/>
          </a:p>
        </p:txBody>
      </p:sp>
    </p:spTree>
    <p:extLst>
      <p:ext uri="{BB962C8B-B14F-4D97-AF65-F5344CB8AC3E}">
        <p14:creationId xmlns:p14="http://schemas.microsoft.com/office/powerpoint/2010/main" val="1193738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4092D-E977-94ED-E040-622B368D8B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98477F-E429-9D40-D21B-20ADAD0A2FE1}"/>
              </a:ext>
            </a:extLst>
          </p:cNvPr>
          <p:cNvSpPr>
            <a:spLocks noGrp="1"/>
          </p:cNvSpPr>
          <p:nvPr>
            <p:ph type="title"/>
          </p:nvPr>
        </p:nvSpPr>
        <p:spPr/>
        <p:txBody>
          <a:bodyPr/>
          <a:lstStyle/>
          <a:p>
            <a:r>
              <a:rPr lang="en-US"/>
              <a:t>Ways to build and keep good credit</a:t>
            </a:r>
          </a:p>
        </p:txBody>
      </p:sp>
      <p:sp>
        <p:nvSpPr>
          <p:cNvPr id="3" name="Content Placeholder 2">
            <a:extLst>
              <a:ext uri="{FF2B5EF4-FFF2-40B4-BE49-F238E27FC236}">
                <a16:creationId xmlns:a16="http://schemas.microsoft.com/office/drawing/2014/main" id="{D13D8729-988B-DA55-4507-A4AE78896E54}"/>
              </a:ext>
            </a:extLst>
          </p:cNvPr>
          <p:cNvSpPr>
            <a:spLocks noGrp="1"/>
          </p:cNvSpPr>
          <p:nvPr>
            <p:ph idx="1"/>
          </p:nvPr>
        </p:nvSpPr>
        <p:spPr>
          <a:xfrm>
            <a:off x="838199" y="1825625"/>
            <a:ext cx="6994359" cy="4667250"/>
          </a:xfrm>
        </p:spPr>
        <p:txBody>
          <a:bodyPr>
            <a:noAutofit/>
          </a:bodyPr>
          <a:lstStyle/>
          <a:p>
            <a:pPr marL="342900" lvl="0" indent="-342900" fontAlgn="t"/>
            <a:r>
              <a:rPr lang="en-US" b="1"/>
              <a:t>Pay bills on time:</a:t>
            </a:r>
            <a:r>
              <a:rPr lang="en-US"/>
              <a:t> Use reminders or autopay to avoid late payments</a:t>
            </a:r>
          </a:p>
          <a:p>
            <a:pPr marL="342900" lvl="0" indent="-342900" fontAlgn="t"/>
            <a:r>
              <a:rPr lang="en-US" b="1"/>
              <a:t>Keep credit card balances low:</a:t>
            </a:r>
            <a:r>
              <a:rPr lang="en-US"/>
              <a:t> Try to use less than 30% of your available credit</a:t>
            </a:r>
          </a:p>
          <a:p>
            <a:pPr marL="342900" lvl="0" indent="-342900" fontAlgn="t"/>
            <a:r>
              <a:rPr lang="en-US" b="1"/>
              <a:t>Pay more than the minimum payment: </a:t>
            </a:r>
            <a:r>
              <a:rPr lang="en-US"/>
              <a:t>This helps you pay off debt faster and avoid extra interest</a:t>
            </a:r>
          </a:p>
          <a:p>
            <a:pPr marL="342900" lvl="0" indent="-342900" fontAlgn="t"/>
            <a:r>
              <a:rPr lang="en-US" b="1"/>
              <a:t>Build credit early and keep accounts open:</a:t>
            </a:r>
            <a:r>
              <a:rPr lang="en-US"/>
              <a:t> Older accounts can help your credit score</a:t>
            </a:r>
            <a:endParaRPr lang="en-US" sz="2000"/>
          </a:p>
        </p:txBody>
      </p:sp>
      <p:sp>
        <p:nvSpPr>
          <p:cNvPr id="4" name="Footer Placeholder 3">
            <a:extLst>
              <a:ext uri="{FF2B5EF4-FFF2-40B4-BE49-F238E27FC236}">
                <a16:creationId xmlns:a16="http://schemas.microsoft.com/office/drawing/2014/main" id="{A22172B2-5C79-25C2-067A-76173A14D9E6}"/>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8CF8CC1A-6E6A-B2F2-42DB-1AE43DD6C673}"/>
              </a:ext>
            </a:extLst>
          </p:cNvPr>
          <p:cNvSpPr>
            <a:spLocks noGrp="1"/>
          </p:cNvSpPr>
          <p:nvPr>
            <p:ph type="sldNum" sz="quarter" idx="11"/>
          </p:nvPr>
        </p:nvSpPr>
        <p:spPr/>
        <p:txBody>
          <a:bodyPr/>
          <a:lstStyle/>
          <a:p>
            <a:fld id="{1B6BCD38-10FB-4154-A4CD-08746A6DCB55}" type="slidenum">
              <a:rPr lang="en-US" smtClean="0"/>
              <a:pPr/>
              <a:t>12</a:t>
            </a:fld>
            <a:endParaRPr lang="en-US"/>
          </a:p>
        </p:txBody>
      </p:sp>
    </p:spTree>
    <p:extLst>
      <p:ext uri="{BB962C8B-B14F-4D97-AF65-F5344CB8AC3E}">
        <p14:creationId xmlns:p14="http://schemas.microsoft.com/office/powerpoint/2010/main" val="2158446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F7A56-6208-FE37-987E-F97A1E40D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09427-0CCF-B967-68A9-3B4D1E22AE15}"/>
              </a:ext>
            </a:extLst>
          </p:cNvPr>
          <p:cNvSpPr>
            <a:spLocks noGrp="1"/>
          </p:cNvSpPr>
          <p:nvPr>
            <p:ph type="title"/>
          </p:nvPr>
        </p:nvSpPr>
        <p:spPr/>
        <p:txBody>
          <a:bodyPr/>
          <a:lstStyle/>
          <a:p>
            <a:r>
              <a:rPr lang="en-US"/>
              <a:t>Ways to build and keep good credit (continued)</a:t>
            </a:r>
          </a:p>
        </p:txBody>
      </p:sp>
      <p:sp>
        <p:nvSpPr>
          <p:cNvPr id="3" name="Content Placeholder 2">
            <a:extLst>
              <a:ext uri="{FF2B5EF4-FFF2-40B4-BE49-F238E27FC236}">
                <a16:creationId xmlns:a16="http://schemas.microsoft.com/office/drawing/2014/main" id="{0D146044-BB8B-80ED-2519-A172FB6E9503}"/>
              </a:ext>
            </a:extLst>
          </p:cNvPr>
          <p:cNvSpPr>
            <a:spLocks noGrp="1"/>
          </p:cNvSpPr>
          <p:nvPr>
            <p:ph idx="1"/>
          </p:nvPr>
        </p:nvSpPr>
        <p:spPr>
          <a:xfrm>
            <a:off x="838199" y="2057399"/>
            <a:ext cx="6260433" cy="4435475"/>
          </a:xfrm>
        </p:spPr>
        <p:txBody>
          <a:bodyPr>
            <a:normAutofit/>
          </a:bodyPr>
          <a:lstStyle/>
          <a:p>
            <a:pPr marL="342900" lvl="0" indent="-342900" fontAlgn="t"/>
            <a:r>
              <a:rPr lang="en-US" b="1"/>
              <a:t>Only apply for credit when you need it:</a:t>
            </a:r>
            <a:r>
              <a:rPr lang="en-US"/>
              <a:t> Applying too often can lower your credit score</a:t>
            </a:r>
          </a:p>
          <a:p>
            <a:pPr marL="342900" lvl="0" indent="-342900" fontAlgn="t"/>
            <a:r>
              <a:rPr lang="en-US" b="1"/>
              <a:t>Use different types of credit responsibly:</a:t>
            </a:r>
            <a:r>
              <a:rPr lang="en-US"/>
              <a:t> Over time, having a mix of credit accounts can help your credit score</a:t>
            </a:r>
          </a:p>
        </p:txBody>
      </p:sp>
      <p:sp>
        <p:nvSpPr>
          <p:cNvPr id="4" name="Footer Placeholder 3">
            <a:extLst>
              <a:ext uri="{FF2B5EF4-FFF2-40B4-BE49-F238E27FC236}">
                <a16:creationId xmlns:a16="http://schemas.microsoft.com/office/drawing/2014/main" id="{5426F742-A2BC-D77D-D2E7-6F67550FF9E2}"/>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D7943559-A3D9-BE81-07C9-9C77D5FFE849}"/>
              </a:ext>
            </a:extLst>
          </p:cNvPr>
          <p:cNvSpPr>
            <a:spLocks noGrp="1"/>
          </p:cNvSpPr>
          <p:nvPr>
            <p:ph type="sldNum" sz="quarter" idx="11"/>
          </p:nvPr>
        </p:nvSpPr>
        <p:spPr/>
        <p:txBody>
          <a:bodyPr/>
          <a:lstStyle/>
          <a:p>
            <a:fld id="{1B6BCD38-10FB-4154-A4CD-08746A6DCB55}" type="slidenum">
              <a:rPr lang="en-US" smtClean="0"/>
              <a:pPr/>
              <a:t>13</a:t>
            </a:fld>
            <a:endParaRPr lang="en-US"/>
          </a:p>
        </p:txBody>
      </p:sp>
    </p:spTree>
    <p:extLst>
      <p:ext uri="{BB962C8B-B14F-4D97-AF65-F5344CB8AC3E}">
        <p14:creationId xmlns:p14="http://schemas.microsoft.com/office/powerpoint/2010/main" val="1750329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2D176-2657-309B-C64D-A91C8A1FD3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7EE31F-2079-B5A3-A42E-50303EC2BEB3}"/>
              </a:ext>
            </a:extLst>
          </p:cNvPr>
          <p:cNvSpPr>
            <a:spLocks noGrp="1"/>
          </p:cNvSpPr>
          <p:nvPr>
            <p:ph type="title"/>
          </p:nvPr>
        </p:nvSpPr>
        <p:spPr/>
        <p:txBody>
          <a:bodyPr/>
          <a:lstStyle/>
          <a:p>
            <a:r>
              <a:rPr lang="en-US"/>
              <a:t>When should I get a credit card?</a:t>
            </a:r>
          </a:p>
        </p:txBody>
      </p:sp>
      <p:sp>
        <p:nvSpPr>
          <p:cNvPr id="3" name="Content Placeholder 2">
            <a:extLst>
              <a:ext uri="{FF2B5EF4-FFF2-40B4-BE49-F238E27FC236}">
                <a16:creationId xmlns:a16="http://schemas.microsoft.com/office/drawing/2014/main" id="{5E0DCC61-D9BC-B3C6-1770-BEF04DFCEA38}"/>
              </a:ext>
            </a:extLst>
          </p:cNvPr>
          <p:cNvSpPr>
            <a:spLocks noGrp="1"/>
          </p:cNvSpPr>
          <p:nvPr>
            <p:ph idx="1"/>
          </p:nvPr>
        </p:nvSpPr>
        <p:spPr>
          <a:xfrm>
            <a:off x="838199" y="1825625"/>
            <a:ext cx="6907800" cy="4667250"/>
          </a:xfrm>
        </p:spPr>
        <p:txBody>
          <a:bodyPr>
            <a:normAutofit/>
          </a:bodyPr>
          <a:lstStyle/>
          <a:p>
            <a:pPr marL="342900" lvl="0" indent="-342900" fontAlgn="t"/>
            <a:r>
              <a:rPr lang="en-US" sz="2000"/>
              <a:t>You are at least 18 years old</a:t>
            </a:r>
          </a:p>
          <a:p>
            <a:pPr marL="342900" lvl="0" indent="-342900" fontAlgn="t"/>
            <a:r>
              <a:rPr lang="en-US" sz="2000"/>
              <a:t>You have income and can pay your credit card bill in full each month</a:t>
            </a:r>
          </a:p>
          <a:p>
            <a:pPr marL="342900" lvl="0" indent="-342900" fontAlgn="t"/>
            <a:r>
              <a:rPr lang="en-US" sz="2000"/>
              <a:t>You have a basic budget and understand your spending and saving</a:t>
            </a:r>
          </a:p>
          <a:p>
            <a:pPr marL="342900" lvl="0" indent="-342900" fontAlgn="t"/>
            <a:r>
              <a:rPr lang="en-US" sz="2000"/>
              <a:t>You understand how credit cards work, including interest rates and payments</a:t>
            </a:r>
          </a:p>
          <a:p>
            <a:pPr marL="342900" lvl="0" indent="-342900" fontAlgn="t"/>
            <a:r>
              <a:rPr lang="en-US" sz="2000"/>
              <a:t>You are ready to start building credit. Consider a secured credit card or becoming an authorized user on a trusted adult's credit card</a:t>
            </a:r>
          </a:p>
        </p:txBody>
      </p:sp>
      <p:sp>
        <p:nvSpPr>
          <p:cNvPr id="4" name="Footer Placeholder 3">
            <a:extLst>
              <a:ext uri="{FF2B5EF4-FFF2-40B4-BE49-F238E27FC236}">
                <a16:creationId xmlns:a16="http://schemas.microsoft.com/office/drawing/2014/main" id="{F0157A5C-AD7D-F8B0-42CF-CA840626924D}"/>
              </a:ext>
            </a:extLst>
          </p:cNvPr>
          <p:cNvSpPr>
            <a:spLocks noGrp="1"/>
          </p:cNvSpPr>
          <p:nvPr>
            <p:ph type="ftr" sz="quarter" idx="10"/>
          </p:nvPr>
        </p:nvSpPr>
        <p:spPr/>
        <p:txBody>
          <a:bodyPr/>
          <a:lstStyle/>
          <a:p>
            <a:r>
              <a:rPr lang="en-US"/>
              <a:t>Your Credit Story</a:t>
            </a:r>
          </a:p>
        </p:txBody>
      </p:sp>
      <p:sp>
        <p:nvSpPr>
          <p:cNvPr id="5" name="Slide Number Placeholder 4">
            <a:extLst>
              <a:ext uri="{FF2B5EF4-FFF2-40B4-BE49-F238E27FC236}">
                <a16:creationId xmlns:a16="http://schemas.microsoft.com/office/drawing/2014/main" id="{A0170861-42CE-7D83-A661-DFCF877F942A}"/>
              </a:ext>
            </a:extLst>
          </p:cNvPr>
          <p:cNvSpPr>
            <a:spLocks noGrp="1"/>
          </p:cNvSpPr>
          <p:nvPr>
            <p:ph type="sldNum" sz="quarter" idx="11"/>
          </p:nvPr>
        </p:nvSpPr>
        <p:spPr/>
        <p:txBody>
          <a:bodyPr/>
          <a:lstStyle/>
          <a:p>
            <a:fld id="{1B6BCD38-10FB-4154-A4CD-08746A6DCB55}" type="slidenum">
              <a:rPr lang="en-US" smtClean="0"/>
              <a:pPr/>
              <a:t>14</a:t>
            </a:fld>
            <a:endParaRPr lang="en-US"/>
          </a:p>
        </p:txBody>
      </p:sp>
    </p:spTree>
    <p:extLst>
      <p:ext uri="{BB962C8B-B14F-4D97-AF65-F5344CB8AC3E}">
        <p14:creationId xmlns:p14="http://schemas.microsoft.com/office/powerpoint/2010/main" val="366517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58C3C4-0134-936A-7E7B-05EA1DF61E17}"/>
              </a:ext>
            </a:extLst>
          </p:cNvPr>
          <p:cNvPicPr>
            <a:picLocks noChangeAspect="1"/>
          </p:cNvPicPr>
          <p:nvPr/>
        </p:nvPicPr>
        <p:blipFill>
          <a:blip r:embed="rId3">
            <a:extLst>
              <a:ext uri="{28A0092B-C50C-407E-A947-70E740481C1C}">
                <a14:useLocalDpi xmlns:a14="http://schemas.microsoft.com/office/drawing/2010/main" val="0"/>
              </a:ext>
            </a:extLst>
          </a:blip>
          <a:srcRect t="2915" b="12752"/>
          <a:stretch>
            <a:fillRect/>
          </a:stretch>
        </p:blipFill>
        <p:spPr>
          <a:xfrm>
            <a:off x="0" y="-1"/>
            <a:ext cx="12192000" cy="6858001"/>
          </a:xfrm>
          <a:prstGeom prst="rect">
            <a:avLst/>
          </a:prstGeom>
        </p:spPr>
      </p:pic>
      <p:sp>
        <p:nvSpPr>
          <p:cNvPr id="4" name="Rectangle 3">
            <a:extLst>
              <a:ext uri="{FF2B5EF4-FFF2-40B4-BE49-F238E27FC236}">
                <a16:creationId xmlns:a16="http://schemas.microsoft.com/office/drawing/2014/main" id="{C42235B5-15A5-402B-0F4D-2F4EAF2CA569}"/>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2494453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4AB128-81ED-37FB-030B-DD43B9DC86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F28AC756-C31B-109B-E46F-AA2F28B22622}"/>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t>Application Activity</a:t>
            </a:r>
          </a:p>
        </p:txBody>
      </p:sp>
    </p:spTree>
    <p:extLst>
      <p:ext uri="{BB962C8B-B14F-4D97-AF65-F5344CB8AC3E}">
        <p14:creationId xmlns:p14="http://schemas.microsoft.com/office/powerpoint/2010/main" val="2541836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fld id="{1B6BCD38-10FB-4154-A4CD-08746A6DCB55}" type="slidenum">
              <a:rPr lang="en-US" smtClean="0"/>
              <a:pPr/>
              <a:t>17</a:t>
            </a:fld>
            <a:endParaRPr lang="en-US"/>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Your Credit Story</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690688"/>
            <a:ext cx="10515600" cy="4665661"/>
          </a:xfrm>
        </p:spPr>
        <p:txBody>
          <a:bodyPr>
            <a:noAutofit/>
          </a:bodyPr>
          <a:lstStyle/>
          <a:p>
            <a:pPr marL="457200" indent="-457200">
              <a:spcBef>
                <a:spcPts val="800"/>
              </a:spcBef>
              <a:spcAft>
                <a:spcPts val="1000"/>
              </a:spcAft>
              <a:buFont typeface="+mj-lt"/>
              <a:buAutoNum type="arabicPeriod"/>
            </a:pPr>
            <a:r>
              <a:rPr lang="en-US"/>
              <a:t>Work with your group to review the sample credit report, including the notes and tips provided</a:t>
            </a:r>
          </a:p>
          <a:p>
            <a:pPr marL="457200" indent="-457200">
              <a:spcBef>
                <a:spcPts val="800"/>
              </a:spcBef>
              <a:spcAft>
                <a:spcPts val="1000"/>
              </a:spcAft>
              <a:buFont typeface="+mj-lt"/>
              <a:buAutoNum type="arabicPeriod"/>
            </a:pPr>
            <a:r>
              <a:rPr lang="en-US"/>
              <a:t>Use information from the credit report to answer the questions</a:t>
            </a:r>
          </a:p>
          <a:p>
            <a:pPr marL="457200" indent="-457200">
              <a:spcBef>
                <a:spcPts val="800"/>
              </a:spcBef>
              <a:spcAft>
                <a:spcPts val="1000"/>
              </a:spcAft>
              <a:buFont typeface="+mj-lt"/>
              <a:buAutoNum type="arabicPeriod"/>
            </a:pPr>
            <a:r>
              <a:rPr lang="en-US"/>
              <a:t>Be ready to share your answers with the class</a:t>
            </a:r>
          </a:p>
          <a:p>
            <a:pPr marL="457200" indent="-457200">
              <a:spcBef>
                <a:spcPts val="800"/>
              </a:spcBef>
              <a:spcAft>
                <a:spcPts val="1000"/>
              </a:spcAft>
              <a:buFont typeface="+mj-lt"/>
              <a:buAutoNum type="arabicPeriod"/>
            </a:pPr>
            <a:r>
              <a:rPr lang="en-US"/>
              <a:t>If directed by your teacher or instructor, complete one or more of the scenarios in the “Credit Score Scenarios” handout.</a:t>
            </a:r>
          </a:p>
        </p:txBody>
      </p:sp>
    </p:spTree>
    <p:extLst>
      <p:ext uri="{BB962C8B-B14F-4D97-AF65-F5344CB8AC3E}">
        <p14:creationId xmlns:p14="http://schemas.microsoft.com/office/powerpoint/2010/main" val="3284252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77AD51-FE1C-325C-E029-400938ED29CC}"/>
              </a:ext>
            </a:extLst>
          </p:cNvPr>
          <p:cNvPicPr>
            <a:picLocks noChangeAspect="1"/>
          </p:cNvPicPr>
          <p:nvPr/>
        </p:nvPicPr>
        <p:blipFill>
          <a:blip r:embed="rId3">
            <a:extLst>
              <a:ext uri="{28A0092B-C50C-407E-A947-70E740481C1C}">
                <a14:useLocalDpi xmlns:a14="http://schemas.microsoft.com/office/drawing/2010/main" val="0"/>
              </a:ext>
            </a:extLst>
          </a:blip>
          <a:srcRect t="7812" b="781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D1F9E158-99C2-E11C-9BC8-FDCC36AA7078}"/>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198154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113B-F479-03C0-805E-D85278BBA1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D8E76-289E-2590-EF74-4036BA89285E}"/>
              </a:ext>
            </a:extLst>
          </p:cNvPr>
          <p:cNvSpPr>
            <a:spLocks noGrp="1"/>
          </p:cNvSpPr>
          <p:nvPr>
            <p:ph type="title"/>
          </p:nvPr>
        </p:nvSpPr>
        <p:spPr/>
        <p:txBody>
          <a:bodyPr/>
          <a:lstStyle/>
          <a:p>
            <a:r>
              <a:rPr lang="en-US"/>
              <a:t>Sample credit report answer key (Questions 1-5)</a:t>
            </a:r>
          </a:p>
        </p:txBody>
      </p:sp>
      <p:sp>
        <p:nvSpPr>
          <p:cNvPr id="5" name="Slide Number Placeholder 4">
            <a:extLst>
              <a:ext uri="{FF2B5EF4-FFF2-40B4-BE49-F238E27FC236}">
                <a16:creationId xmlns:a16="http://schemas.microsoft.com/office/drawing/2014/main" id="{436140EF-0C39-D4B9-ADB1-E4FF0A113216}"/>
              </a:ext>
            </a:extLst>
          </p:cNvPr>
          <p:cNvSpPr>
            <a:spLocks noGrp="1"/>
          </p:cNvSpPr>
          <p:nvPr>
            <p:ph type="sldNum" sz="quarter" idx="11"/>
          </p:nvPr>
        </p:nvSpPr>
        <p:spPr/>
        <p:txBody>
          <a:bodyPr/>
          <a:lstStyle/>
          <a:p>
            <a:fld id="{1B6BCD38-10FB-4154-A4CD-08746A6DCB55}" type="slidenum">
              <a:rPr lang="en-US" smtClean="0"/>
              <a:pPr/>
              <a:t>19</a:t>
            </a:fld>
            <a:endParaRPr lang="en-US"/>
          </a:p>
        </p:txBody>
      </p:sp>
      <p:sp>
        <p:nvSpPr>
          <p:cNvPr id="7" name="Footer Placeholder 6">
            <a:extLst>
              <a:ext uri="{FF2B5EF4-FFF2-40B4-BE49-F238E27FC236}">
                <a16:creationId xmlns:a16="http://schemas.microsoft.com/office/drawing/2014/main" id="{0B095344-0FA7-23A3-6F58-CD73ADDF53CE}"/>
              </a:ext>
            </a:extLst>
          </p:cNvPr>
          <p:cNvSpPr>
            <a:spLocks noGrp="1"/>
          </p:cNvSpPr>
          <p:nvPr>
            <p:ph type="ftr" sz="quarter" idx="10"/>
          </p:nvPr>
        </p:nvSpPr>
        <p:spPr/>
        <p:txBody>
          <a:bodyPr/>
          <a:lstStyle/>
          <a:p>
            <a:r>
              <a:rPr lang="en-US"/>
              <a:t>Your Credit Story</a:t>
            </a:r>
          </a:p>
        </p:txBody>
      </p:sp>
      <p:sp>
        <p:nvSpPr>
          <p:cNvPr id="6" name="Content Placeholder 2">
            <a:extLst>
              <a:ext uri="{FF2B5EF4-FFF2-40B4-BE49-F238E27FC236}">
                <a16:creationId xmlns:a16="http://schemas.microsoft.com/office/drawing/2014/main" id="{56454189-E79C-FF8F-5B2F-B66E98D2B03F}"/>
              </a:ext>
            </a:extLst>
          </p:cNvPr>
          <p:cNvSpPr>
            <a:spLocks noGrp="1"/>
          </p:cNvSpPr>
          <p:nvPr>
            <p:ph idx="1"/>
          </p:nvPr>
        </p:nvSpPr>
        <p:spPr>
          <a:xfrm>
            <a:off x="832102" y="1837451"/>
            <a:ext cx="10515600" cy="3926039"/>
          </a:xfrm>
        </p:spPr>
        <p:txBody>
          <a:bodyPr vert="horz" lIns="91440" tIns="45720" rIns="91440" bIns="45720" rtlCol="0" anchor="t">
            <a:noAutofit/>
          </a:bodyPr>
          <a:lstStyle/>
          <a:p>
            <a:pPr marL="342900" lvl="0" indent="-342900" fontAlgn="t"/>
            <a:r>
              <a:rPr lang="en-US"/>
              <a:t>Student loans are </a:t>
            </a:r>
            <a:r>
              <a:rPr lang="en-US" b="1"/>
              <a:t>installment accounts</a:t>
            </a:r>
            <a:endParaRPr lang="en-US"/>
          </a:p>
          <a:p>
            <a:pPr marL="342900" lvl="0" indent="-342900" fontAlgn="t"/>
            <a:r>
              <a:rPr lang="en-US"/>
              <a:t>A bankruptcy can remain on a credit report for </a:t>
            </a:r>
            <a:r>
              <a:rPr lang="en-US" b="1"/>
              <a:t>7-10 years</a:t>
            </a:r>
            <a:endParaRPr lang="en-US"/>
          </a:p>
          <a:p>
            <a:pPr marL="342900" lvl="0" indent="-342900" fontAlgn="t"/>
            <a:r>
              <a:rPr lang="en-US"/>
              <a:t>Missed payments and collections appear in the </a:t>
            </a:r>
            <a:r>
              <a:rPr lang="en-US" b="1"/>
              <a:t>Adverse Accounts</a:t>
            </a:r>
            <a:r>
              <a:rPr lang="en-US"/>
              <a:t> section</a:t>
            </a:r>
          </a:p>
          <a:p>
            <a:pPr marL="342900" lvl="0" indent="-342900" fontAlgn="t"/>
            <a:r>
              <a:rPr lang="en-US"/>
              <a:t>Experts generally recommend keeping credit utilization </a:t>
            </a:r>
            <a:r>
              <a:rPr lang="en-US" b="1"/>
              <a:t>below 30%</a:t>
            </a:r>
            <a:endParaRPr lang="en-US"/>
          </a:p>
          <a:p>
            <a:pPr marL="342900" lvl="0" indent="-342900" fontAlgn="t"/>
            <a:r>
              <a:rPr lang="en-US" b="1"/>
              <a:t>Hard inquiries</a:t>
            </a:r>
            <a:r>
              <a:rPr lang="en-US"/>
              <a:t> can affect your credit score</a:t>
            </a:r>
            <a:endParaRPr lang="en-US" noProof="0">
              <a:latin typeface="Poppins"/>
              <a:cs typeface="Poppins"/>
            </a:endParaRPr>
          </a:p>
        </p:txBody>
      </p:sp>
    </p:spTree>
    <p:extLst>
      <p:ext uri="{BB962C8B-B14F-4D97-AF65-F5344CB8AC3E}">
        <p14:creationId xmlns:p14="http://schemas.microsoft.com/office/powerpoint/2010/main" val="283207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54A99-FFC0-C6D1-79C0-D23BE7267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C87E37-6C61-69AD-B141-85DD786C0F52}"/>
              </a:ext>
            </a:extLst>
          </p:cNvPr>
          <p:cNvSpPr>
            <a:spLocks noGrp="1"/>
          </p:cNvSpPr>
          <p:nvPr>
            <p:ph type="title"/>
          </p:nvPr>
        </p:nvSpPr>
        <p:spPr/>
        <p:txBody>
          <a:bodyPr/>
          <a:lstStyle/>
          <a:p>
            <a:r>
              <a:rPr lang="en-US"/>
              <a:t>Sample credit report answer key (Questions 6-10)</a:t>
            </a:r>
          </a:p>
        </p:txBody>
      </p:sp>
      <p:sp>
        <p:nvSpPr>
          <p:cNvPr id="5" name="Slide Number Placeholder 4">
            <a:extLst>
              <a:ext uri="{FF2B5EF4-FFF2-40B4-BE49-F238E27FC236}">
                <a16:creationId xmlns:a16="http://schemas.microsoft.com/office/drawing/2014/main" id="{0D80D045-62C4-628C-A774-B4F7D96EE3C7}"/>
              </a:ext>
            </a:extLst>
          </p:cNvPr>
          <p:cNvSpPr>
            <a:spLocks noGrp="1"/>
          </p:cNvSpPr>
          <p:nvPr>
            <p:ph type="sldNum" sz="quarter" idx="11"/>
          </p:nvPr>
        </p:nvSpPr>
        <p:spPr/>
        <p:txBody>
          <a:bodyPr/>
          <a:lstStyle/>
          <a:p>
            <a:fld id="{1B6BCD38-10FB-4154-A4CD-08746A6DCB55}" type="slidenum">
              <a:rPr lang="en-US" smtClean="0"/>
              <a:pPr/>
              <a:t>20</a:t>
            </a:fld>
            <a:endParaRPr lang="en-US"/>
          </a:p>
        </p:txBody>
      </p:sp>
      <p:sp>
        <p:nvSpPr>
          <p:cNvPr id="7" name="Footer Placeholder 6">
            <a:extLst>
              <a:ext uri="{FF2B5EF4-FFF2-40B4-BE49-F238E27FC236}">
                <a16:creationId xmlns:a16="http://schemas.microsoft.com/office/drawing/2014/main" id="{0F55AB7C-19C0-BC9F-C993-B386D0EA1C82}"/>
              </a:ext>
            </a:extLst>
          </p:cNvPr>
          <p:cNvSpPr>
            <a:spLocks noGrp="1"/>
          </p:cNvSpPr>
          <p:nvPr>
            <p:ph type="ftr" sz="quarter" idx="10"/>
          </p:nvPr>
        </p:nvSpPr>
        <p:spPr/>
        <p:txBody>
          <a:bodyPr/>
          <a:lstStyle/>
          <a:p>
            <a:r>
              <a:rPr lang="en-US"/>
              <a:t>Your Credit Story</a:t>
            </a:r>
          </a:p>
        </p:txBody>
      </p:sp>
      <p:sp>
        <p:nvSpPr>
          <p:cNvPr id="6" name="Content Placeholder 2">
            <a:extLst>
              <a:ext uri="{FF2B5EF4-FFF2-40B4-BE49-F238E27FC236}">
                <a16:creationId xmlns:a16="http://schemas.microsoft.com/office/drawing/2014/main" id="{6546BAB2-0602-F5F4-11F9-9285A3D0FDE3}"/>
              </a:ext>
            </a:extLst>
          </p:cNvPr>
          <p:cNvSpPr>
            <a:spLocks noGrp="1"/>
          </p:cNvSpPr>
          <p:nvPr>
            <p:ph idx="1"/>
          </p:nvPr>
        </p:nvSpPr>
        <p:spPr>
          <a:xfrm>
            <a:off x="832102" y="1837451"/>
            <a:ext cx="10515600" cy="3926039"/>
          </a:xfrm>
        </p:spPr>
        <p:txBody>
          <a:bodyPr vert="horz" lIns="91440" tIns="45720" rIns="91440" bIns="45720" rtlCol="0" anchor="t">
            <a:noAutofit/>
          </a:bodyPr>
          <a:lstStyle/>
          <a:p>
            <a:pPr marL="342900" lvl="0" indent="-342900" fontAlgn="t"/>
            <a:r>
              <a:rPr lang="en-US"/>
              <a:t>A Personal Consumer Statement can be used to </a:t>
            </a:r>
            <a:r>
              <a:rPr lang="en-US" b="1"/>
              <a:t>dispute information or explain a financial hardship</a:t>
            </a:r>
            <a:endParaRPr lang="en-US"/>
          </a:p>
          <a:p>
            <a:pPr marL="342900" lvl="0" indent="-342900" fontAlgn="t"/>
            <a:r>
              <a:rPr lang="en-US"/>
              <a:t>Applying for several loans over a short period of time may </a:t>
            </a:r>
            <a:r>
              <a:rPr lang="en-US" b="1"/>
              <a:t>lower your credit score because of multiple hard inquiries</a:t>
            </a:r>
            <a:endParaRPr lang="en-US"/>
          </a:p>
          <a:p>
            <a:pPr marL="342900" lvl="0" indent="-342900" fontAlgn="t"/>
            <a:r>
              <a:rPr lang="en-US" b="1"/>
              <a:t>A student loan paid on time</a:t>
            </a:r>
            <a:r>
              <a:rPr lang="en-US"/>
              <a:t> is an example of a satisfactory account</a:t>
            </a:r>
          </a:p>
          <a:p>
            <a:pPr marL="342900" lvl="0" indent="-342900" fontAlgn="t"/>
            <a:r>
              <a:rPr lang="en-US"/>
              <a:t>A </a:t>
            </a:r>
            <a:r>
              <a:rPr lang="en-US" b="1"/>
              <a:t>30-day late payment may lower your credit score</a:t>
            </a:r>
            <a:endParaRPr lang="en-US"/>
          </a:p>
          <a:p>
            <a:pPr marL="342900" lvl="0" indent="-342900" fontAlgn="t"/>
            <a:r>
              <a:rPr lang="en-US" b="1"/>
              <a:t>A credit card application</a:t>
            </a:r>
            <a:r>
              <a:rPr lang="en-US"/>
              <a:t> is an example of a hard inquiry</a:t>
            </a:r>
          </a:p>
          <a:p>
            <a:pPr marL="342900" lvl="0" indent="-342900" fontAlgn="t"/>
            <a:endParaRPr lang="en-US" noProof="0">
              <a:latin typeface="Poppins"/>
              <a:cs typeface="Poppins"/>
            </a:endParaRPr>
          </a:p>
        </p:txBody>
      </p:sp>
    </p:spTree>
    <p:extLst>
      <p:ext uri="{BB962C8B-B14F-4D97-AF65-F5344CB8AC3E}">
        <p14:creationId xmlns:p14="http://schemas.microsoft.com/office/powerpoint/2010/main" val="3578628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1ECBC-C7CB-6974-06B4-305154746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8024D-D27E-DF13-3731-C188EDABCB5B}"/>
              </a:ext>
            </a:extLst>
          </p:cNvPr>
          <p:cNvSpPr>
            <a:spLocks noGrp="1"/>
          </p:cNvSpPr>
          <p:nvPr>
            <p:ph type="title"/>
          </p:nvPr>
        </p:nvSpPr>
        <p:spPr/>
        <p:txBody>
          <a:bodyPr/>
          <a:lstStyle/>
          <a:p>
            <a:r>
              <a:rPr lang="en-US"/>
              <a:t>Credit score scenarios answer key (Scenario 1: Maria)</a:t>
            </a:r>
          </a:p>
        </p:txBody>
      </p:sp>
      <p:sp>
        <p:nvSpPr>
          <p:cNvPr id="5" name="Slide Number Placeholder 4">
            <a:extLst>
              <a:ext uri="{FF2B5EF4-FFF2-40B4-BE49-F238E27FC236}">
                <a16:creationId xmlns:a16="http://schemas.microsoft.com/office/drawing/2014/main" id="{191DDFBA-93A3-E0F5-D2F0-69A2B497E2A3}"/>
              </a:ext>
            </a:extLst>
          </p:cNvPr>
          <p:cNvSpPr>
            <a:spLocks noGrp="1"/>
          </p:cNvSpPr>
          <p:nvPr>
            <p:ph type="sldNum" sz="quarter" idx="11"/>
          </p:nvPr>
        </p:nvSpPr>
        <p:spPr/>
        <p:txBody>
          <a:bodyPr/>
          <a:lstStyle/>
          <a:p>
            <a:fld id="{1B6BCD38-10FB-4154-A4CD-08746A6DCB55}" type="slidenum">
              <a:rPr lang="en-US" smtClean="0"/>
              <a:pPr/>
              <a:t>21</a:t>
            </a:fld>
            <a:endParaRPr lang="en-US"/>
          </a:p>
        </p:txBody>
      </p:sp>
      <p:sp>
        <p:nvSpPr>
          <p:cNvPr id="7" name="Footer Placeholder 6">
            <a:extLst>
              <a:ext uri="{FF2B5EF4-FFF2-40B4-BE49-F238E27FC236}">
                <a16:creationId xmlns:a16="http://schemas.microsoft.com/office/drawing/2014/main" id="{18F80987-FB26-2EAF-7383-17D1DAE5CAFC}"/>
              </a:ext>
            </a:extLst>
          </p:cNvPr>
          <p:cNvSpPr>
            <a:spLocks noGrp="1"/>
          </p:cNvSpPr>
          <p:nvPr>
            <p:ph type="ftr" sz="quarter" idx="10"/>
          </p:nvPr>
        </p:nvSpPr>
        <p:spPr/>
        <p:txBody>
          <a:bodyPr/>
          <a:lstStyle/>
          <a:p>
            <a:r>
              <a:rPr lang="en-US"/>
              <a:t>Your Credit Story</a:t>
            </a:r>
          </a:p>
        </p:txBody>
      </p:sp>
      <p:sp>
        <p:nvSpPr>
          <p:cNvPr id="6" name="Content Placeholder 2">
            <a:extLst>
              <a:ext uri="{FF2B5EF4-FFF2-40B4-BE49-F238E27FC236}">
                <a16:creationId xmlns:a16="http://schemas.microsoft.com/office/drawing/2014/main" id="{F824F363-4276-ADD7-5CD2-6D46D4054AC6}"/>
              </a:ext>
            </a:extLst>
          </p:cNvPr>
          <p:cNvSpPr>
            <a:spLocks noGrp="1"/>
          </p:cNvSpPr>
          <p:nvPr>
            <p:ph idx="1"/>
          </p:nvPr>
        </p:nvSpPr>
        <p:spPr>
          <a:xfrm>
            <a:off x="832102" y="1837451"/>
            <a:ext cx="8167519" cy="3926039"/>
          </a:xfrm>
        </p:spPr>
        <p:txBody>
          <a:bodyPr vert="horz" lIns="91440" tIns="45720" rIns="91440" bIns="45720" rtlCol="0" anchor="t">
            <a:noAutofit/>
          </a:bodyPr>
          <a:lstStyle/>
          <a:p>
            <a:pPr fontAlgn="t">
              <a:spcAft>
                <a:spcPts val="600"/>
              </a:spcAft>
              <a:buNone/>
            </a:pPr>
            <a:r>
              <a:rPr lang="en-US" sz="2000" b="1"/>
              <a:t>How do missed payments affect a credit score?</a:t>
            </a:r>
            <a:endParaRPr lang="en-US" sz="2000"/>
          </a:p>
          <a:p>
            <a:pPr marL="342900" lvl="0" indent="-342900" fontAlgn="t">
              <a:spcBef>
                <a:spcPts val="600"/>
              </a:spcBef>
              <a:spcAft>
                <a:spcPts val="600"/>
              </a:spcAft>
            </a:pPr>
            <a:r>
              <a:rPr lang="en-US" sz="2000"/>
              <a:t>Missed payments can lower a credit score because payment history is the most important credit scoring factor</a:t>
            </a:r>
          </a:p>
          <a:p>
            <a:pPr fontAlgn="t">
              <a:spcAft>
                <a:spcPts val="600"/>
              </a:spcAft>
              <a:buNone/>
            </a:pPr>
            <a:r>
              <a:rPr lang="en-US" sz="2000" b="1"/>
              <a:t>What can Maria do now?</a:t>
            </a:r>
            <a:endParaRPr lang="en-US" sz="2000"/>
          </a:p>
          <a:p>
            <a:pPr marL="342900" lvl="0" indent="-342900" fontAlgn="t">
              <a:spcBef>
                <a:spcPts val="600"/>
              </a:spcBef>
              <a:spcAft>
                <a:spcPts val="600"/>
              </a:spcAft>
            </a:pPr>
            <a:r>
              <a:rPr lang="en-US" sz="2000"/>
              <a:t>Pay the overdue balance immediately</a:t>
            </a:r>
          </a:p>
          <a:p>
            <a:pPr marL="342900" lvl="0" indent="-342900" fontAlgn="t">
              <a:spcBef>
                <a:spcPts val="600"/>
              </a:spcBef>
              <a:spcAft>
                <a:spcPts val="600"/>
              </a:spcAft>
            </a:pPr>
            <a:r>
              <a:rPr lang="en-US" sz="2000"/>
              <a:t>Set up automatic payments or reminders</a:t>
            </a:r>
          </a:p>
          <a:p>
            <a:pPr marL="342900" lvl="0" indent="-342900" fontAlgn="t">
              <a:spcBef>
                <a:spcPts val="600"/>
              </a:spcBef>
              <a:spcAft>
                <a:spcPts val="600"/>
              </a:spcAft>
            </a:pPr>
            <a:r>
              <a:rPr lang="en-US" sz="2000"/>
              <a:t>Make future payments on time</a:t>
            </a:r>
          </a:p>
          <a:p>
            <a:pPr fontAlgn="t">
              <a:spcAft>
                <a:spcPts val="600"/>
              </a:spcAft>
              <a:buNone/>
            </a:pPr>
            <a:r>
              <a:rPr lang="en-US" sz="2000" b="1"/>
              <a:t>Why is payment history important?</a:t>
            </a:r>
            <a:endParaRPr lang="en-US" sz="2000"/>
          </a:p>
          <a:p>
            <a:pPr marL="342900" lvl="0" indent="-342900" fontAlgn="t">
              <a:spcBef>
                <a:spcPts val="600"/>
              </a:spcBef>
              <a:spcAft>
                <a:spcPts val="600"/>
              </a:spcAft>
            </a:pPr>
            <a:r>
              <a:rPr lang="en-US" sz="2000"/>
              <a:t>It shows lenders whether someone reliably repays debt</a:t>
            </a:r>
          </a:p>
        </p:txBody>
      </p:sp>
    </p:spTree>
    <p:extLst>
      <p:ext uri="{BB962C8B-B14F-4D97-AF65-F5344CB8AC3E}">
        <p14:creationId xmlns:p14="http://schemas.microsoft.com/office/powerpoint/2010/main" val="806002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BB4CF-8A46-486B-7B59-BBD84F4879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98FEC1-1C71-7BA2-B38F-AAEB6FF8D658}"/>
              </a:ext>
            </a:extLst>
          </p:cNvPr>
          <p:cNvSpPr>
            <a:spLocks noGrp="1"/>
          </p:cNvSpPr>
          <p:nvPr>
            <p:ph type="title"/>
          </p:nvPr>
        </p:nvSpPr>
        <p:spPr/>
        <p:txBody>
          <a:bodyPr/>
          <a:lstStyle/>
          <a:p>
            <a:r>
              <a:rPr lang="en-US"/>
              <a:t>Credit score scenarios answer key (Scenario 2: James)</a:t>
            </a:r>
          </a:p>
        </p:txBody>
      </p:sp>
      <p:sp>
        <p:nvSpPr>
          <p:cNvPr id="5" name="Slide Number Placeholder 4">
            <a:extLst>
              <a:ext uri="{FF2B5EF4-FFF2-40B4-BE49-F238E27FC236}">
                <a16:creationId xmlns:a16="http://schemas.microsoft.com/office/drawing/2014/main" id="{4976F999-7D15-8278-5D92-A7E4A06DABED}"/>
              </a:ext>
            </a:extLst>
          </p:cNvPr>
          <p:cNvSpPr>
            <a:spLocks noGrp="1"/>
          </p:cNvSpPr>
          <p:nvPr>
            <p:ph type="sldNum" sz="quarter" idx="11"/>
          </p:nvPr>
        </p:nvSpPr>
        <p:spPr/>
        <p:txBody>
          <a:bodyPr/>
          <a:lstStyle/>
          <a:p>
            <a:fld id="{1B6BCD38-10FB-4154-A4CD-08746A6DCB55}" type="slidenum">
              <a:rPr lang="en-US" smtClean="0"/>
              <a:pPr/>
              <a:t>22</a:t>
            </a:fld>
            <a:endParaRPr lang="en-US"/>
          </a:p>
        </p:txBody>
      </p:sp>
      <p:sp>
        <p:nvSpPr>
          <p:cNvPr id="7" name="Footer Placeholder 6">
            <a:extLst>
              <a:ext uri="{FF2B5EF4-FFF2-40B4-BE49-F238E27FC236}">
                <a16:creationId xmlns:a16="http://schemas.microsoft.com/office/drawing/2014/main" id="{3A3C7179-327C-ACF3-0179-8A0B5C518982}"/>
              </a:ext>
            </a:extLst>
          </p:cNvPr>
          <p:cNvSpPr>
            <a:spLocks noGrp="1"/>
          </p:cNvSpPr>
          <p:nvPr>
            <p:ph type="ftr" sz="quarter" idx="10"/>
          </p:nvPr>
        </p:nvSpPr>
        <p:spPr/>
        <p:txBody>
          <a:bodyPr/>
          <a:lstStyle/>
          <a:p>
            <a:r>
              <a:rPr lang="en-US"/>
              <a:t>Your Credit Story</a:t>
            </a:r>
          </a:p>
        </p:txBody>
      </p:sp>
      <p:sp>
        <p:nvSpPr>
          <p:cNvPr id="6" name="Content Placeholder 2">
            <a:extLst>
              <a:ext uri="{FF2B5EF4-FFF2-40B4-BE49-F238E27FC236}">
                <a16:creationId xmlns:a16="http://schemas.microsoft.com/office/drawing/2014/main" id="{8C52A311-FB48-0D32-7AF0-ACFC75D4600D}"/>
              </a:ext>
            </a:extLst>
          </p:cNvPr>
          <p:cNvSpPr>
            <a:spLocks noGrp="1"/>
          </p:cNvSpPr>
          <p:nvPr>
            <p:ph idx="1"/>
          </p:nvPr>
        </p:nvSpPr>
        <p:spPr>
          <a:xfrm>
            <a:off x="832102" y="1837451"/>
            <a:ext cx="10515600" cy="4418970"/>
          </a:xfrm>
        </p:spPr>
        <p:txBody>
          <a:bodyPr vert="horz" lIns="91440" tIns="45720" rIns="91440" bIns="45720" rtlCol="0" anchor="t">
            <a:noAutofit/>
          </a:bodyPr>
          <a:lstStyle/>
          <a:p>
            <a:pPr fontAlgn="t">
              <a:spcAft>
                <a:spcPts val="600"/>
              </a:spcAft>
              <a:buNone/>
            </a:pPr>
            <a:r>
              <a:rPr lang="en-US" sz="2000" b="1"/>
              <a:t>How do multiple credit applications affect a credit score?</a:t>
            </a:r>
            <a:endParaRPr lang="en-US" sz="2000"/>
          </a:p>
          <a:p>
            <a:pPr marL="342900" lvl="0" indent="-342900" fontAlgn="t">
              <a:spcBef>
                <a:spcPts val="600"/>
              </a:spcBef>
              <a:spcAft>
                <a:spcPts val="600"/>
              </a:spcAft>
            </a:pPr>
            <a:r>
              <a:rPr lang="en-US" sz="2000"/>
              <a:t>Multiple hard inquiries can lower a credit score</a:t>
            </a:r>
          </a:p>
          <a:p>
            <a:pPr fontAlgn="t">
              <a:spcAft>
                <a:spcPts val="600"/>
              </a:spcAft>
              <a:buNone/>
            </a:pPr>
            <a:r>
              <a:rPr lang="en-US" sz="2000" b="1"/>
              <a:t>Hard inquiry vs. soft inquiry</a:t>
            </a:r>
            <a:endParaRPr lang="en-US" sz="2000"/>
          </a:p>
          <a:p>
            <a:pPr marL="342900" lvl="0" indent="-342900" fontAlgn="t">
              <a:spcBef>
                <a:spcPts val="600"/>
              </a:spcBef>
              <a:spcAft>
                <a:spcPts val="600"/>
              </a:spcAft>
            </a:pPr>
            <a:r>
              <a:rPr lang="en-US" sz="2000"/>
              <a:t>Hard inquiries occur when applying for credit and can affect a credit score</a:t>
            </a:r>
          </a:p>
          <a:p>
            <a:pPr marL="342900" lvl="0" indent="-342900" fontAlgn="t">
              <a:spcBef>
                <a:spcPts val="600"/>
              </a:spcBef>
              <a:spcAft>
                <a:spcPts val="600"/>
              </a:spcAft>
            </a:pPr>
            <a:r>
              <a:rPr lang="en-US" sz="2000"/>
              <a:t>Soft inquiries do not affect a credit score</a:t>
            </a:r>
          </a:p>
          <a:p>
            <a:pPr fontAlgn="t">
              <a:spcAft>
                <a:spcPts val="600"/>
              </a:spcAft>
              <a:buNone/>
            </a:pPr>
            <a:r>
              <a:rPr lang="en-US" sz="2000" b="1"/>
              <a:t>How can James build credit more responsibly?</a:t>
            </a:r>
            <a:endParaRPr lang="en-US" sz="2000"/>
          </a:p>
          <a:p>
            <a:pPr marL="342900" lvl="0" indent="-342900" fontAlgn="t">
              <a:spcBef>
                <a:spcPts val="600"/>
              </a:spcBef>
              <a:spcAft>
                <a:spcPts val="600"/>
              </a:spcAft>
            </a:pPr>
            <a:r>
              <a:rPr lang="en-US" sz="2000"/>
              <a:t>Space out credit applications</a:t>
            </a:r>
          </a:p>
          <a:p>
            <a:pPr marL="342900" lvl="0" indent="-342900" fontAlgn="t">
              <a:spcBef>
                <a:spcPts val="600"/>
              </a:spcBef>
              <a:spcAft>
                <a:spcPts val="600"/>
              </a:spcAft>
            </a:pPr>
            <a:r>
              <a:rPr lang="en-US" sz="2000"/>
              <a:t>Pay bills on time</a:t>
            </a:r>
          </a:p>
          <a:p>
            <a:pPr marL="342900" lvl="0" indent="-342900" fontAlgn="t">
              <a:spcBef>
                <a:spcPts val="600"/>
              </a:spcBef>
              <a:spcAft>
                <a:spcPts val="600"/>
              </a:spcAft>
            </a:pPr>
            <a:r>
              <a:rPr lang="en-US" sz="2000"/>
              <a:t>Keep credit utilization low</a:t>
            </a:r>
          </a:p>
        </p:txBody>
      </p:sp>
    </p:spTree>
    <p:extLst>
      <p:ext uri="{BB962C8B-B14F-4D97-AF65-F5344CB8AC3E}">
        <p14:creationId xmlns:p14="http://schemas.microsoft.com/office/powerpoint/2010/main" val="2258420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7FFC7-EEC5-D801-61C3-8ABCB65D1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9A84DD-FDAC-AF3E-F418-9C44CF2084A6}"/>
              </a:ext>
            </a:extLst>
          </p:cNvPr>
          <p:cNvSpPr>
            <a:spLocks noGrp="1"/>
          </p:cNvSpPr>
          <p:nvPr>
            <p:ph type="title"/>
          </p:nvPr>
        </p:nvSpPr>
        <p:spPr/>
        <p:txBody>
          <a:bodyPr/>
          <a:lstStyle/>
          <a:p>
            <a:r>
              <a:rPr lang="en-US"/>
              <a:t>Credit score scenarios answer key (Scenario 3: Sofia)</a:t>
            </a:r>
          </a:p>
        </p:txBody>
      </p:sp>
      <p:sp>
        <p:nvSpPr>
          <p:cNvPr id="5" name="Slide Number Placeholder 4">
            <a:extLst>
              <a:ext uri="{FF2B5EF4-FFF2-40B4-BE49-F238E27FC236}">
                <a16:creationId xmlns:a16="http://schemas.microsoft.com/office/drawing/2014/main" id="{070312C5-8983-BD8C-00ED-7B8DCC67061E}"/>
              </a:ext>
            </a:extLst>
          </p:cNvPr>
          <p:cNvSpPr>
            <a:spLocks noGrp="1"/>
          </p:cNvSpPr>
          <p:nvPr>
            <p:ph type="sldNum" sz="quarter" idx="11"/>
          </p:nvPr>
        </p:nvSpPr>
        <p:spPr/>
        <p:txBody>
          <a:bodyPr/>
          <a:lstStyle/>
          <a:p>
            <a:fld id="{1B6BCD38-10FB-4154-A4CD-08746A6DCB55}" type="slidenum">
              <a:rPr lang="en-US" smtClean="0"/>
              <a:pPr/>
              <a:t>23</a:t>
            </a:fld>
            <a:endParaRPr lang="en-US"/>
          </a:p>
        </p:txBody>
      </p:sp>
      <p:sp>
        <p:nvSpPr>
          <p:cNvPr id="7" name="Footer Placeholder 6">
            <a:extLst>
              <a:ext uri="{FF2B5EF4-FFF2-40B4-BE49-F238E27FC236}">
                <a16:creationId xmlns:a16="http://schemas.microsoft.com/office/drawing/2014/main" id="{10618115-1A4B-0D8E-1EB9-BB9F1FC94865}"/>
              </a:ext>
            </a:extLst>
          </p:cNvPr>
          <p:cNvSpPr>
            <a:spLocks noGrp="1"/>
          </p:cNvSpPr>
          <p:nvPr>
            <p:ph type="ftr" sz="quarter" idx="10"/>
          </p:nvPr>
        </p:nvSpPr>
        <p:spPr/>
        <p:txBody>
          <a:bodyPr/>
          <a:lstStyle/>
          <a:p>
            <a:r>
              <a:rPr lang="en-US"/>
              <a:t>Your Credit Story</a:t>
            </a:r>
          </a:p>
        </p:txBody>
      </p:sp>
      <p:sp>
        <p:nvSpPr>
          <p:cNvPr id="6" name="Content Placeholder 2">
            <a:extLst>
              <a:ext uri="{FF2B5EF4-FFF2-40B4-BE49-F238E27FC236}">
                <a16:creationId xmlns:a16="http://schemas.microsoft.com/office/drawing/2014/main" id="{A4D73AD1-3B49-A054-1A39-C421CEB0FEC8}"/>
              </a:ext>
            </a:extLst>
          </p:cNvPr>
          <p:cNvSpPr>
            <a:spLocks noGrp="1"/>
          </p:cNvSpPr>
          <p:nvPr>
            <p:ph idx="1"/>
          </p:nvPr>
        </p:nvSpPr>
        <p:spPr>
          <a:xfrm>
            <a:off x="832102" y="1837451"/>
            <a:ext cx="10515600" cy="4298654"/>
          </a:xfrm>
        </p:spPr>
        <p:txBody>
          <a:bodyPr vert="horz" lIns="91440" tIns="45720" rIns="91440" bIns="45720" rtlCol="0" anchor="t">
            <a:noAutofit/>
          </a:bodyPr>
          <a:lstStyle/>
          <a:p>
            <a:pPr fontAlgn="t">
              <a:spcAft>
                <a:spcPts val="600"/>
              </a:spcAft>
              <a:buNone/>
            </a:pPr>
            <a:r>
              <a:rPr lang="en-US" sz="2000" b="1"/>
              <a:t>How does high credit utilization affect a credit score?</a:t>
            </a:r>
            <a:endParaRPr lang="en-US" sz="2000"/>
          </a:p>
          <a:p>
            <a:pPr marL="342900" lvl="0" indent="-342900" fontAlgn="t">
              <a:spcBef>
                <a:spcPts val="600"/>
              </a:spcBef>
              <a:spcAft>
                <a:spcPts val="600"/>
              </a:spcAft>
            </a:pPr>
            <a:r>
              <a:rPr lang="en-US" sz="2000"/>
              <a:t>Using 90% of available credit can lower a credit score</a:t>
            </a:r>
          </a:p>
          <a:p>
            <a:pPr fontAlgn="t">
              <a:spcAft>
                <a:spcPts val="600"/>
              </a:spcAft>
              <a:buNone/>
            </a:pPr>
            <a:r>
              <a:rPr lang="en-US" sz="2000" b="1"/>
              <a:t>What is a healthy credit utilization rate?</a:t>
            </a:r>
            <a:endParaRPr lang="en-US" sz="2000"/>
          </a:p>
          <a:p>
            <a:pPr marL="342900" lvl="0" indent="-342900" fontAlgn="t">
              <a:spcBef>
                <a:spcPts val="600"/>
              </a:spcBef>
              <a:spcAft>
                <a:spcPts val="600"/>
              </a:spcAft>
            </a:pPr>
            <a:r>
              <a:rPr lang="en-US" sz="2000"/>
              <a:t>Below 30% is recommended</a:t>
            </a:r>
          </a:p>
          <a:p>
            <a:pPr marL="342900" lvl="0" indent="-342900" fontAlgn="t">
              <a:spcBef>
                <a:spcPts val="600"/>
              </a:spcBef>
              <a:spcAft>
                <a:spcPts val="600"/>
              </a:spcAft>
            </a:pPr>
            <a:r>
              <a:rPr lang="en-US" sz="2000"/>
              <a:t>Below 10% is even better</a:t>
            </a:r>
          </a:p>
          <a:p>
            <a:pPr fontAlgn="t">
              <a:spcAft>
                <a:spcPts val="600"/>
              </a:spcAft>
              <a:buNone/>
            </a:pPr>
            <a:r>
              <a:rPr lang="en-US" sz="2000" b="1"/>
              <a:t>How can Sofia improve her score?</a:t>
            </a:r>
            <a:endParaRPr lang="en-US" sz="2000"/>
          </a:p>
          <a:p>
            <a:pPr marL="342900" lvl="0" indent="-342900" fontAlgn="t">
              <a:spcBef>
                <a:spcPts val="600"/>
              </a:spcBef>
              <a:spcAft>
                <a:spcPts val="600"/>
              </a:spcAft>
            </a:pPr>
            <a:r>
              <a:rPr lang="en-US" sz="2000"/>
              <a:t>Pay down balances</a:t>
            </a:r>
          </a:p>
          <a:p>
            <a:pPr marL="342900" lvl="0" indent="-342900" fontAlgn="t">
              <a:spcBef>
                <a:spcPts val="600"/>
              </a:spcBef>
              <a:spcAft>
                <a:spcPts val="600"/>
              </a:spcAft>
            </a:pPr>
            <a:r>
              <a:rPr lang="en-US" sz="2000"/>
              <a:t>Avoid new charges</a:t>
            </a:r>
          </a:p>
          <a:p>
            <a:pPr marL="342900" lvl="0" indent="-342900" fontAlgn="t">
              <a:spcBef>
                <a:spcPts val="600"/>
              </a:spcBef>
              <a:spcAft>
                <a:spcPts val="600"/>
              </a:spcAft>
            </a:pPr>
            <a:r>
              <a:rPr lang="en-US" sz="2000"/>
              <a:t>Consider increasing available credit</a:t>
            </a:r>
          </a:p>
        </p:txBody>
      </p:sp>
    </p:spTree>
    <p:extLst>
      <p:ext uri="{BB962C8B-B14F-4D97-AF65-F5344CB8AC3E}">
        <p14:creationId xmlns:p14="http://schemas.microsoft.com/office/powerpoint/2010/main" val="6024088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C32AB-D3D4-B382-DF19-67C0DC392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334E34-CCBA-90EE-F631-EC2A07CCFF0E}"/>
              </a:ext>
            </a:extLst>
          </p:cNvPr>
          <p:cNvSpPr>
            <a:spLocks noGrp="1"/>
          </p:cNvSpPr>
          <p:nvPr>
            <p:ph type="title"/>
          </p:nvPr>
        </p:nvSpPr>
        <p:spPr/>
        <p:txBody>
          <a:bodyPr/>
          <a:lstStyle/>
          <a:p>
            <a:r>
              <a:rPr lang="en-US"/>
              <a:t>Credit score scenarios answer key (Scenario 4: Ethan)</a:t>
            </a:r>
          </a:p>
        </p:txBody>
      </p:sp>
      <p:sp>
        <p:nvSpPr>
          <p:cNvPr id="5" name="Slide Number Placeholder 4">
            <a:extLst>
              <a:ext uri="{FF2B5EF4-FFF2-40B4-BE49-F238E27FC236}">
                <a16:creationId xmlns:a16="http://schemas.microsoft.com/office/drawing/2014/main" id="{8D076938-21B4-1C1C-D853-76EBA4E81B84}"/>
              </a:ext>
            </a:extLst>
          </p:cNvPr>
          <p:cNvSpPr>
            <a:spLocks noGrp="1"/>
          </p:cNvSpPr>
          <p:nvPr>
            <p:ph type="sldNum" sz="quarter" idx="11"/>
          </p:nvPr>
        </p:nvSpPr>
        <p:spPr/>
        <p:txBody>
          <a:bodyPr/>
          <a:lstStyle/>
          <a:p>
            <a:fld id="{1B6BCD38-10FB-4154-A4CD-08746A6DCB55}" type="slidenum">
              <a:rPr lang="en-US" smtClean="0"/>
              <a:pPr/>
              <a:t>24</a:t>
            </a:fld>
            <a:endParaRPr lang="en-US"/>
          </a:p>
        </p:txBody>
      </p:sp>
      <p:sp>
        <p:nvSpPr>
          <p:cNvPr id="7" name="Footer Placeholder 6">
            <a:extLst>
              <a:ext uri="{FF2B5EF4-FFF2-40B4-BE49-F238E27FC236}">
                <a16:creationId xmlns:a16="http://schemas.microsoft.com/office/drawing/2014/main" id="{63AEE17C-B0DD-9B88-7D45-FAA51D8F1650}"/>
              </a:ext>
            </a:extLst>
          </p:cNvPr>
          <p:cNvSpPr>
            <a:spLocks noGrp="1"/>
          </p:cNvSpPr>
          <p:nvPr>
            <p:ph type="ftr" sz="quarter" idx="10"/>
          </p:nvPr>
        </p:nvSpPr>
        <p:spPr/>
        <p:txBody>
          <a:bodyPr/>
          <a:lstStyle/>
          <a:p>
            <a:r>
              <a:rPr lang="en-US"/>
              <a:t>Your Credit Story</a:t>
            </a:r>
          </a:p>
        </p:txBody>
      </p:sp>
      <p:sp>
        <p:nvSpPr>
          <p:cNvPr id="6" name="Content Placeholder 2">
            <a:extLst>
              <a:ext uri="{FF2B5EF4-FFF2-40B4-BE49-F238E27FC236}">
                <a16:creationId xmlns:a16="http://schemas.microsoft.com/office/drawing/2014/main" id="{832CB32C-FC11-5F88-C2A4-CED9D3CB20A8}"/>
              </a:ext>
            </a:extLst>
          </p:cNvPr>
          <p:cNvSpPr>
            <a:spLocks noGrp="1"/>
          </p:cNvSpPr>
          <p:nvPr>
            <p:ph idx="1"/>
          </p:nvPr>
        </p:nvSpPr>
        <p:spPr>
          <a:xfrm>
            <a:off x="832102" y="1837451"/>
            <a:ext cx="10515600" cy="3926039"/>
          </a:xfrm>
        </p:spPr>
        <p:txBody>
          <a:bodyPr vert="horz" lIns="91440" tIns="45720" rIns="91440" bIns="45720" rtlCol="0" anchor="t">
            <a:noAutofit/>
          </a:bodyPr>
          <a:lstStyle/>
          <a:p>
            <a:pPr fontAlgn="t">
              <a:spcAft>
                <a:spcPts val="600"/>
              </a:spcAft>
              <a:buNone/>
            </a:pPr>
            <a:r>
              <a:rPr lang="en-US" sz="2000" b="1"/>
              <a:t>How could closing an old account affect a credit score?</a:t>
            </a:r>
            <a:endParaRPr lang="en-US" sz="2000"/>
          </a:p>
          <a:p>
            <a:pPr marL="342900" lvl="0" indent="-342900" fontAlgn="t">
              <a:spcBef>
                <a:spcPts val="600"/>
              </a:spcBef>
              <a:spcAft>
                <a:spcPts val="600"/>
              </a:spcAft>
            </a:pPr>
            <a:r>
              <a:rPr lang="en-US" sz="2000"/>
              <a:t>It may shorten credit history and increase credit utilization</a:t>
            </a:r>
          </a:p>
          <a:p>
            <a:pPr fontAlgn="t">
              <a:spcAft>
                <a:spcPts val="600"/>
              </a:spcAft>
              <a:buNone/>
            </a:pPr>
            <a:r>
              <a:rPr lang="en-US" sz="2000" b="1"/>
              <a:t>Why does credit history matter?</a:t>
            </a:r>
            <a:endParaRPr lang="en-US" sz="2000"/>
          </a:p>
          <a:p>
            <a:pPr marL="342900" lvl="0" indent="-342900" fontAlgn="t">
              <a:spcBef>
                <a:spcPts val="600"/>
              </a:spcBef>
              <a:spcAft>
                <a:spcPts val="600"/>
              </a:spcAft>
            </a:pPr>
            <a:r>
              <a:rPr lang="en-US" sz="2000"/>
              <a:t>A longer credit history shows experience managing credit responsibly</a:t>
            </a:r>
          </a:p>
          <a:p>
            <a:pPr fontAlgn="t">
              <a:spcAft>
                <a:spcPts val="600"/>
              </a:spcAft>
              <a:buNone/>
            </a:pPr>
            <a:r>
              <a:rPr lang="en-US" sz="2000" b="1"/>
              <a:t>What could Ethan do instead?</a:t>
            </a:r>
            <a:endParaRPr lang="en-US" sz="2000"/>
          </a:p>
          <a:p>
            <a:pPr marL="342900" lvl="0" indent="-342900" fontAlgn="t">
              <a:spcBef>
                <a:spcPts val="600"/>
              </a:spcBef>
              <a:spcAft>
                <a:spcPts val="600"/>
              </a:spcAft>
            </a:pPr>
            <a:r>
              <a:rPr lang="en-US" sz="2000"/>
              <a:t>Keep the account open</a:t>
            </a:r>
          </a:p>
          <a:p>
            <a:pPr marL="342900" lvl="0" indent="-342900" fontAlgn="t">
              <a:spcBef>
                <a:spcPts val="600"/>
              </a:spcBef>
              <a:spcAft>
                <a:spcPts val="600"/>
              </a:spcAft>
            </a:pPr>
            <a:r>
              <a:rPr lang="en-US" sz="2000"/>
              <a:t>Use it occasionally for small purchases</a:t>
            </a:r>
          </a:p>
          <a:p>
            <a:pPr marL="342900" lvl="0" indent="-342900" fontAlgn="t">
              <a:spcBef>
                <a:spcPts val="600"/>
              </a:spcBef>
              <a:spcAft>
                <a:spcPts val="600"/>
              </a:spcAft>
            </a:pPr>
            <a:r>
              <a:rPr lang="en-US" sz="2000"/>
              <a:t>Set up autopay for a recurring bill</a:t>
            </a:r>
          </a:p>
        </p:txBody>
      </p:sp>
    </p:spTree>
    <p:extLst>
      <p:ext uri="{BB962C8B-B14F-4D97-AF65-F5344CB8AC3E}">
        <p14:creationId xmlns:p14="http://schemas.microsoft.com/office/powerpoint/2010/main" val="18156345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7AC86-88AA-CCBE-AAF5-A7E67320FD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89309-9057-C604-184C-4BD84C71A383}"/>
              </a:ext>
            </a:extLst>
          </p:cNvPr>
          <p:cNvSpPr>
            <a:spLocks noGrp="1"/>
          </p:cNvSpPr>
          <p:nvPr>
            <p:ph type="title"/>
          </p:nvPr>
        </p:nvSpPr>
        <p:spPr/>
        <p:txBody>
          <a:bodyPr/>
          <a:lstStyle/>
          <a:p>
            <a:r>
              <a:rPr lang="en-US"/>
              <a:t>Credit score scenarios answer key (Scenario 5: Lily)</a:t>
            </a:r>
          </a:p>
        </p:txBody>
      </p:sp>
      <p:sp>
        <p:nvSpPr>
          <p:cNvPr id="5" name="Slide Number Placeholder 4">
            <a:extLst>
              <a:ext uri="{FF2B5EF4-FFF2-40B4-BE49-F238E27FC236}">
                <a16:creationId xmlns:a16="http://schemas.microsoft.com/office/drawing/2014/main" id="{FCA183C5-3192-C9F8-365B-4BECD56C73B4}"/>
              </a:ext>
            </a:extLst>
          </p:cNvPr>
          <p:cNvSpPr>
            <a:spLocks noGrp="1"/>
          </p:cNvSpPr>
          <p:nvPr>
            <p:ph type="sldNum" sz="quarter" idx="11"/>
          </p:nvPr>
        </p:nvSpPr>
        <p:spPr/>
        <p:txBody>
          <a:bodyPr/>
          <a:lstStyle/>
          <a:p>
            <a:fld id="{1B6BCD38-10FB-4154-A4CD-08746A6DCB55}" type="slidenum">
              <a:rPr lang="en-US" smtClean="0"/>
              <a:pPr/>
              <a:t>25</a:t>
            </a:fld>
            <a:endParaRPr lang="en-US"/>
          </a:p>
        </p:txBody>
      </p:sp>
      <p:sp>
        <p:nvSpPr>
          <p:cNvPr id="7" name="Footer Placeholder 6">
            <a:extLst>
              <a:ext uri="{FF2B5EF4-FFF2-40B4-BE49-F238E27FC236}">
                <a16:creationId xmlns:a16="http://schemas.microsoft.com/office/drawing/2014/main" id="{8A4D719A-7B42-3414-960C-1B33AB52CD51}"/>
              </a:ext>
            </a:extLst>
          </p:cNvPr>
          <p:cNvSpPr>
            <a:spLocks noGrp="1"/>
          </p:cNvSpPr>
          <p:nvPr>
            <p:ph type="ftr" sz="quarter" idx="10"/>
          </p:nvPr>
        </p:nvSpPr>
        <p:spPr/>
        <p:txBody>
          <a:bodyPr/>
          <a:lstStyle/>
          <a:p>
            <a:r>
              <a:rPr lang="en-US"/>
              <a:t>Your Credit Story</a:t>
            </a:r>
          </a:p>
        </p:txBody>
      </p:sp>
      <p:sp>
        <p:nvSpPr>
          <p:cNvPr id="6" name="Content Placeholder 2">
            <a:extLst>
              <a:ext uri="{FF2B5EF4-FFF2-40B4-BE49-F238E27FC236}">
                <a16:creationId xmlns:a16="http://schemas.microsoft.com/office/drawing/2014/main" id="{B78FD70B-7B72-9350-68EB-5659306F87BD}"/>
              </a:ext>
            </a:extLst>
          </p:cNvPr>
          <p:cNvSpPr>
            <a:spLocks noGrp="1"/>
          </p:cNvSpPr>
          <p:nvPr>
            <p:ph idx="1"/>
          </p:nvPr>
        </p:nvSpPr>
        <p:spPr>
          <a:xfrm>
            <a:off x="832102" y="1837451"/>
            <a:ext cx="10515600" cy="3926039"/>
          </a:xfrm>
        </p:spPr>
        <p:txBody>
          <a:bodyPr vert="horz" lIns="91440" tIns="45720" rIns="91440" bIns="45720" rtlCol="0" anchor="t">
            <a:noAutofit/>
          </a:bodyPr>
          <a:lstStyle/>
          <a:p>
            <a:pPr fontAlgn="t">
              <a:spcAft>
                <a:spcPts val="600"/>
              </a:spcAft>
              <a:buNone/>
            </a:pPr>
            <a:r>
              <a:rPr lang="en-US" sz="2000" b="1"/>
              <a:t>Why might Lily receive higher interest rates?</a:t>
            </a:r>
            <a:endParaRPr lang="en-US" sz="2000"/>
          </a:p>
          <a:p>
            <a:pPr marL="342900" lvl="0" indent="-342900" fontAlgn="t">
              <a:spcBef>
                <a:spcPts val="600"/>
              </a:spcBef>
              <a:spcAft>
                <a:spcPts val="600"/>
              </a:spcAft>
            </a:pPr>
            <a:r>
              <a:rPr lang="en-US" sz="2000"/>
              <a:t>She has experience with only one type of credit account</a:t>
            </a:r>
          </a:p>
          <a:p>
            <a:pPr fontAlgn="t">
              <a:spcAft>
                <a:spcPts val="600"/>
              </a:spcAft>
              <a:buNone/>
            </a:pPr>
            <a:r>
              <a:rPr lang="en-US" sz="2000" b="1"/>
              <a:t>What types of credit make up a credit mix?</a:t>
            </a:r>
            <a:endParaRPr lang="en-US" sz="2000"/>
          </a:p>
          <a:p>
            <a:pPr marL="342900" lvl="0" indent="-342900" fontAlgn="t">
              <a:spcBef>
                <a:spcPts val="600"/>
              </a:spcBef>
              <a:spcAft>
                <a:spcPts val="600"/>
              </a:spcAft>
            </a:pPr>
            <a:r>
              <a:rPr lang="en-US" sz="2000"/>
              <a:t>Revolving credit (credit cards)</a:t>
            </a:r>
          </a:p>
          <a:p>
            <a:pPr marL="342900" lvl="0" indent="-342900" fontAlgn="t">
              <a:spcBef>
                <a:spcPts val="600"/>
              </a:spcBef>
              <a:spcAft>
                <a:spcPts val="600"/>
              </a:spcAft>
            </a:pPr>
            <a:r>
              <a:rPr lang="en-US" sz="2000"/>
              <a:t>Installment credit (auto loans, student loans, personal loans)</a:t>
            </a:r>
          </a:p>
          <a:p>
            <a:pPr fontAlgn="t">
              <a:spcAft>
                <a:spcPts val="600"/>
              </a:spcAft>
              <a:buNone/>
            </a:pPr>
            <a:r>
              <a:rPr lang="en-US" sz="2000" b="1"/>
              <a:t>How can Lily improve her credit mix?</a:t>
            </a:r>
            <a:endParaRPr lang="en-US" sz="2000"/>
          </a:p>
          <a:p>
            <a:pPr marL="342900" lvl="0" indent="-342900" fontAlgn="t">
              <a:spcBef>
                <a:spcPts val="600"/>
              </a:spcBef>
              <a:spcAft>
                <a:spcPts val="600"/>
              </a:spcAft>
            </a:pPr>
            <a:r>
              <a:rPr lang="en-US" sz="2000"/>
              <a:t>Responsibly manage more than one type of credit account over time</a:t>
            </a:r>
          </a:p>
        </p:txBody>
      </p:sp>
    </p:spTree>
    <p:extLst>
      <p:ext uri="{BB962C8B-B14F-4D97-AF65-F5344CB8AC3E}">
        <p14:creationId xmlns:p14="http://schemas.microsoft.com/office/powerpoint/2010/main" val="151960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3F2BB0F-4304-154F-807E-8A4F24C7F6C2}"/>
              </a:ext>
            </a:extLst>
          </p:cNvPr>
          <p:cNvPicPr>
            <a:picLocks noChangeAspect="1"/>
          </p:cNvPicPr>
          <p:nvPr/>
        </p:nvPicPr>
        <p:blipFill>
          <a:blip r:embed="rId2">
            <a:extLst>
              <a:ext uri="{28A0092B-C50C-407E-A947-70E740481C1C}">
                <a14:useLocalDpi xmlns:a14="http://schemas.microsoft.com/office/drawing/2010/main" val="0"/>
              </a:ext>
            </a:extLst>
          </a:blip>
          <a:srcRect t="10108" b="5525"/>
          <a:stretch>
            <a:fillRect/>
          </a:stretch>
        </p:blipFill>
        <p:spPr>
          <a:xfrm>
            <a:off x="0" y="1"/>
            <a:ext cx="12192000" cy="6858000"/>
          </a:xfrm>
          <a:prstGeom prst="rect">
            <a:avLst/>
          </a:prstGeom>
        </p:spPr>
      </p:pic>
      <p:sp>
        <p:nvSpPr>
          <p:cNvPr id="4" name="Rectangle 3">
            <a:extLst>
              <a:ext uri="{FF2B5EF4-FFF2-40B4-BE49-F238E27FC236}">
                <a16:creationId xmlns:a16="http://schemas.microsoft.com/office/drawing/2014/main" id="{3E547271-B321-3163-57D8-29950AF8D33E}"/>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a:t>Wrap-Up</a:t>
            </a:r>
          </a:p>
        </p:txBody>
      </p:sp>
    </p:spTree>
    <p:extLst>
      <p:ext uri="{BB962C8B-B14F-4D97-AF65-F5344CB8AC3E}">
        <p14:creationId xmlns:p14="http://schemas.microsoft.com/office/powerpoint/2010/main" val="13943787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F101-5E25-FE93-DA27-BA1CE59B7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07F3-D827-6828-B910-56257EEA2021}"/>
              </a:ext>
            </a:extLst>
          </p:cNvPr>
          <p:cNvSpPr>
            <a:spLocks noGrp="1"/>
          </p:cNvSpPr>
          <p:nvPr>
            <p:ph type="title"/>
          </p:nvPr>
        </p:nvSpPr>
        <p:spPr/>
        <p:txBody>
          <a:bodyPr/>
          <a:lstStyle/>
          <a:p>
            <a:r>
              <a:rPr lang="en-US"/>
              <a:t>Exit ticket</a:t>
            </a:r>
          </a:p>
        </p:txBody>
      </p:sp>
      <p:sp>
        <p:nvSpPr>
          <p:cNvPr id="3" name="Content Placeholder 2">
            <a:extLst>
              <a:ext uri="{FF2B5EF4-FFF2-40B4-BE49-F238E27FC236}">
                <a16:creationId xmlns:a16="http://schemas.microsoft.com/office/drawing/2014/main" id="{F0168501-4564-429D-FFFC-71E825B7A368}"/>
              </a:ext>
            </a:extLst>
          </p:cNvPr>
          <p:cNvSpPr>
            <a:spLocks noGrp="1"/>
          </p:cNvSpPr>
          <p:nvPr>
            <p:ph idx="1"/>
          </p:nvPr>
        </p:nvSpPr>
        <p:spPr>
          <a:xfrm>
            <a:off x="946620" y="2168876"/>
            <a:ext cx="4578097" cy="3313447"/>
          </a:xfrm>
        </p:spPr>
        <p:txBody>
          <a:bodyPr vert="horz" lIns="91440" tIns="45720" rIns="91440" bIns="45720" rtlCol="0" anchor="t">
            <a:normAutofit fontScale="92500" lnSpcReduction="20000"/>
          </a:bodyPr>
          <a:lstStyle/>
          <a:p>
            <a:pPr marL="0" indent="0">
              <a:spcBef>
                <a:spcPts val="1800"/>
              </a:spcBef>
              <a:buNone/>
            </a:pPr>
            <a:r>
              <a:rPr lang="en-US" sz="2400">
                <a:latin typeface="Poppins"/>
                <a:cs typeface="Poppins"/>
              </a:rPr>
              <a:t>One thing I learned today about credit reports or credit scores is __________.</a:t>
            </a:r>
          </a:p>
          <a:p>
            <a:pPr marL="0" indent="0">
              <a:spcBef>
                <a:spcPts val="1800"/>
              </a:spcBef>
              <a:buNone/>
            </a:pPr>
            <a:r>
              <a:rPr lang="en-US" sz="2400">
                <a:latin typeface="Poppins"/>
                <a:cs typeface="Poppins"/>
              </a:rPr>
              <a:t>One action that helps build a positive credit history is __________. </a:t>
            </a:r>
          </a:p>
          <a:p>
            <a:pPr marL="0" indent="0">
              <a:spcBef>
                <a:spcPts val="1800"/>
              </a:spcBef>
              <a:buNone/>
            </a:pPr>
            <a:r>
              <a:rPr lang="en-US" sz="2400">
                <a:latin typeface="Poppins"/>
                <a:cs typeface="Poppins"/>
              </a:rPr>
              <a:t>Understanding my credit report and credit score can help me __________.</a:t>
            </a:r>
          </a:p>
        </p:txBody>
      </p:sp>
      <p:sp>
        <p:nvSpPr>
          <p:cNvPr id="5" name="Slide Number Placeholder 4">
            <a:extLst>
              <a:ext uri="{FF2B5EF4-FFF2-40B4-BE49-F238E27FC236}">
                <a16:creationId xmlns:a16="http://schemas.microsoft.com/office/drawing/2014/main" id="{02E9F98D-EC3F-7553-E53E-C1823DF1A6C2}"/>
              </a:ext>
            </a:extLst>
          </p:cNvPr>
          <p:cNvSpPr>
            <a:spLocks noGrp="1"/>
          </p:cNvSpPr>
          <p:nvPr>
            <p:ph type="sldNum" sz="quarter" idx="11"/>
          </p:nvPr>
        </p:nvSpPr>
        <p:spPr/>
        <p:txBody>
          <a:bodyPr/>
          <a:lstStyle/>
          <a:p>
            <a:fld id="{1B6BCD38-10FB-4154-A4CD-08746A6DCB55}" type="slidenum">
              <a:rPr lang="en-US" smtClean="0"/>
              <a:pPr/>
              <a:t>27</a:t>
            </a:fld>
            <a:endParaRPr lang="en-US"/>
          </a:p>
        </p:txBody>
      </p:sp>
      <p:sp>
        <p:nvSpPr>
          <p:cNvPr id="8" name="Footer Placeholder 7">
            <a:extLst>
              <a:ext uri="{FF2B5EF4-FFF2-40B4-BE49-F238E27FC236}">
                <a16:creationId xmlns:a16="http://schemas.microsoft.com/office/drawing/2014/main" id="{4E9D40DA-3547-6112-3D0B-5A28B4B7BBB9}"/>
              </a:ext>
            </a:extLst>
          </p:cNvPr>
          <p:cNvSpPr>
            <a:spLocks noGrp="1"/>
          </p:cNvSpPr>
          <p:nvPr>
            <p:ph type="ftr" sz="quarter" idx="10"/>
          </p:nvPr>
        </p:nvSpPr>
        <p:spPr/>
        <p:txBody>
          <a:bodyPr/>
          <a:lstStyle/>
          <a:p>
            <a:r>
              <a:rPr lang="en-US"/>
              <a:t>Your Credit Story</a:t>
            </a:r>
          </a:p>
        </p:txBody>
      </p:sp>
    </p:spTree>
    <p:extLst>
      <p:ext uri="{BB962C8B-B14F-4D97-AF65-F5344CB8AC3E}">
        <p14:creationId xmlns:p14="http://schemas.microsoft.com/office/powerpoint/2010/main" val="1450844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618C5D-AC54-3E40-253B-8004DED574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9F97636-EC97-8A72-EE7C-2A954196D870}"/>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370093791"/>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Quicksand"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92B7A7-D270-4635-A56B-3072AC7B0F2D}">
  <ds:schemaRefs>
    <ds:schemaRef ds:uri="http://purl.org/dc/terms/"/>
    <ds:schemaRef ds:uri="http://schemas.openxmlformats.org/package/2006/metadata/core-properties"/>
    <ds:schemaRef ds:uri="http://schemas.microsoft.com/office/infopath/2007/PartnerControls"/>
    <ds:schemaRef ds:uri="c8f959b4-6747-413b-be81-376d33b26b29"/>
    <ds:schemaRef ds:uri="http://schemas.microsoft.com/office/2006/metadata/properties"/>
    <ds:schemaRef ds:uri="http://schemas.microsoft.com/office/2006/documentManagement/types"/>
    <ds:schemaRef ds:uri="http://purl.org/dc/dcmitype/"/>
    <ds:schemaRef ds:uri="28d96758-b867-4e77-82e3-4f64cda9eb70"/>
    <ds:schemaRef ds:uri="http://www.w3.org/XML/1998/namespace"/>
    <ds:schemaRef ds:uri="http://purl.org/dc/elements/1.1/"/>
  </ds:schemaRefs>
</ds:datastoreItem>
</file>

<file path=customXml/itemProps2.xml><?xml version="1.0" encoding="utf-8"?>
<ds:datastoreItem xmlns:ds="http://schemas.openxmlformats.org/officeDocument/2006/customXml" ds:itemID="{D8E55161-FD99-46F3-8D24-4752E0F5B52C}">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E23DB81-AF50-45F6-ACCA-141AD6F0E1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1090</TotalTime>
  <Words>2505</Words>
  <Application>Microsoft Office PowerPoint</Application>
  <PresentationFormat>Widescreen</PresentationFormat>
  <Paragraphs>257</Paragraphs>
  <Slides>28</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Poppins</vt:lpstr>
      <vt:lpstr>Quicksand</vt:lpstr>
      <vt:lpstr>Office Theme</vt:lpstr>
      <vt:lpstr> OnPoint Financial Literacy Education</vt:lpstr>
      <vt:lpstr>PowerPoint Presentation</vt:lpstr>
      <vt:lpstr>Learning targets</vt:lpstr>
      <vt:lpstr>Presentation</vt:lpstr>
      <vt:lpstr>What is a credit report?</vt:lpstr>
      <vt:lpstr>Where do credit reports come from?</vt:lpstr>
      <vt:lpstr>What is a credit score?</vt:lpstr>
      <vt:lpstr>What is a “good” credit score?</vt:lpstr>
      <vt:lpstr>What affects your credit score?</vt:lpstr>
      <vt:lpstr>How are credit reports and scores used?</vt:lpstr>
      <vt:lpstr>Keep in mind</vt:lpstr>
      <vt:lpstr>Ways to build and keep good credit</vt:lpstr>
      <vt:lpstr>Ways to build and keep good credit (continued)</vt:lpstr>
      <vt:lpstr>When should I get a credit card?</vt:lpstr>
      <vt:lpstr>Break</vt:lpstr>
      <vt:lpstr>Application Activity</vt:lpstr>
      <vt:lpstr>Activity instructions</vt:lpstr>
      <vt:lpstr>Debrief</vt:lpstr>
      <vt:lpstr>Sample credit report answer key (Questions 1-5)</vt:lpstr>
      <vt:lpstr>Sample credit report answer key (Questions 6-10)</vt:lpstr>
      <vt:lpstr>Credit score scenarios answer key (Scenario 1: Maria)</vt:lpstr>
      <vt:lpstr>Credit score scenarios answer key (Scenario 2: James)</vt:lpstr>
      <vt:lpstr>Credit score scenarios answer key (Scenario 3: Sofia)</vt:lpstr>
      <vt:lpstr>Credit score scenarios answer key (Scenario 4: Ethan)</vt:lpstr>
      <vt:lpstr>Credit score scenarios answer key (Scenario 5: Lily)</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8 presentation: Your Credit Story</dc:title>
  <dc:subject>financial literacy education for high school students about their own credit</dc:subject>
  <dc:creator>Education Northwest;OnPoint Community Credit Union</dc:creator>
  <cp:keywords>financial literacy education; credit report; monitor own credit</cp:keywords>
  <cp:lastModifiedBy>Megan Meckey</cp:lastModifiedBy>
  <cp:revision>9</cp:revision>
  <dcterms:created xsi:type="dcterms:W3CDTF">2024-12-20T17:38:16Z</dcterms:created>
  <dcterms:modified xsi:type="dcterms:W3CDTF">2026-10-22T00:01:02Z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