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Lst>
  <p:notesMasterIdLst>
    <p:notesMasterId r:id="rId31"/>
  </p:notesMasterIdLst>
  <p:sldIdLst>
    <p:sldId id="256" r:id="rId5"/>
    <p:sldId id="310" r:id="rId6"/>
    <p:sldId id="311" r:id="rId7"/>
    <p:sldId id="272" r:id="rId8"/>
    <p:sldId id="269" r:id="rId9"/>
    <p:sldId id="270" r:id="rId10"/>
    <p:sldId id="278" r:id="rId11"/>
    <p:sldId id="271" r:id="rId12"/>
    <p:sldId id="277" r:id="rId13"/>
    <p:sldId id="268" r:id="rId14"/>
    <p:sldId id="274" r:id="rId15"/>
    <p:sldId id="275" r:id="rId16"/>
    <p:sldId id="273" r:id="rId17"/>
    <p:sldId id="276" r:id="rId18"/>
    <p:sldId id="283" r:id="rId19"/>
    <p:sldId id="280" r:id="rId20"/>
    <p:sldId id="293" r:id="rId21"/>
    <p:sldId id="281" r:id="rId22"/>
    <p:sldId id="304" r:id="rId23"/>
    <p:sldId id="305" r:id="rId24"/>
    <p:sldId id="306" r:id="rId25"/>
    <p:sldId id="307" r:id="rId26"/>
    <p:sldId id="308" r:id="rId27"/>
    <p:sldId id="282" r:id="rId28"/>
    <p:sldId id="309" r:id="rId29"/>
    <p:sldId id="312"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0CB2C37-C4D1-CC50-F012-032555C9F45C}" name="Joanne Lau" initials="JL" userId="S::joanne.lau@ednw.org::cf787eeb-081b-4cc8-812a-2acd7c121620" providerId="AD"/>
  <p188:author id="{9183047A-6038-A25F-8BC8-6C892873387A}" name="Erich Stiefvater" initials="ES" userId="S::erich.stiefvater@ednw.org::e3459fa7-9634-4f10-95ad-ffef91f6d884" providerId="AD"/>
  <p188:author id="{C30D9596-3497-0925-747B-FB917801DE08}" name="Nicky Martin" initials="NM" userId="S::nicky.martin@ednw.org::5b327e23-52e9-4780-9060-d4e7ed32e609"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 uri="{1BD7E111-0CB8-44D6-8891-C1BB2F81B7CC}">
      <p1710:readonlyRecommended xmlns:p1710="http://schemas.microsoft.com/office/powerpoint/2017/10/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114A36A-3868-41D3-AB32-2D419ADCF8B8}" v="107" dt="2026-10-14T21:44:17.76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75" d="100"/>
          <a:sy n="75" d="100"/>
        </p:scale>
        <p:origin x="3534" y="72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presProps" Target="presProps.xml"/><Relationship Id="rId37"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customXml" Target="../customXml/item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53CA320-413F-47A7-A5FE-EFEF6554D54D}" type="datetimeFigureOut">
              <a:t>10/21/2026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2E16ED4-849C-4809-942F-1688D7CD828B}" type="slidenum">
              <a:t>‹#›</a:t>
            </a:fld>
            <a:endParaRPr lang="en-US"/>
          </a:p>
        </p:txBody>
      </p:sp>
    </p:spTree>
    <p:extLst>
      <p:ext uri="{BB962C8B-B14F-4D97-AF65-F5344CB8AC3E}">
        <p14:creationId xmlns:p14="http://schemas.microsoft.com/office/powerpoint/2010/main" val="2433620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a:solidFill>
                  <a:schemeClr val="tx1"/>
                </a:solidFill>
                <a:effectLst/>
                <a:latin typeface="+mn-lt"/>
                <a:ea typeface="+mn-ea"/>
                <a:cs typeface="+mn-cs"/>
              </a:rPr>
              <a:t>Distribute the handout packets to students, if you have not already.</a:t>
            </a:r>
            <a:endParaRPr lang="en-US"/>
          </a:p>
        </p:txBody>
      </p:sp>
      <p:sp>
        <p:nvSpPr>
          <p:cNvPr id="4" name="Slide Number Placeholder 3"/>
          <p:cNvSpPr>
            <a:spLocks noGrp="1"/>
          </p:cNvSpPr>
          <p:nvPr>
            <p:ph type="sldNum" sz="quarter" idx="5"/>
          </p:nvPr>
        </p:nvSpPr>
        <p:spPr/>
        <p:txBody>
          <a:bodyPr/>
          <a:lstStyle/>
          <a:p>
            <a:fld id="{21B880CB-BA42-422E-8DC2-BC57CE2C34C2}" type="slidenum">
              <a:rPr lang="en-US" smtClean="0"/>
              <a:t>1</a:t>
            </a:fld>
            <a:endParaRPr lang="en-US"/>
          </a:p>
        </p:txBody>
      </p:sp>
    </p:spTree>
    <p:extLst>
      <p:ext uri="{BB962C8B-B14F-4D97-AF65-F5344CB8AC3E}">
        <p14:creationId xmlns:p14="http://schemas.microsoft.com/office/powerpoint/2010/main" val="40634715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a:solidFill>
                  <a:schemeClr val="tx1"/>
                </a:solidFill>
                <a:effectLst/>
                <a:latin typeface="+mn-lt"/>
                <a:ea typeface="+mn-ea"/>
                <a:cs typeface="+mn-cs"/>
              </a:rPr>
              <a:t>Point students to the copy of the prompt on the slide (</a:t>
            </a:r>
            <a:r>
              <a:rPr lang="en-US" sz="1200" i="1" kern="1200" dirty="0">
                <a:solidFill>
                  <a:schemeClr val="tx1"/>
                </a:solidFill>
                <a:effectLst/>
                <a:latin typeface="+mn-lt"/>
                <a:ea typeface="+mn-ea"/>
                <a:cs typeface="+mn-cs"/>
              </a:rPr>
              <a:t>Imagine two people apply for an apartment. One gets approved easily, while the other must pay a larger security deposit or gets denied. What do you think made the difference?</a:t>
            </a:r>
            <a:r>
              <a:rPr lang="en-US" sz="1200" kern="1200" dirty="0">
                <a:solidFill>
                  <a:schemeClr val="tx1"/>
                </a:solidFill>
                <a:effectLst/>
                <a:latin typeface="+mn-lt"/>
                <a:ea typeface="+mn-ea"/>
                <a:cs typeface="+mn-cs"/>
              </a:rPr>
              <a:t>) that is provided on the first page of their handouts.</a:t>
            </a: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Invite students to take a moment to write down their responses to the prompt in the space provided in their handouts. Tell them there are no right or wrong answers—they should simply write whatever comes to mind.</a:t>
            </a: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Invite a handful of volunteers to share their ideas with the whole class and write down what they share on the writing surface. </a:t>
            </a: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Explain that landlords often check potential tenants’ credit scores to assess their financial reliability. In the scenario, differences between the two applicants’ credit scores may have been the deciding factor in why one was approved while the other was denied or required to pay a larger deposit.</a:t>
            </a: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Remind students of what they learned in </a:t>
            </a:r>
            <a:r>
              <a:rPr lang="en-US" sz="1200" b="1" i="1" kern="1200" dirty="0">
                <a:solidFill>
                  <a:schemeClr val="tx1"/>
                </a:solidFill>
                <a:effectLst/>
                <a:latin typeface="+mn-lt"/>
                <a:ea typeface="+mn-ea"/>
                <a:cs typeface="+mn-cs"/>
              </a:rPr>
              <a:t>Lesson 8,</a:t>
            </a:r>
            <a:r>
              <a:rPr lang="en-US" sz="1200" b="1" kern="1200" dirty="0">
                <a:solidFill>
                  <a:schemeClr val="tx1"/>
                </a:solidFill>
                <a:effectLst/>
                <a:latin typeface="+mn-lt"/>
                <a:ea typeface="+mn-ea"/>
                <a:cs typeface="+mn-cs"/>
              </a:rPr>
              <a:t> </a:t>
            </a:r>
            <a:r>
              <a:rPr lang="en-US" sz="1200" b="1" i="1" kern="1200" dirty="0">
                <a:solidFill>
                  <a:schemeClr val="tx1"/>
                </a:solidFill>
                <a:effectLst/>
                <a:latin typeface="+mn-lt"/>
                <a:ea typeface="+mn-ea"/>
                <a:cs typeface="+mn-cs"/>
              </a:rPr>
              <a:t>Your Credit Story</a:t>
            </a:r>
            <a:r>
              <a:rPr lang="en-US" sz="1200" kern="1200" dirty="0">
                <a:solidFill>
                  <a:schemeClr val="tx1"/>
                </a:solidFill>
                <a:effectLst/>
                <a:latin typeface="+mn-lt"/>
                <a:ea typeface="+mn-ea"/>
                <a:cs typeface="+mn-cs"/>
              </a:rPr>
              <a:t> regarding credit reports and credit scores and how companies use them to assess how risky it is to do business with someone. This lesson reinforces the importance of developing financial habits that build and improve credit to avoid the consequences of lower credit.</a:t>
            </a:r>
          </a:p>
          <a:p>
            <a:endParaRPr lang="en-US" dirty="0"/>
          </a:p>
          <a:p>
            <a:endParaRPr lang="en-US" dirty="0"/>
          </a:p>
        </p:txBody>
      </p:sp>
      <p:sp>
        <p:nvSpPr>
          <p:cNvPr id="4" name="Slide Number Placeholder 3"/>
          <p:cNvSpPr>
            <a:spLocks noGrp="1"/>
          </p:cNvSpPr>
          <p:nvPr>
            <p:ph type="sldNum" sz="quarter" idx="5"/>
          </p:nvPr>
        </p:nvSpPr>
        <p:spPr/>
        <p:txBody>
          <a:bodyPr/>
          <a:lstStyle/>
          <a:p>
            <a:fld id="{A2E16ED4-849C-4809-942F-1688D7CD828B}" type="slidenum">
              <a:rPr lang="en-US" smtClean="0"/>
              <a:t>2</a:t>
            </a:fld>
            <a:endParaRPr lang="en-US"/>
          </a:p>
        </p:txBody>
      </p:sp>
    </p:spTree>
    <p:extLst>
      <p:ext uri="{BB962C8B-B14F-4D97-AF65-F5344CB8AC3E}">
        <p14:creationId xmlns:p14="http://schemas.microsoft.com/office/powerpoint/2010/main" val="26439027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Point students to the copy of the learning targets provided on the first page of their handouts. Review the learning targets with them.</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Point students to the copy of the lesson glossary provided on the first page of their handouts and review the terms with them.</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Point students to the </a:t>
            </a:r>
            <a:r>
              <a:rPr lang="en-US" sz="1200" b="1" i="1" kern="1200" dirty="0">
                <a:solidFill>
                  <a:schemeClr val="tx1"/>
                </a:solidFill>
                <a:effectLst/>
                <a:latin typeface="+mn-lt"/>
                <a:ea typeface="+mn-ea"/>
                <a:cs typeface="+mn-cs"/>
              </a:rPr>
              <a:t>Note Catcher handout </a:t>
            </a:r>
            <a:r>
              <a:rPr lang="en-US" sz="1200" kern="1200" dirty="0">
                <a:solidFill>
                  <a:schemeClr val="tx1"/>
                </a:solidFill>
                <a:effectLst/>
                <a:latin typeface="+mn-lt"/>
                <a:ea typeface="+mn-ea"/>
                <a:cs typeface="+mn-cs"/>
              </a:rPr>
              <a:t>and invite them to use it to take notes during the lesson.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endParaRPr lang="en-US" dirty="0"/>
          </a:p>
          <a:p>
            <a:endParaRPr lang="en-US" dirty="0"/>
          </a:p>
        </p:txBody>
      </p:sp>
      <p:sp>
        <p:nvSpPr>
          <p:cNvPr id="4" name="Slide Number Placeholder 3"/>
          <p:cNvSpPr>
            <a:spLocks noGrp="1"/>
          </p:cNvSpPr>
          <p:nvPr>
            <p:ph type="sldNum" sz="quarter" idx="5"/>
          </p:nvPr>
        </p:nvSpPr>
        <p:spPr/>
        <p:txBody>
          <a:bodyPr/>
          <a:lstStyle/>
          <a:p>
            <a:fld id="{A2E16ED4-849C-4809-942F-1688D7CD828B}" type="slidenum">
              <a:rPr lang="en-US" smtClean="0"/>
              <a:t>3</a:t>
            </a:fld>
            <a:endParaRPr lang="en-US"/>
          </a:p>
        </p:txBody>
      </p:sp>
    </p:spTree>
    <p:extLst>
      <p:ext uri="{BB962C8B-B14F-4D97-AF65-F5344CB8AC3E}">
        <p14:creationId xmlns:p14="http://schemas.microsoft.com/office/powerpoint/2010/main" val="23437812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a:solidFill>
                  <a:schemeClr val="tx1"/>
                </a:solidFill>
                <a:effectLst/>
                <a:latin typeface="+mn-lt"/>
                <a:ea typeface="+mn-ea"/>
                <a:cs typeface="+mn-cs"/>
              </a:rPr>
              <a:t>Create a T-chart on the classroom writing surface with the left side labeled “Short Term” and the right side labeled “Long Term.”</a:t>
            </a:r>
          </a:p>
          <a:p>
            <a:pPr lvl="0"/>
            <a:endParaRPr lang="en-US" sz="1200" kern="1200">
              <a:solidFill>
                <a:schemeClr val="tx1"/>
              </a:solidFill>
              <a:effectLst/>
              <a:latin typeface="+mn-lt"/>
              <a:ea typeface="+mn-ea"/>
              <a:cs typeface="+mn-cs"/>
            </a:endParaRPr>
          </a:p>
          <a:p>
            <a:pPr lvl="0"/>
            <a:r>
              <a:rPr lang="en-US" sz="1200" kern="1200">
                <a:solidFill>
                  <a:schemeClr val="tx1"/>
                </a:solidFill>
                <a:effectLst/>
                <a:latin typeface="+mn-lt"/>
                <a:ea typeface="+mn-ea"/>
                <a:cs typeface="+mn-cs"/>
              </a:rPr>
              <a:t>Ask students to popcorn out how they think credit scores have consequences for people in the short term and write their responses on the left side of the T-chart.</a:t>
            </a:r>
          </a:p>
          <a:p>
            <a:pPr lvl="0"/>
            <a:endParaRPr lang="en-US" sz="1200" kern="1200">
              <a:solidFill>
                <a:schemeClr val="tx1"/>
              </a:solidFill>
              <a:effectLst/>
              <a:latin typeface="+mn-lt"/>
              <a:ea typeface="+mn-ea"/>
              <a:cs typeface="+mn-cs"/>
            </a:endParaRPr>
          </a:p>
          <a:p>
            <a:pPr lvl="0"/>
            <a:r>
              <a:rPr lang="en-US" sz="1200" kern="1200">
                <a:solidFill>
                  <a:schemeClr val="tx1"/>
                </a:solidFill>
                <a:effectLst/>
                <a:latin typeface="+mn-lt"/>
                <a:ea typeface="+mn-ea"/>
                <a:cs typeface="+mn-cs"/>
              </a:rPr>
              <a:t>Ask students to popcorn out how they think credit scores have consequences for people over the long term and write their responses on the right side of the T-chart.</a:t>
            </a:r>
          </a:p>
          <a:p>
            <a:endParaRPr lang="en-US"/>
          </a:p>
        </p:txBody>
      </p:sp>
      <p:sp>
        <p:nvSpPr>
          <p:cNvPr id="4" name="Slide Number Placeholder 3"/>
          <p:cNvSpPr>
            <a:spLocks noGrp="1"/>
          </p:cNvSpPr>
          <p:nvPr>
            <p:ph type="sldNum" sz="quarter" idx="5"/>
          </p:nvPr>
        </p:nvSpPr>
        <p:spPr/>
        <p:txBody>
          <a:bodyPr/>
          <a:lstStyle/>
          <a:p>
            <a:fld id="{21B880CB-BA42-422E-8DC2-BC57CE2C34C2}" type="slidenum">
              <a:rPr lang="en-US" smtClean="0"/>
              <a:t>4</a:t>
            </a:fld>
            <a:endParaRPr lang="en-US"/>
          </a:p>
        </p:txBody>
      </p:sp>
    </p:spTree>
    <p:extLst>
      <p:ext uri="{BB962C8B-B14F-4D97-AF65-F5344CB8AC3E}">
        <p14:creationId xmlns:p14="http://schemas.microsoft.com/office/powerpoint/2010/main" val="38847907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Use the information on the slide to affirm and add to the student examples provided on the left side of the T-chart. Explain that credit scores affect access to everyday financial services. Higher scores lead to easier approvals and lower costs, while lower scores raise costs and may limit housing and job opportunities.</a:t>
            </a:r>
          </a:p>
          <a:p>
            <a:endParaRPr lang="en-US"/>
          </a:p>
        </p:txBody>
      </p:sp>
      <p:sp>
        <p:nvSpPr>
          <p:cNvPr id="4" name="Slide Number Placeholder 3"/>
          <p:cNvSpPr>
            <a:spLocks noGrp="1"/>
          </p:cNvSpPr>
          <p:nvPr>
            <p:ph type="sldNum" sz="quarter" idx="5"/>
          </p:nvPr>
        </p:nvSpPr>
        <p:spPr/>
        <p:txBody>
          <a:bodyPr/>
          <a:lstStyle/>
          <a:p>
            <a:fld id="{21B880CB-BA42-422E-8DC2-BC57CE2C34C2}" type="slidenum">
              <a:rPr lang="en-US" smtClean="0"/>
              <a:t>5</a:t>
            </a:fld>
            <a:endParaRPr lang="en-US"/>
          </a:p>
        </p:txBody>
      </p:sp>
    </p:spTree>
    <p:extLst>
      <p:ext uri="{BB962C8B-B14F-4D97-AF65-F5344CB8AC3E}">
        <p14:creationId xmlns:p14="http://schemas.microsoft.com/office/powerpoint/2010/main" val="3645728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a:solidFill>
                  <a:schemeClr val="tx1"/>
                </a:solidFill>
                <a:effectLst/>
                <a:latin typeface="+mn-lt"/>
                <a:ea typeface="+mn-ea"/>
                <a:cs typeface="+mn-cs"/>
              </a:rPr>
              <a:t>Review with students the information provided. </a:t>
            </a:r>
          </a:p>
          <a:p>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Highlight that, in the auto loan example on the slide, a person with the lowest credit score would pay nearly $8,000 more in interest over five years than a person with the highest score. </a:t>
            </a:r>
          </a:p>
          <a:p>
            <a:endParaRPr lang="en-US" sz="120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Ask students what they might do with an extra $8,000 and ask for a handful to share their ideas. Offer your own examples, such as taking a nice vacation, paying college or career-training costs, or building an emergency fund.</a:t>
            </a:r>
          </a:p>
          <a:p>
            <a:endParaRPr lang="en-US" sz="1200" kern="1200">
              <a:solidFill>
                <a:schemeClr val="tx1"/>
              </a:solidFill>
              <a:effectLst/>
              <a:latin typeface="+mn-lt"/>
              <a:ea typeface="+mn-ea"/>
              <a:cs typeface="+mn-cs"/>
            </a:endParaRPr>
          </a:p>
          <a:p>
            <a:endParaRPr lang="en-US"/>
          </a:p>
        </p:txBody>
      </p:sp>
      <p:sp>
        <p:nvSpPr>
          <p:cNvPr id="4" name="Slide Number Placeholder 3"/>
          <p:cNvSpPr>
            <a:spLocks noGrp="1"/>
          </p:cNvSpPr>
          <p:nvPr>
            <p:ph type="sldNum" sz="quarter" idx="5"/>
          </p:nvPr>
        </p:nvSpPr>
        <p:spPr/>
        <p:txBody>
          <a:bodyPr/>
          <a:lstStyle/>
          <a:p>
            <a:fld id="{21B880CB-BA42-422E-8DC2-BC57CE2C34C2}" type="slidenum">
              <a:rPr lang="en-US" smtClean="0"/>
              <a:t>6</a:t>
            </a:fld>
            <a:endParaRPr lang="en-US"/>
          </a:p>
        </p:txBody>
      </p:sp>
    </p:spTree>
    <p:extLst>
      <p:ext uri="{BB962C8B-B14F-4D97-AF65-F5344CB8AC3E}">
        <p14:creationId xmlns:p14="http://schemas.microsoft.com/office/powerpoint/2010/main" val="6747340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a:solidFill>
                  <a:schemeClr val="tx1"/>
                </a:solidFill>
                <a:effectLst/>
                <a:latin typeface="+mn-lt"/>
                <a:ea typeface="+mn-ea"/>
                <a:cs typeface="+mn-cs"/>
              </a:rPr>
              <a:t>Give students a few moments to review the slide. </a:t>
            </a:r>
          </a:p>
          <a:p>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Explain that the slide shows simplified </a:t>
            </a:r>
            <a:r>
              <a:rPr lang="en-US" sz="1200" i="1" kern="1200">
                <a:solidFill>
                  <a:schemeClr val="tx1"/>
                </a:solidFill>
                <a:effectLst/>
                <a:latin typeface="+mn-lt"/>
                <a:ea typeface="+mn-ea"/>
                <a:cs typeface="+mn-cs"/>
              </a:rPr>
              <a:t>amortization</a:t>
            </a:r>
            <a:r>
              <a:rPr lang="en-US" sz="1200" kern="1200">
                <a:solidFill>
                  <a:schemeClr val="tx1"/>
                </a:solidFill>
                <a:effectLst/>
                <a:latin typeface="+mn-lt"/>
                <a:ea typeface="+mn-ea"/>
                <a:cs typeface="+mn-cs"/>
              </a:rPr>
              <a:t> schedules for the auto loans with the highest and lowest APRs from the previous slide.</a:t>
            </a:r>
          </a:p>
          <a:p>
            <a:endParaRPr lang="en-US" sz="1200" kern="1200">
              <a:solidFill>
                <a:schemeClr val="tx1"/>
              </a:solidFill>
              <a:effectLst/>
              <a:latin typeface="+mn-lt"/>
              <a:ea typeface="+mn-ea"/>
              <a:cs typeface="+mn-cs"/>
            </a:endParaRPr>
          </a:p>
          <a:p>
            <a:pPr lvl="0"/>
            <a:r>
              <a:rPr lang="en-US" sz="1200" kern="1200">
                <a:solidFill>
                  <a:schemeClr val="tx1"/>
                </a:solidFill>
                <a:effectLst/>
                <a:latin typeface="+mn-lt"/>
                <a:ea typeface="+mn-ea"/>
                <a:cs typeface="+mn-cs"/>
              </a:rPr>
              <a:t>Explain that the $8,000 difference between the two loans happens because a loan payment is split into two parts: interest (the cost of borrowing) and principal (the amount borrowed that has to be paid off). At the beginning of a loan, the balance is at its highest, so the interest charge is bigger. That means a smaller portion of the payment lowers the balance.</a:t>
            </a:r>
          </a:p>
          <a:p>
            <a:pPr lvl="0"/>
            <a:endParaRPr lang="en-US" sz="1200" kern="1200">
              <a:solidFill>
                <a:schemeClr val="tx1"/>
              </a:solidFill>
              <a:effectLst/>
              <a:latin typeface="+mn-lt"/>
              <a:ea typeface="+mn-ea"/>
              <a:cs typeface="+mn-cs"/>
            </a:endParaRPr>
          </a:p>
          <a:p>
            <a:pPr lvl="0"/>
            <a:r>
              <a:rPr lang="en-US" sz="1200" kern="1200">
                <a:solidFill>
                  <a:schemeClr val="tx1"/>
                </a:solidFill>
                <a:effectLst/>
                <a:latin typeface="+mn-lt"/>
                <a:ea typeface="+mn-ea"/>
                <a:cs typeface="+mn-cs"/>
              </a:rPr>
              <a:t>Ask students which APR they think causes more of the early auto loan payments to go toward interest. Confirm that it is the higher APR, typically paid by the borrower with the lowest credit. </a:t>
            </a:r>
          </a:p>
          <a:p>
            <a:pPr lvl="0"/>
            <a:endParaRPr lang="en-US" sz="1200" kern="1200">
              <a:solidFill>
                <a:schemeClr val="tx1"/>
              </a:solidFill>
              <a:effectLst/>
              <a:latin typeface="+mn-lt"/>
              <a:ea typeface="+mn-ea"/>
              <a:cs typeface="+mn-cs"/>
            </a:endParaRPr>
          </a:p>
          <a:p>
            <a:pPr lvl="0"/>
            <a:r>
              <a:rPr lang="en-US" sz="1200" kern="1200">
                <a:solidFill>
                  <a:schemeClr val="tx1"/>
                </a:solidFill>
                <a:effectLst/>
                <a:latin typeface="+mn-lt"/>
                <a:ea typeface="+mn-ea"/>
                <a:cs typeface="+mn-cs"/>
              </a:rPr>
              <a:t>Explain that a higher APR means more of each early payment goes toward interest and less toward reducing the loan balance. As a result, borrowers pay more in interest over time and may feel like they are making little progress on the loan at first.</a:t>
            </a:r>
          </a:p>
          <a:p>
            <a:endParaRPr lang="en-US"/>
          </a:p>
        </p:txBody>
      </p:sp>
      <p:sp>
        <p:nvSpPr>
          <p:cNvPr id="4" name="Slide Number Placeholder 3"/>
          <p:cNvSpPr>
            <a:spLocks noGrp="1"/>
          </p:cNvSpPr>
          <p:nvPr>
            <p:ph type="sldNum" sz="quarter" idx="5"/>
          </p:nvPr>
        </p:nvSpPr>
        <p:spPr/>
        <p:txBody>
          <a:bodyPr/>
          <a:lstStyle/>
          <a:p>
            <a:fld id="{21B880CB-BA42-422E-8DC2-BC57CE2C34C2}" type="slidenum">
              <a:rPr lang="en-US" smtClean="0"/>
              <a:t>7</a:t>
            </a:fld>
            <a:endParaRPr lang="en-US"/>
          </a:p>
        </p:txBody>
      </p:sp>
    </p:spTree>
    <p:extLst>
      <p:ext uri="{BB962C8B-B14F-4D97-AF65-F5344CB8AC3E}">
        <p14:creationId xmlns:p14="http://schemas.microsoft.com/office/powerpoint/2010/main" val="2195565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Use the information on the slide to affirm and add to the student examples provided on the right side of the T-chart you recorded earlier. Explain that credit scores also affect a person’s financial opportunities and stability over many years. Higher credit scores lower long‑term costs and support wealth‑building, while lower scores increase costs and financial insecurity. </a:t>
            </a:r>
          </a:p>
          <a:p>
            <a:endParaRPr lang="en-US"/>
          </a:p>
        </p:txBody>
      </p:sp>
      <p:sp>
        <p:nvSpPr>
          <p:cNvPr id="4" name="Slide Number Placeholder 3"/>
          <p:cNvSpPr>
            <a:spLocks noGrp="1"/>
          </p:cNvSpPr>
          <p:nvPr>
            <p:ph type="sldNum" sz="quarter" idx="5"/>
          </p:nvPr>
        </p:nvSpPr>
        <p:spPr/>
        <p:txBody>
          <a:bodyPr/>
          <a:lstStyle/>
          <a:p>
            <a:fld id="{21B880CB-BA42-422E-8DC2-BC57CE2C34C2}" type="slidenum">
              <a:rPr lang="en-US" smtClean="0"/>
              <a:t>8</a:t>
            </a:fld>
            <a:endParaRPr lang="en-US"/>
          </a:p>
        </p:txBody>
      </p:sp>
    </p:spTree>
    <p:extLst>
      <p:ext uri="{BB962C8B-B14F-4D97-AF65-F5344CB8AC3E}">
        <p14:creationId xmlns:p14="http://schemas.microsoft.com/office/powerpoint/2010/main" val="11248667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Review with students the information provided. </a:t>
            </a:r>
          </a:p>
          <a:p>
            <a:endParaRPr lang="en-US"/>
          </a:p>
        </p:txBody>
      </p:sp>
      <p:sp>
        <p:nvSpPr>
          <p:cNvPr id="4" name="Slide Number Placeholder 3"/>
          <p:cNvSpPr>
            <a:spLocks noGrp="1"/>
          </p:cNvSpPr>
          <p:nvPr>
            <p:ph type="sldNum" sz="quarter" idx="5"/>
          </p:nvPr>
        </p:nvSpPr>
        <p:spPr/>
        <p:txBody>
          <a:bodyPr/>
          <a:lstStyle/>
          <a:p>
            <a:fld id="{21B880CB-BA42-422E-8DC2-BC57CE2C34C2}" type="slidenum">
              <a:rPr lang="en-US" smtClean="0"/>
              <a:t>9</a:t>
            </a:fld>
            <a:endParaRPr lang="en-US"/>
          </a:p>
        </p:txBody>
      </p:sp>
    </p:spTree>
    <p:extLst>
      <p:ext uri="{BB962C8B-B14F-4D97-AF65-F5344CB8AC3E}">
        <p14:creationId xmlns:p14="http://schemas.microsoft.com/office/powerpoint/2010/main" val="18192073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Review with students the information provided. </a:t>
            </a:r>
          </a:p>
          <a:p>
            <a:endParaRPr lang="en-US"/>
          </a:p>
        </p:txBody>
      </p:sp>
      <p:sp>
        <p:nvSpPr>
          <p:cNvPr id="4" name="Slide Number Placeholder 3"/>
          <p:cNvSpPr>
            <a:spLocks noGrp="1"/>
          </p:cNvSpPr>
          <p:nvPr>
            <p:ph type="sldNum" sz="quarter" idx="5"/>
          </p:nvPr>
        </p:nvSpPr>
        <p:spPr/>
        <p:txBody>
          <a:bodyPr/>
          <a:lstStyle/>
          <a:p>
            <a:fld id="{21B880CB-BA42-422E-8DC2-BC57CE2C34C2}" type="slidenum">
              <a:rPr lang="en-US" smtClean="0"/>
              <a:t>10</a:t>
            </a:fld>
            <a:endParaRPr lang="en-US"/>
          </a:p>
        </p:txBody>
      </p:sp>
    </p:spTree>
    <p:extLst>
      <p:ext uri="{BB962C8B-B14F-4D97-AF65-F5344CB8AC3E}">
        <p14:creationId xmlns:p14="http://schemas.microsoft.com/office/powerpoint/2010/main" val="461123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Review with students the information provided. </a:t>
            </a:r>
          </a:p>
          <a:p>
            <a:endParaRPr lang="en-US"/>
          </a:p>
        </p:txBody>
      </p:sp>
      <p:sp>
        <p:nvSpPr>
          <p:cNvPr id="4" name="Slide Number Placeholder 3"/>
          <p:cNvSpPr>
            <a:spLocks noGrp="1"/>
          </p:cNvSpPr>
          <p:nvPr>
            <p:ph type="sldNum" sz="quarter" idx="5"/>
          </p:nvPr>
        </p:nvSpPr>
        <p:spPr/>
        <p:txBody>
          <a:bodyPr/>
          <a:lstStyle/>
          <a:p>
            <a:fld id="{21B880CB-BA42-422E-8DC2-BC57CE2C34C2}" type="slidenum">
              <a:rPr lang="en-US" smtClean="0"/>
              <a:t>11</a:t>
            </a:fld>
            <a:endParaRPr lang="en-US"/>
          </a:p>
        </p:txBody>
      </p:sp>
    </p:spTree>
    <p:extLst>
      <p:ext uri="{BB962C8B-B14F-4D97-AF65-F5344CB8AC3E}">
        <p14:creationId xmlns:p14="http://schemas.microsoft.com/office/powerpoint/2010/main" val="97157832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Review with students the information provided. </a:t>
            </a:r>
          </a:p>
          <a:p>
            <a:endParaRPr lang="en-US"/>
          </a:p>
        </p:txBody>
      </p:sp>
      <p:sp>
        <p:nvSpPr>
          <p:cNvPr id="4" name="Slide Number Placeholder 3"/>
          <p:cNvSpPr>
            <a:spLocks noGrp="1"/>
          </p:cNvSpPr>
          <p:nvPr>
            <p:ph type="sldNum" sz="quarter" idx="5"/>
          </p:nvPr>
        </p:nvSpPr>
        <p:spPr/>
        <p:txBody>
          <a:bodyPr/>
          <a:lstStyle/>
          <a:p>
            <a:fld id="{21B880CB-BA42-422E-8DC2-BC57CE2C34C2}" type="slidenum">
              <a:rPr lang="en-US" smtClean="0"/>
              <a:t>12</a:t>
            </a:fld>
            <a:endParaRPr lang="en-US"/>
          </a:p>
        </p:txBody>
      </p:sp>
    </p:spTree>
    <p:extLst>
      <p:ext uri="{BB962C8B-B14F-4D97-AF65-F5344CB8AC3E}">
        <p14:creationId xmlns:p14="http://schemas.microsoft.com/office/powerpoint/2010/main" val="412526063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a:solidFill>
                  <a:schemeClr val="tx1"/>
                </a:solidFill>
                <a:effectLst/>
                <a:latin typeface="+mn-lt"/>
                <a:ea typeface="+mn-ea"/>
                <a:cs typeface="+mn-cs"/>
              </a:rPr>
              <a:t>Review with students the information provided. </a:t>
            </a:r>
          </a:p>
          <a:p>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The slide reviews key points from </a:t>
            </a:r>
            <a:r>
              <a:rPr lang="en-US" sz="1200" b="1" i="1" kern="1200">
                <a:solidFill>
                  <a:schemeClr val="tx1"/>
                </a:solidFill>
                <a:effectLst/>
                <a:latin typeface="+mn-lt"/>
                <a:ea typeface="+mn-ea"/>
                <a:cs typeface="+mn-cs"/>
              </a:rPr>
              <a:t>Lesson 8,</a:t>
            </a:r>
            <a:r>
              <a:rPr lang="en-US" sz="1200" b="1" kern="1200">
                <a:solidFill>
                  <a:schemeClr val="tx1"/>
                </a:solidFill>
                <a:effectLst/>
                <a:latin typeface="+mn-lt"/>
                <a:ea typeface="+mn-ea"/>
                <a:cs typeface="+mn-cs"/>
              </a:rPr>
              <a:t> </a:t>
            </a:r>
            <a:r>
              <a:rPr lang="en-US" sz="1200" b="1" i="1" kern="1200">
                <a:solidFill>
                  <a:schemeClr val="tx1"/>
                </a:solidFill>
                <a:effectLst/>
                <a:latin typeface="+mn-lt"/>
                <a:ea typeface="+mn-ea"/>
                <a:cs typeface="+mn-cs"/>
              </a:rPr>
              <a:t>Your Credit Story</a:t>
            </a:r>
            <a:r>
              <a:rPr lang="en-US" sz="1200" kern="1200">
                <a:solidFill>
                  <a:schemeClr val="tx1"/>
                </a:solidFill>
                <a:effectLst/>
                <a:latin typeface="+mn-lt"/>
                <a:ea typeface="+mn-ea"/>
                <a:cs typeface="+mn-cs"/>
              </a:rPr>
              <a:t> about factors that affect credit scores and tips for building and maintaining good credit.</a:t>
            </a:r>
            <a:endParaRPr lang="en-US"/>
          </a:p>
        </p:txBody>
      </p:sp>
      <p:sp>
        <p:nvSpPr>
          <p:cNvPr id="4" name="Slide Number Placeholder 3"/>
          <p:cNvSpPr>
            <a:spLocks noGrp="1"/>
          </p:cNvSpPr>
          <p:nvPr>
            <p:ph type="sldNum" sz="quarter" idx="5"/>
          </p:nvPr>
        </p:nvSpPr>
        <p:spPr/>
        <p:txBody>
          <a:bodyPr/>
          <a:lstStyle/>
          <a:p>
            <a:fld id="{21B880CB-BA42-422E-8DC2-BC57CE2C34C2}" type="slidenum">
              <a:rPr lang="en-US" smtClean="0"/>
              <a:t>13</a:t>
            </a:fld>
            <a:endParaRPr lang="en-US"/>
          </a:p>
        </p:txBody>
      </p:sp>
    </p:spTree>
    <p:extLst>
      <p:ext uri="{BB962C8B-B14F-4D97-AF65-F5344CB8AC3E}">
        <p14:creationId xmlns:p14="http://schemas.microsoft.com/office/powerpoint/2010/main" val="47078089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a:solidFill>
                  <a:schemeClr val="tx1"/>
                </a:solidFill>
                <a:effectLst/>
                <a:latin typeface="+mn-lt"/>
                <a:ea typeface="+mn-ea"/>
                <a:cs typeface="+mn-cs"/>
              </a:rPr>
              <a:t>Review with students the information provided. </a:t>
            </a:r>
          </a:p>
          <a:p>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Remind students of the idea from </a:t>
            </a:r>
            <a:r>
              <a:rPr lang="en-US" sz="1200" b="1" i="1" kern="1200">
                <a:solidFill>
                  <a:schemeClr val="tx1"/>
                </a:solidFill>
                <a:effectLst/>
                <a:latin typeface="+mn-lt"/>
                <a:ea typeface="+mn-ea"/>
                <a:cs typeface="+mn-cs"/>
              </a:rPr>
              <a:t>Lesson 8,</a:t>
            </a:r>
            <a:r>
              <a:rPr lang="en-US" sz="1200" b="1" kern="1200">
                <a:solidFill>
                  <a:schemeClr val="tx1"/>
                </a:solidFill>
                <a:effectLst/>
                <a:latin typeface="+mn-lt"/>
                <a:ea typeface="+mn-ea"/>
                <a:cs typeface="+mn-cs"/>
              </a:rPr>
              <a:t> </a:t>
            </a:r>
            <a:r>
              <a:rPr lang="en-US" sz="1200" b="1" i="1" kern="1200">
                <a:solidFill>
                  <a:schemeClr val="tx1"/>
                </a:solidFill>
                <a:effectLst/>
                <a:latin typeface="+mn-lt"/>
                <a:ea typeface="+mn-ea"/>
                <a:cs typeface="+mn-cs"/>
              </a:rPr>
              <a:t>Your Credit Story</a:t>
            </a:r>
            <a:r>
              <a:rPr lang="en-US" sz="1200" kern="1200">
                <a:solidFill>
                  <a:schemeClr val="tx1"/>
                </a:solidFill>
                <a:effectLst/>
                <a:latin typeface="+mn-lt"/>
                <a:ea typeface="+mn-ea"/>
                <a:cs typeface="+mn-cs"/>
              </a:rPr>
              <a:t> of a credit score as a type of “financial GPA” that reflects past borrowing behavior and can be improved with focused effort. Past mistakes do not have to define a person’s financial future.</a:t>
            </a:r>
          </a:p>
          <a:p>
            <a:endParaRPr lang="en-US" sz="120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Take any questions from students before moving on.</a:t>
            </a:r>
          </a:p>
          <a:p>
            <a:endParaRPr lang="en-US"/>
          </a:p>
        </p:txBody>
      </p:sp>
      <p:sp>
        <p:nvSpPr>
          <p:cNvPr id="4" name="Slide Number Placeholder 3"/>
          <p:cNvSpPr>
            <a:spLocks noGrp="1"/>
          </p:cNvSpPr>
          <p:nvPr>
            <p:ph type="sldNum" sz="quarter" idx="5"/>
          </p:nvPr>
        </p:nvSpPr>
        <p:spPr/>
        <p:txBody>
          <a:bodyPr/>
          <a:lstStyle/>
          <a:p>
            <a:fld id="{21B880CB-BA42-422E-8DC2-BC57CE2C34C2}" type="slidenum">
              <a:rPr lang="en-US" smtClean="0"/>
              <a:t>14</a:t>
            </a:fld>
            <a:endParaRPr lang="en-US"/>
          </a:p>
        </p:txBody>
      </p:sp>
    </p:spTree>
    <p:extLst>
      <p:ext uri="{BB962C8B-B14F-4D97-AF65-F5344CB8AC3E}">
        <p14:creationId xmlns:p14="http://schemas.microsoft.com/office/powerpoint/2010/main" val="311799889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Optional break.</a:t>
            </a:r>
          </a:p>
        </p:txBody>
      </p:sp>
      <p:sp>
        <p:nvSpPr>
          <p:cNvPr id="4" name="Slide Number Placeholder 3"/>
          <p:cNvSpPr>
            <a:spLocks noGrp="1"/>
          </p:cNvSpPr>
          <p:nvPr>
            <p:ph type="sldNum" sz="quarter" idx="5"/>
          </p:nvPr>
        </p:nvSpPr>
        <p:spPr/>
        <p:txBody>
          <a:bodyPr/>
          <a:lstStyle/>
          <a:p>
            <a:fld id="{21B880CB-BA42-422E-8DC2-BC57CE2C34C2}" type="slidenum">
              <a:rPr lang="en-US" smtClean="0"/>
              <a:t>15</a:t>
            </a:fld>
            <a:endParaRPr lang="en-US"/>
          </a:p>
        </p:txBody>
      </p:sp>
    </p:spTree>
    <p:extLst>
      <p:ext uri="{BB962C8B-B14F-4D97-AF65-F5344CB8AC3E}">
        <p14:creationId xmlns:p14="http://schemas.microsoft.com/office/powerpoint/2010/main" val="138750424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Divide the class into small groups. </a:t>
            </a:r>
          </a:p>
          <a:p>
            <a:endParaRPr lang="en-US"/>
          </a:p>
        </p:txBody>
      </p:sp>
      <p:sp>
        <p:nvSpPr>
          <p:cNvPr id="4" name="Slide Number Placeholder 3"/>
          <p:cNvSpPr>
            <a:spLocks noGrp="1"/>
          </p:cNvSpPr>
          <p:nvPr>
            <p:ph type="sldNum" sz="quarter" idx="5"/>
          </p:nvPr>
        </p:nvSpPr>
        <p:spPr/>
        <p:txBody>
          <a:bodyPr/>
          <a:lstStyle/>
          <a:p>
            <a:fld id="{21B880CB-BA42-422E-8DC2-BC57CE2C34C2}" type="slidenum">
              <a:rPr lang="en-US" smtClean="0"/>
              <a:t>16</a:t>
            </a:fld>
            <a:endParaRPr lang="en-US"/>
          </a:p>
        </p:txBody>
      </p:sp>
    </p:spTree>
    <p:extLst>
      <p:ext uri="{BB962C8B-B14F-4D97-AF65-F5344CB8AC3E}">
        <p14:creationId xmlns:p14="http://schemas.microsoft.com/office/powerpoint/2010/main" val="283491574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a:solidFill>
                  <a:schemeClr val="tx1"/>
                </a:solidFill>
                <a:effectLst/>
                <a:latin typeface="+mn-lt"/>
                <a:ea typeface="+mn-ea"/>
                <a:cs typeface="+mn-cs"/>
              </a:rPr>
              <a:t>Point students to the </a:t>
            </a:r>
            <a:r>
              <a:rPr lang="en-US" sz="1200" b="1" i="1" kern="1200">
                <a:solidFill>
                  <a:schemeClr val="tx1"/>
                </a:solidFill>
                <a:effectLst/>
                <a:latin typeface="+mn-lt"/>
                <a:ea typeface="+mn-ea"/>
                <a:cs typeface="+mn-cs"/>
              </a:rPr>
              <a:t>Credit Consequences </a:t>
            </a:r>
            <a:r>
              <a:rPr lang="en-US" sz="1200" kern="1200">
                <a:solidFill>
                  <a:schemeClr val="tx1"/>
                </a:solidFill>
                <a:effectLst/>
                <a:latin typeface="+mn-lt"/>
                <a:ea typeface="+mn-ea"/>
                <a:cs typeface="+mn-cs"/>
              </a:rPr>
              <a:t>and</a:t>
            </a:r>
            <a:r>
              <a:rPr lang="en-US" sz="1200" b="1" i="1" kern="1200">
                <a:solidFill>
                  <a:schemeClr val="tx1"/>
                </a:solidFill>
                <a:effectLst/>
                <a:latin typeface="+mn-lt"/>
                <a:ea typeface="+mn-ea"/>
                <a:cs typeface="+mn-cs"/>
              </a:rPr>
              <a:t> Personal Credit Action Plan handouts</a:t>
            </a:r>
            <a:r>
              <a:rPr lang="en-US" sz="1200" kern="1200">
                <a:solidFill>
                  <a:schemeClr val="tx1"/>
                </a:solidFill>
                <a:effectLst/>
                <a:latin typeface="+mn-lt"/>
                <a:ea typeface="+mn-ea"/>
                <a:cs typeface="+mn-cs"/>
              </a:rPr>
              <a:t>. Review the activity instructions as a class. </a:t>
            </a:r>
          </a:p>
          <a:p>
            <a:pPr marL="171450" lvl="0" indent="-171450">
              <a:buFont typeface="Poppins" panose="020B0604020202020204" pitchFamily="34" charset="0"/>
              <a:buChar char="•"/>
            </a:pPr>
            <a:r>
              <a:rPr lang="en-US" sz="1200" kern="1200">
                <a:solidFill>
                  <a:schemeClr val="tx1"/>
                </a:solidFill>
                <a:effectLst/>
                <a:latin typeface="+mn-lt"/>
                <a:ea typeface="+mn-ea"/>
                <a:cs typeface="+mn-cs"/>
              </a:rPr>
              <a:t>For the </a:t>
            </a:r>
            <a:r>
              <a:rPr lang="en-US" sz="1200" b="1" i="1" kern="1200">
                <a:solidFill>
                  <a:schemeClr val="tx1"/>
                </a:solidFill>
                <a:effectLst/>
                <a:latin typeface="+mn-lt"/>
                <a:ea typeface="+mn-ea"/>
                <a:cs typeface="+mn-cs"/>
              </a:rPr>
              <a:t>Credit Consequences handout</a:t>
            </a:r>
            <a:r>
              <a:rPr lang="en-US" sz="1200" kern="1200">
                <a:solidFill>
                  <a:schemeClr val="tx1"/>
                </a:solidFill>
                <a:effectLst/>
                <a:latin typeface="+mn-lt"/>
                <a:ea typeface="+mn-ea"/>
                <a:cs typeface="+mn-cs"/>
              </a:rPr>
              <a:t>, they will work with their groups to review a handful of scenarios and answer questions about them to analyze how consumer and borrower choices impact credit costs and opportunities. </a:t>
            </a:r>
          </a:p>
          <a:p>
            <a:pPr marL="171450" lvl="0" indent="-171450">
              <a:buFont typeface="Poppins" panose="020B0604020202020204" pitchFamily="34" charset="0"/>
              <a:buChar char="•"/>
            </a:pPr>
            <a:r>
              <a:rPr lang="en-US" sz="1200" kern="1200">
                <a:solidFill>
                  <a:schemeClr val="tx1"/>
                </a:solidFill>
                <a:effectLst/>
                <a:latin typeface="+mn-lt"/>
                <a:ea typeface="+mn-ea"/>
                <a:cs typeface="+mn-cs"/>
              </a:rPr>
              <a:t>They will then work individually on their own in silence to complete the </a:t>
            </a:r>
            <a:r>
              <a:rPr lang="en-US" sz="1200" b="1" i="1" kern="1200">
                <a:solidFill>
                  <a:schemeClr val="tx1"/>
                </a:solidFill>
                <a:effectLst/>
                <a:latin typeface="+mn-lt"/>
                <a:ea typeface="+mn-ea"/>
                <a:cs typeface="+mn-cs"/>
              </a:rPr>
              <a:t>Personal Credit Action Plan handout</a:t>
            </a:r>
            <a:r>
              <a:rPr lang="en-US" sz="1200" kern="1200">
                <a:solidFill>
                  <a:schemeClr val="tx1"/>
                </a:solidFill>
                <a:effectLst/>
                <a:latin typeface="+mn-lt"/>
                <a:ea typeface="+mn-ea"/>
                <a:cs typeface="+mn-cs"/>
              </a:rPr>
              <a:t> to think about how they may choose to use credit in the future and steps to make sure they use credit carefully.</a:t>
            </a:r>
          </a:p>
          <a:p>
            <a:pPr lvl="0"/>
            <a:endParaRPr lang="en-US" sz="1200" kern="1200">
              <a:solidFill>
                <a:schemeClr val="tx1"/>
              </a:solidFill>
              <a:effectLst/>
              <a:latin typeface="+mn-lt"/>
              <a:ea typeface="+mn-ea"/>
              <a:cs typeface="+mn-cs"/>
            </a:endParaRPr>
          </a:p>
          <a:p>
            <a:pPr lvl="0"/>
            <a:r>
              <a:rPr lang="en-US" sz="1200" kern="1200">
                <a:solidFill>
                  <a:schemeClr val="tx1"/>
                </a:solidFill>
                <a:effectLst/>
                <a:latin typeface="+mn-lt"/>
                <a:ea typeface="+mn-ea"/>
                <a:cs typeface="+mn-cs"/>
              </a:rPr>
              <a:t>Invite groups to begin working on the </a:t>
            </a:r>
            <a:r>
              <a:rPr lang="en-US" sz="1200" b="1" i="1" kern="1200">
                <a:solidFill>
                  <a:schemeClr val="tx1"/>
                </a:solidFill>
                <a:effectLst/>
                <a:latin typeface="+mn-lt"/>
                <a:ea typeface="+mn-ea"/>
                <a:cs typeface="+mn-cs"/>
              </a:rPr>
              <a:t>Credit Consequences handout</a:t>
            </a:r>
            <a:r>
              <a:rPr lang="en-US" sz="1200" kern="1200">
                <a:solidFill>
                  <a:schemeClr val="tx1"/>
                </a:solidFill>
                <a:effectLst/>
                <a:latin typeface="+mn-lt"/>
                <a:ea typeface="+mn-ea"/>
                <a:cs typeface="+mn-cs"/>
              </a:rPr>
              <a:t>.</a:t>
            </a:r>
          </a:p>
          <a:p>
            <a:pPr lvl="0"/>
            <a:endParaRPr lang="en-US" sz="1200" kern="1200">
              <a:solidFill>
                <a:schemeClr val="tx1"/>
              </a:solidFill>
              <a:effectLst/>
              <a:latin typeface="+mn-lt"/>
              <a:ea typeface="+mn-ea"/>
              <a:cs typeface="+mn-cs"/>
            </a:endParaRPr>
          </a:p>
          <a:p>
            <a:pPr lvl="0"/>
            <a:r>
              <a:rPr lang="en-US" sz="1200" kern="1200">
                <a:solidFill>
                  <a:schemeClr val="tx1"/>
                </a:solidFill>
                <a:effectLst/>
                <a:latin typeface="+mn-lt"/>
                <a:ea typeface="+mn-ea"/>
                <a:cs typeface="+mn-cs"/>
              </a:rPr>
              <a:t>Circulate among the groups as they work to answer questions and make sure they are staying on task. </a:t>
            </a:r>
          </a:p>
          <a:p>
            <a:pPr lvl="0"/>
            <a:endParaRPr lang="en-US" sz="1200" kern="1200">
              <a:solidFill>
                <a:schemeClr val="tx1"/>
              </a:solidFill>
              <a:effectLst/>
              <a:latin typeface="+mn-lt"/>
              <a:ea typeface="+mn-ea"/>
              <a:cs typeface="+mn-cs"/>
            </a:endParaRPr>
          </a:p>
          <a:p>
            <a:pPr lvl="0"/>
            <a:r>
              <a:rPr lang="en-US" sz="1200" kern="1200">
                <a:solidFill>
                  <a:schemeClr val="tx1"/>
                </a:solidFill>
                <a:effectLst/>
                <a:latin typeface="+mn-lt"/>
                <a:ea typeface="+mn-ea"/>
                <a:cs typeface="+mn-cs"/>
              </a:rPr>
              <a:t>After 10 to 12 minutes, or when it looks like groups have completed their work together on the </a:t>
            </a:r>
            <a:r>
              <a:rPr lang="en-US" sz="1200" b="1" i="1" kern="1200">
                <a:solidFill>
                  <a:schemeClr val="tx1"/>
                </a:solidFill>
                <a:effectLst/>
                <a:latin typeface="+mn-lt"/>
                <a:ea typeface="+mn-ea"/>
                <a:cs typeface="+mn-cs"/>
              </a:rPr>
              <a:t>Credit Consequences handout</a:t>
            </a:r>
            <a:r>
              <a:rPr lang="en-US" sz="1200" kern="1200">
                <a:solidFill>
                  <a:schemeClr val="tx1"/>
                </a:solidFill>
                <a:effectLst/>
                <a:latin typeface="+mn-lt"/>
                <a:ea typeface="+mn-ea"/>
                <a:cs typeface="+mn-cs"/>
              </a:rPr>
              <a:t>, get their attention and have students move on to working on the </a:t>
            </a:r>
            <a:r>
              <a:rPr lang="en-US" sz="1200" b="1" i="1" kern="1200">
                <a:solidFill>
                  <a:schemeClr val="tx1"/>
                </a:solidFill>
                <a:effectLst/>
                <a:latin typeface="+mn-lt"/>
                <a:ea typeface="+mn-ea"/>
                <a:cs typeface="+mn-cs"/>
              </a:rPr>
              <a:t>Personal Credit Action Plan handout</a:t>
            </a:r>
            <a:r>
              <a:rPr lang="en-US" sz="1200" kern="1200">
                <a:solidFill>
                  <a:schemeClr val="tx1"/>
                </a:solidFill>
                <a:effectLst/>
                <a:latin typeface="+mn-lt"/>
                <a:ea typeface="+mn-ea"/>
                <a:cs typeface="+mn-cs"/>
              </a:rPr>
              <a:t>. Remind them that they should complete the action plan individually and in silence.  </a:t>
            </a:r>
          </a:p>
          <a:p>
            <a:pPr lvl="0"/>
            <a:endParaRPr lang="en-US" sz="1200" kern="1200">
              <a:solidFill>
                <a:schemeClr val="tx1"/>
              </a:solidFill>
              <a:effectLst/>
              <a:latin typeface="+mn-lt"/>
              <a:ea typeface="+mn-ea"/>
              <a:cs typeface="+mn-cs"/>
            </a:endParaRPr>
          </a:p>
          <a:p>
            <a:pPr lvl="0"/>
            <a:r>
              <a:rPr lang="en-US" sz="1200" kern="1200">
                <a:solidFill>
                  <a:schemeClr val="tx1"/>
                </a:solidFill>
                <a:effectLst/>
                <a:latin typeface="+mn-lt"/>
                <a:ea typeface="+mn-ea"/>
                <a:cs typeface="+mn-cs"/>
              </a:rPr>
              <a:t>After 8 to 10 minutes, or when it looks like students have completed their work on the </a:t>
            </a:r>
            <a:r>
              <a:rPr lang="en-US" sz="1200" b="1" i="1" kern="1200">
                <a:solidFill>
                  <a:schemeClr val="tx1"/>
                </a:solidFill>
                <a:effectLst/>
                <a:latin typeface="+mn-lt"/>
                <a:ea typeface="+mn-ea"/>
                <a:cs typeface="+mn-cs"/>
              </a:rPr>
              <a:t>Personal Credit Action Plan handout</a:t>
            </a:r>
            <a:r>
              <a:rPr lang="en-US" sz="1200" kern="1200">
                <a:solidFill>
                  <a:schemeClr val="tx1"/>
                </a:solidFill>
                <a:effectLst/>
                <a:latin typeface="+mn-lt"/>
                <a:ea typeface="+mn-ea"/>
                <a:cs typeface="+mn-cs"/>
              </a:rPr>
              <a:t>, get their attention and move on to the activity debrief.</a:t>
            </a:r>
          </a:p>
          <a:p>
            <a:endParaRPr lang="en-US"/>
          </a:p>
        </p:txBody>
      </p:sp>
      <p:sp>
        <p:nvSpPr>
          <p:cNvPr id="4" name="Slide Number Placeholder 3"/>
          <p:cNvSpPr>
            <a:spLocks noGrp="1"/>
          </p:cNvSpPr>
          <p:nvPr>
            <p:ph type="sldNum" sz="quarter" idx="5"/>
          </p:nvPr>
        </p:nvSpPr>
        <p:spPr/>
        <p:txBody>
          <a:bodyPr/>
          <a:lstStyle/>
          <a:p>
            <a:fld id="{21B880CB-BA42-422E-8DC2-BC57CE2C34C2}" type="slidenum">
              <a:rPr lang="en-US" smtClean="0"/>
              <a:t>17</a:t>
            </a:fld>
            <a:endParaRPr lang="en-US"/>
          </a:p>
        </p:txBody>
      </p:sp>
    </p:spTree>
    <p:extLst>
      <p:ext uri="{BB962C8B-B14F-4D97-AF65-F5344CB8AC3E}">
        <p14:creationId xmlns:p14="http://schemas.microsoft.com/office/powerpoint/2010/main" val="30113400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Using the </a:t>
            </a:r>
            <a:r>
              <a:rPr lang="en-US" sz="1200" b="1" i="1" kern="1200">
                <a:solidFill>
                  <a:schemeClr val="tx1"/>
                </a:solidFill>
                <a:effectLst/>
                <a:latin typeface="+mn-lt"/>
                <a:ea typeface="+mn-ea"/>
                <a:cs typeface="+mn-cs"/>
              </a:rPr>
              <a:t>Credit consequences answer key</a:t>
            </a:r>
            <a:r>
              <a:rPr lang="en-US" sz="1200" kern="1200">
                <a:solidFill>
                  <a:schemeClr val="tx1"/>
                </a:solidFill>
                <a:effectLst/>
                <a:latin typeface="+mn-lt"/>
                <a:ea typeface="+mn-ea"/>
                <a:cs typeface="+mn-cs"/>
              </a:rPr>
              <a:t> </a:t>
            </a:r>
            <a:r>
              <a:rPr lang="en-US" sz="1200" b="1" i="1" kern="1200">
                <a:solidFill>
                  <a:schemeClr val="tx1"/>
                </a:solidFill>
                <a:effectLst/>
                <a:latin typeface="+mn-lt"/>
                <a:ea typeface="+mn-ea"/>
                <a:cs typeface="+mn-cs"/>
              </a:rPr>
              <a:t>slides (Slides 19-23)</a:t>
            </a:r>
            <a:r>
              <a:rPr lang="en-US" sz="1200" kern="1200">
                <a:solidFill>
                  <a:schemeClr val="tx1"/>
                </a:solidFill>
                <a:effectLst/>
                <a:latin typeface="+mn-lt"/>
                <a:ea typeface="+mn-ea"/>
                <a:cs typeface="+mn-cs"/>
              </a:rPr>
              <a:t>, have students compare their work on the credit consequences scenarios with the answers provided on the slides. If students have questions about or disagree with any of the suggested answers, encourage them to explain their reasoning. Students’ answers do not need to match the exact wording below as long as they are conceptually or directionally correct.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a:solidFill>
                <a:schemeClr val="tx1"/>
              </a:solidFill>
              <a:effectLst/>
              <a:latin typeface="+mn-lt"/>
              <a:ea typeface="+mn-ea"/>
              <a:cs typeface="+mn-cs"/>
            </a:endParaRPr>
          </a:p>
          <a:p>
            <a:pPr lvl="0"/>
            <a:r>
              <a:rPr lang="en-US" sz="1200" kern="1200">
                <a:solidFill>
                  <a:schemeClr val="tx1"/>
                </a:solidFill>
                <a:effectLst/>
                <a:latin typeface="+mn-lt"/>
                <a:ea typeface="+mn-ea"/>
                <a:cs typeface="+mn-cs"/>
              </a:rPr>
              <a:t>If time permits, ask if a few volunteers would be willing to share some of what they wrote on their </a:t>
            </a:r>
            <a:r>
              <a:rPr lang="en-US" sz="1200" b="1" i="1" kern="1200">
                <a:solidFill>
                  <a:schemeClr val="tx1"/>
                </a:solidFill>
                <a:effectLst/>
                <a:latin typeface="+mn-lt"/>
                <a:ea typeface="+mn-ea"/>
                <a:cs typeface="+mn-cs"/>
              </a:rPr>
              <a:t>Personal Credit Action Plan handout</a:t>
            </a:r>
            <a:r>
              <a:rPr lang="en-US" sz="1200" kern="1200">
                <a:solidFill>
                  <a:schemeClr val="tx1"/>
                </a:solidFill>
                <a:effectLst/>
                <a:latin typeface="+mn-lt"/>
                <a:ea typeface="+mn-ea"/>
                <a:cs typeface="+mn-cs"/>
              </a:rPr>
              <a:t> (but don’t require students to share if they don’t want to).</a:t>
            </a:r>
          </a:p>
          <a:p>
            <a:r>
              <a:rPr lang="en-US" sz="1200" kern="120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a:solidFill>
                <a:schemeClr val="tx1"/>
              </a:solidFill>
              <a:effectLst/>
              <a:latin typeface="+mn-lt"/>
              <a:ea typeface="+mn-ea"/>
              <a:cs typeface="+mn-cs"/>
            </a:endParaRPr>
          </a:p>
          <a:p>
            <a:endParaRPr lang="en-US"/>
          </a:p>
          <a:p>
            <a:endParaRPr lang="en-US"/>
          </a:p>
        </p:txBody>
      </p:sp>
      <p:sp>
        <p:nvSpPr>
          <p:cNvPr id="4" name="Slide Number Placeholder 3"/>
          <p:cNvSpPr>
            <a:spLocks noGrp="1"/>
          </p:cNvSpPr>
          <p:nvPr>
            <p:ph type="sldNum" sz="quarter" idx="5"/>
          </p:nvPr>
        </p:nvSpPr>
        <p:spPr/>
        <p:txBody>
          <a:bodyPr/>
          <a:lstStyle/>
          <a:p>
            <a:fld id="{21B880CB-BA42-422E-8DC2-BC57CE2C34C2}" type="slidenum">
              <a:rPr lang="en-US" smtClean="0"/>
              <a:t>18</a:t>
            </a:fld>
            <a:endParaRPr lang="en-US"/>
          </a:p>
        </p:txBody>
      </p:sp>
    </p:spTree>
    <p:extLst>
      <p:ext uri="{BB962C8B-B14F-4D97-AF65-F5344CB8AC3E}">
        <p14:creationId xmlns:p14="http://schemas.microsoft.com/office/powerpoint/2010/main" val="355657936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Point students to the copy of the prompts on the slide that is provided on the last page of their handout packets. Invite students to write their responses to the prompt in their handouts in the spaces provided.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Remind students that credit scores do not just affect today, they shape future choices, costs, and financial freedom. Emphasize that managing credit responsibly can reduce stress, increase opportunities, and build wealth.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Highlight that the </a:t>
            </a:r>
            <a:r>
              <a:rPr lang="en-US" sz="1200" b="1" i="1" kern="1200">
                <a:solidFill>
                  <a:schemeClr val="tx1"/>
                </a:solidFill>
                <a:effectLst/>
                <a:latin typeface="+mn-lt"/>
                <a:ea typeface="+mn-ea"/>
                <a:cs typeface="+mn-cs"/>
              </a:rPr>
              <a:t>Personal Credit Action Plan handouts </a:t>
            </a:r>
            <a:r>
              <a:rPr lang="en-US" sz="1200" kern="1200">
                <a:solidFill>
                  <a:schemeClr val="tx1"/>
                </a:solidFill>
                <a:effectLst/>
                <a:latin typeface="+mn-lt"/>
                <a:ea typeface="+mn-ea"/>
                <a:cs typeface="+mn-cs"/>
              </a:rPr>
              <a:t>students completed are an important first step in thinking about how they will access and use credit as they turn 18 and take on adult responsibilities.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p:txBody>
      </p:sp>
      <p:sp>
        <p:nvSpPr>
          <p:cNvPr id="4" name="Slide Number Placeholder 3"/>
          <p:cNvSpPr>
            <a:spLocks noGrp="1"/>
          </p:cNvSpPr>
          <p:nvPr>
            <p:ph type="sldNum" sz="quarter" idx="5"/>
          </p:nvPr>
        </p:nvSpPr>
        <p:spPr/>
        <p:txBody>
          <a:bodyPr/>
          <a:lstStyle/>
          <a:p>
            <a:fld id="{21B880CB-BA42-422E-8DC2-BC57CE2C34C2}" type="slidenum">
              <a:rPr lang="en-US" smtClean="0"/>
              <a:t>25</a:t>
            </a:fld>
            <a:endParaRPr lang="en-US"/>
          </a:p>
        </p:txBody>
      </p:sp>
    </p:spTree>
    <p:extLst>
      <p:ext uri="{BB962C8B-B14F-4D97-AF65-F5344CB8AC3E}">
        <p14:creationId xmlns:p14="http://schemas.microsoft.com/office/powerpoint/2010/main" val="353794339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Answer any final questions and thank students for their participation.</a:t>
            </a:r>
          </a:p>
          <a:p>
            <a:endParaRPr lang="en-US" dirty="0"/>
          </a:p>
        </p:txBody>
      </p:sp>
      <p:sp>
        <p:nvSpPr>
          <p:cNvPr id="4" name="Slide Number Placeholder 3"/>
          <p:cNvSpPr>
            <a:spLocks noGrp="1"/>
          </p:cNvSpPr>
          <p:nvPr>
            <p:ph type="sldNum" sz="quarter" idx="5"/>
          </p:nvPr>
        </p:nvSpPr>
        <p:spPr/>
        <p:txBody>
          <a:bodyPr/>
          <a:lstStyle/>
          <a:p>
            <a:fld id="{A2E16ED4-849C-4809-942F-1688D7CD828B}" type="slidenum">
              <a:rPr lang="en-US" smtClean="0"/>
              <a:t>26</a:t>
            </a:fld>
            <a:endParaRPr lang="en-US"/>
          </a:p>
        </p:txBody>
      </p:sp>
    </p:spTree>
    <p:extLst>
      <p:ext uri="{BB962C8B-B14F-4D97-AF65-F5344CB8AC3E}">
        <p14:creationId xmlns:p14="http://schemas.microsoft.com/office/powerpoint/2010/main" val="323036801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hoto1)">
    <p:spTree>
      <p:nvGrpSpPr>
        <p:cNvPr id="1" name=""/>
        <p:cNvGrpSpPr/>
        <p:nvPr/>
      </p:nvGrpSpPr>
      <p:grpSpPr>
        <a:xfrm>
          <a:off x="0" y="0"/>
          <a:ext cx="0" cy="0"/>
          <a:chOff x="0" y="0"/>
          <a:chExt cx="0" cy="0"/>
        </a:xfrm>
      </p:grpSpPr>
      <p:pic>
        <p:nvPicPr>
          <p:cNvPr id="5" name="Picture 4" descr="Teacher helping student with assignment">
            <a:extLst>
              <a:ext uri="{FF2B5EF4-FFF2-40B4-BE49-F238E27FC236}">
                <a16:creationId xmlns:a16="http://schemas.microsoft.com/office/drawing/2014/main" id="{706469E0-37DE-6514-9DDD-DDD53CB5D487}"/>
              </a:ext>
            </a:extLst>
          </p:cNvPr>
          <p:cNvPicPr>
            <a:picLocks noChangeAspect="1"/>
          </p:cNvPicPr>
          <p:nvPr userDrawn="1"/>
        </p:nvPicPr>
        <p:blipFill>
          <a:blip r:embed="rId2">
            <a:extLst>
              <a:ext uri="{28A0092B-C50C-407E-A947-70E740481C1C}">
                <a14:useLocalDpi xmlns:a14="http://schemas.microsoft.com/office/drawing/2010/main" val="0"/>
              </a:ext>
            </a:extLst>
          </a:blip>
          <a:srcRect t="7813" b="7813"/>
          <a:stretch/>
        </p:blipFill>
        <p:spPr>
          <a:xfrm>
            <a:off x="0" y="0"/>
            <a:ext cx="12192000" cy="6858000"/>
          </a:xfrm>
          <a:prstGeom prst="rect">
            <a:avLst/>
          </a:prstGeom>
        </p:spPr>
      </p:pic>
      <p:sp>
        <p:nvSpPr>
          <p:cNvPr id="2" name="Title 1">
            <a:extLst>
              <a:ext uri="{FF2B5EF4-FFF2-40B4-BE49-F238E27FC236}">
                <a16:creationId xmlns:a16="http://schemas.microsoft.com/office/drawing/2014/main" id="{24285183-A1F0-B3B6-91FA-944151825842}"/>
              </a:ext>
            </a:extLst>
          </p:cNvPr>
          <p:cNvSpPr>
            <a:spLocks noGrp="1"/>
          </p:cNvSpPr>
          <p:nvPr>
            <p:ph type="ctrTitle"/>
          </p:nvPr>
        </p:nvSpPr>
        <p:spPr>
          <a:xfrm>
            <a:off x="0" y="3877056"/>
            <a:ext cx="12188952" cy="2139696"/>
          </a:xfrm>
          <a:solidFill>
            <a:schemeClr val="tx2">
              <a:alpha val="90000"/>
            </a:schemeClr>
          </a:solidFill>
        </p:spPr>
        <p:txBody>
          <a:bodyPr lIns="914400" tIns="457200" rIns="914400" anchor="t">
            <a:normAutofit/>
          </a:bodyPr>
          <a:lstStyle>
            <a:lvl1pPr algn="ctr">
              <a:defRPr sz="40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E3CF3F35-EB16-CD84-D16F-57CD744232DD}"/>
              </a:ext>
            </a:extLst>
          </p:cNvPr>
          <p:cNvSpPr>
            <a:spLocks noGrp="1"/>
          </p:cNvSpPr>
          <p:nvPr>
            <p:ph type="subTitle" idx="1"/>
          </p:nvPr>
        </p:nvSpPr>
        <p:spPr>
          <a:xfrm>
            <a:off x="0" y="3877056"/>
            <a:ext cx="12188952" cy="2139696"/>
          </a:xfrm>
          <a:noFill/>
        </p:spPr>
        <p:txBody>
          <a:bodyPr lIns="914400" tIns="0" rIns="914400" anchor="t">
            <a:normAutofit/>
          </a:bodyPr>
          <a:lstStyle>
            <a:lvl1pPr marL="0" indent="0" algn="ctr">
              <a:buNone/>
              <a:defRPr sz="4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9" name="Rectangle 8">
            <a:extLst>
              <a:ext uri="{FF2B5EF4-FFF2-40B4-BE49-F238E27FC236}">
                <a16:creationId xmlns:a16="http://schemas.microsoft.com/office/drawing/2014/main" id="{91D356D1-95DC-BE14-804E-D2BCDED1902D}"/>
              </a:ext>
            </a:extLst>
          </p:cNvPr>
          <p:cNvSpPr>
            <a:spLocks/>
          </p:cNvSpPr>
          <p:nvPr userDrawn="1"/>
        </p:nvSpPr>
        <p:spPr>
          <a:xfrm>
            <a:off x="518160" y="457200"/>
            <a:ext cx="11155680" cy="5943600"/>
          </a:xfrm>
          <a:prstGeom prst="rect">
            <a:avLst/>
          </a:prstGeom>
          <a:noFill/>
          <a:ln w="190500">
            <a:solidFill>
              <a:schemeClr val="bg1">
                <a:alpha val="2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55313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photo2)">
    <p:spTree>
      <p:nvGrpSpPr>
        <p:cNvPr id="1" name=""/>
        <p:cNvGrpSpPr/>
        <p:nvPr/>
      </p:nvGrpSpPr>
      <p:grpSpPr>
        <a:xfrm>
          <a:off x="0" y="0"/>
          <a:ext cx="0" cy="0"/>
          <a:chOff x="0" y="0"/>
          <a:chExt cx="0" cy="0"/>
        </a:xfrm>
      </p:grpSpPr>
      <p:pic>
        <p:nvPicPr>
          <p:cNvPr id="5" name="Picture 4" descr="family bonding in living room">
            <a:extLst>
              <a:ext uri="{FF2B5EF4-FFF2-40B4-BE49-F238E27FC236}">
                <a16:creationId xmlns:a16="http://schemas.microsoft.com/office/drawing/2014/main" id="{706469E0-37DE-6514-9DDD-DDD53CB5D487}"/>
              </a:ext>
            </a:extLst>
          </p:cNvPr>
          <p:cNvPicPr>
            <a:picLocks noChangeAspect="1"/>
          </p:cNvPicPr>
          <p:nvPr userDrawn="1"/>
        </p:nvPicPr>
        <p:blipFill>
          <a:blip r:embed="rId2">
            <a:extLst>
              <a:ext uri="{28A0092B-C50C-407E-A947-70E740481C1C}">
                <a14:useLocalDpi xmlns:a14="http://schemas.microsoft.com/office/drawing/2010/main" val="0"/>
              </a:ext>
            </a:extLst>
          </a:blip>
          <a:srcRect t="15624"/>
          <a:stretch/>
        </p:blipFill>
        <p:spPr>
          <a:xfrm>
            <a:off x="0" y="0"/>
            <a:ext cx="12192000" cy="6858000"/>
          </a:xfrm>
          <a:prstGeom prst="rect">
            <a:avLst/>
          </a:prstGeom>
        </p:spPr>
      </p:pic>
      <p:sp>
        <p:nvSpPr>
          <p:cNvPr id="2" name="Title 1">
            <a:extLst>
              <a:ext uri="{FF2B5EF4-FFF2-40B4-BE49-F238E27FC236}">
                <a16:creationId xmlns:a16="http://schemas.microsoft.com/office/drawing/2014/main" id="{24285183-A1F0-B3B6-91FA-944151825842}"/>
              </a:ext>
            </a:extLst>
          </p:cNvPr>
          <p:cNvSpPr>
            <a:spLocks noGrp="1"/>
          </p:cNvSpPr>
          <p:nvPr>
            <p:ph type="ctrTitle"/>
          </p:nvPr>
        </p:nvSpPr>
        <p:spPr>
          <a:xfrm>
            <a:off x="0" y="3877056"/>
            <a:ext cx="12188952" cy="2139696"/>
          </a:xfrm>
          <a:solidFill>
            <a:schemeClr val="tx2">
              <a:alpha val="90000"/>
            </a:schemeClr>
          </a:solidFill>
        </p:spPr>
        <p:txBody>
          <a:bodyPr lIns="914400" tIns="457200" rIns="914400" anchor="t">
            <a:normAutofit/>
          </a:bodyPr>
          <a:lstStyle>
            <a:lvl1pPr algn="ctr">
              <a:defRPr sz="40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E3CF3F35-EB16-CD84-D16F-57CD744232DD}"/>
              </a:ext>
            </a:extLst>
          </p:cNvPr>
          <p:cNvSpPr>
            <a:spLocks noGrp="1"/>
          </p:cNvSpPr>
          <p:nvPr>
            <p:ph type="subTitle" idx="1"/>
          </p:nvPr>
        </p:nvSpPr>
        <p:spPr>
          <a:xfrm>
            <a:off x="0" y="3877056"/>
            <a:ext cx="12188952" cy="2139696"/>
          </a:xfrm>
          <a:noFill/>
        </p:spPr>
        <p:txBody>
          <a:bodyPr lIns="914400" tIns="0" rIns="914400" anchor="t">
            <a:normAutofit/>
          </a:bodyPr>
          <a:lstStyle>
            <a:lvl1pPr marL="0" indent="0" algn="ctr">
              <a:buNone/>
              <a:defRPr sz="4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9" name="Rectangle 8">
            <a:extLst>
              <a:ext uri="{FF2B5EF4-FFF2-40B4-BE49-F238E27FC236}">
                <a16:creationId xmlns:a16="http://schemas.microsoft.com/office/drawing/2014/main" id="{91D356D1-95DC-BE14-804E-D2BCDED1902D}"/>
              </a:ext>
            </a:extLst>
          </p:cNvPr>
          <p:cNvSpPr>
            <a:spLocks/>
          </p:cNvSpPr>
          <p:nvPr userDrawn="1"/>
        </p:nvSpPr>
        <p:spPr>
          <a:xfrm>
            <a:off x="518160" y="457200"/>
            <a:ext cx="11155680" cy="5943600"/>
          </a:xfrm>
          <a:prstGeom prst="rect">
            <a:avLst/>
          </a:prstGeom>
          <a:noFill/>
          <a:ln w="190500">
            <a:solidFill>
              <a:schemeClr val="bg1">
                <a:alpha val="2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961116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photo3)">
    <p:spTree>
      <p:nvGrpSpPr>
        <p:cNvPr id="1" name=""/>
        <p:cNvGrpSpPr/>
        <p:nvPr/>
      </p:nvGrpSpPr>
      <p:grpSpPr>
        <a:xfrm>
          <a:off x="0" y="0"/>
          <a:ext cx="0" cy="0"/>
          <a:chOff x="0" y="0"/>
          <a:chExt cx="0" cy="0"/>
        </a:xfrm>
      </p:grpSpPr>
      <p:pic>
        <p:nvPicPr>
          <p:cNvPr id="5" name="Picture 4" descr="Three girls embracing on bed">
            <a:extLst>
              <a:ext uri="{FF2B5EF4-FFF2-40B4-BE49-F238E27FC236}">
                <a16:creationId xmlns:a16="http://schemas.microsoft.com/office/drawing/2014/main" id="{706469E0-37DE-6514-9DDD-DDD53CB5D487}"/>
              </a:ext>
            </a:extLst>
          </p:cNvPr>
          <p:cNvPicPr>
            <a:picLocks noChangeAspect="1"/>
          </p:cNvPicPr>
          <p:nvPr userDrawn="1"/>
        </p:nvPicPr>
        <p:blipFill>
          <a:blip r:embed="rId2">
            <a:extLst>
              <a:ext uri="{28A0092B-C50C-407E-A947-70E740481C1C}">
                <a14:useLocalDpi xmlns:a14="http://schemas.microsoft.com/office/drawing/2010/main" val="0"/>
              </a:ext>
            </a:extLst>
          </a:blip>
          <a:srcRect t="11628" b="3758"/>
          <a:stretch/>
        </p:blipFill>
        <p:spPr>
          <a:xfrm>
            <a:off x="0" y="0"/>
            <a:ext cx="12192000" cy="6858000"/>
          </a:xfrm>
          <a:prstGeom prst="rect">
            <a:avLst/>
          </a:prstGeom>
        </p:spPr>
      </p:pic>
      <p:sp>
        <p:nvSpPr>
          <p:cNvPr id="2" name="Title 1">
            <a:extLst>
              <a:ext uri="{FF2B5EF4-FFF2-40B4-BE49-F238E27FC236}">
                <a16:creationId xmlns:a16="http://schemas.microsoft.com/office/drawing/2014/main" id="{24285183-A1F0-B3B6-91FA-944151825842}"/>
              </a:ext>
            </a:extLst>
          </p:cNvPr>
          <p:cNvSpPr>
            <a:spLocks noGrp="1"/>
          </p:cNvSpPr>
          <p:nvPr>
            <p:ph type="ctrTitle"/>
          </p:nvPr>
        </p:nvSpPr>
        <p:spPr>
          <a:xfrm>
            <a:off x="0" y="3877056"/>
            <a:ext cx="12188952" cy="2139696"/>
          </a:xfrm>
          <a:solidFill>
            <a:schemeClr val="tx2">
              <a:alpha val="90000"/>
            </a:schemeClr>
          </a:solidFill>
        </p:spPr>
        <p:txBody>
          <a:bodyPr lIns="914400" tIns="457200" rIns="914400" anchor="t">
            <a:normAutofit/>
          </a:bodyPr>
          <a:lstStyle>
            <a:lvl1pPr algn="ctr">
              <a:defRPr sz="40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E3CF3F35-EB16-CD84-D16F-57CD744232DD}"/>
              </a:ext>
            </a:extLst>
          </p:cNvPr>
          <p:cNvSpPr>
            <a:spLocks noGrp="1"/>
          </p:cNvSpPr>
          <p:nvPr>
            <p:ph type="subTitle" idx="1"/>
          </p:nvPr>
        </p:nvSpPr>
        <p:spPr>
          <a:xfrm>
            <a:off x="0" y="3877056"/>
            <a:ext cx="12188952" cy="2139696"/>
          </a:xfrm>
          <a:noFill/>
        </p:spPr>
        <p:txBody>
          <a:bodyPr lIns="914400" tIns="0" rIns="914400" anchor="t">
            <a:normAutofit/>
          </a:bodyPr>
          <a:lstStyle>
            <a:lvl1pPr marL="0" indent="0" algn="ctr">
              <a:buNone/>
              <a:defRPr sz="4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9" name="Rectangle 8">
            <a:extLst>
              <a:ext uri="{FF2B5EF4-FFF2-40B4-BE49-F238E27FC236}">
                <a16:creationId xmlns:a16="http://schemas.microsoft.com/office/drawing/2014/main" id="{91D356D1-95DC-BE14-804E-D2BCDED1902D}"/>
              </a:ext>
            </a:extLst>
          </p:cNvPr>
          <p:cNvSpPr>
            <a:spLocks/>
          </p:cNvSpPr>
          <p:nvPr userDrawn="1"/>
        </p:nvSpPr>
        <p:spPr>
          <a:xfrm>
            <a:off x="518160" y="457200"/>
            <a:ext cx="11155680" cy="5943600"/>
          </a:xfrm>
          <a:prstGeom prst="rect">
            <a:avLst/>
          </a:prstGeom>
          <a:noFill/>
          <a:ln w="190500">
            <a:solidFill>
              <a:schemeClr val="bg1">
                <a:alpha val="2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09005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photo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285183-A1F0-B3B6-91FA-944151825842}"/>
              </a:ext>
            </a:extLst>
          </p:cNvPr>
          <p:cNvSpPr>
            <a:spLocks noGrp="1"/>
          </p:cNvSpPr>
          <p:nvPr>
            <p:ph type="ctrTitle"/>
          </p:nvPr>
        </p:nvSpPr>
        <p:spPr>
          <a:xfrm>
            <a:off x="0" y="3877056"/>
            <a:ext cx="12188952" cy="2139696"/>
          </a:xfrm>
          <a:solidFill>
            <a:schemeClr val="tx2">
              <a:alpha val="90000"/>
            </a:schemeClr>
          </a:solidFill>
        </p:spPr>
        <p:txBody>
          <a:bodyPr lIns="914400" tIns="457200" rIns="914400" anchor="t">
            <a:normAutofit/>
          </a:bodyPr>
          <a:lstStyle>
            <a:lvl1pPr algn="ctr">
              <a:defRPr sz="40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E3CF3F35-EB16-CD84-D16F-57CD744232DD}"/>
              </a:ext>
            </a:extLst>
          </p:cNvPr>
          <p:cNvSpPr>
            <a:spLocks noGrp="1"/>
          </p:cNvSpPr>
          <p:nvPr>
            <p:ph type="subTitle" idx="1"/>
          </p:nvPr>
        </p:nvSpPr>
        <p:spPr>
          <a:xfrm>
            <a:off x="0" y="3877056"/>
            <a:ext cx="12188952" cy="2139696"/>
          </a:xfrm>
          <a:noFill/>
        </p:spPr>
        <p:txBody>
          <a:bodyPr lIns="914400" tIns="0" rIns="914400" anchor="t">
            <a:normAutofit/>
          </a:bodyPr>
          <a:lstStyle>
            <a:lvl1pPr marL="0" indent="0" algn="ctr">
              <a:buNone/>
              <a:defRPr sz="4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9" name="Rectangle 8">
            <a:extLst>
              <a:ext uri="{FF2B5EF4-FFF2-40B4-BE49-F238E27FC236}">
                <a16:creationId xmlns:a16="http://schemas.microsoft.com/office/drawing/2014/main" id="{91D356D1-95DC-BE14-804E-D2BCDED1902D}"/>
              </a:ext>
            </a:extLst>
          </p:cNvPr>
          <p:cNvSpPr>
            <a:spLocks/>
          </p:cNvSpPr>
          <p:nvPr userDrawn="1"/>
        </p:nvSpPr>
        <p:spPr>
          <a:xfrm>
            <a:off x="518160" y="457200"/>
            <a:ext cx="11155680" cy="5943600"/>
          </a:xfrm>
          <a:prstGeom prst="rect">
            <a:avLst/>
          </a:prstGeom>
          <a:noFill/>
          <a:ln w="190500">
            <a:solidFill>
              <a:schemeClr val="bg1">
                <a:alpha val="2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758746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79D612B3-CBD3-D9CA-B854-2FB7F16691E3}"/>
              </a:ext>
            </a:extLst>
          </p:cNvPr>
          <p:cNvSpPr>
            <a:spLocks noGrp="1"/>
          </p:cNvSpPr>
          <p:nvPr>
            <p:ph type="pic" sz="quarter" idx="10"/>
          </p:nvPr>
        </p:nvSpPr>
        <p:spPr>
          <a:xfrm>
            <a:off x="0" y="0"/>
            <a:ext cx="12192000" cy="6858000"/>
          </a:xfrm>
        </p:spPr>
        <p:txBody>
          <a:bodyPr/>
          <a:lstStyle/>
          <a:p>
            <a:endParaRPr lang="en-US"/>
          </a:p>
        </p:txBody>
      </p:sp>
      <p:sp>
        <p:nvSpPr>
          <p:cNvPr id="9" name="Rectangle 8">
            <a:extLst>
              <a:ext uri="{FF2B5EF4-FFF2-40B4-BE49-F238E27FC236}">
                <a16:creationId xmlns:a16="http://schemas.microsoft.com/office/drawing/2014/main" id="{91D356D1-95DC-BE14-804E-D2BCDED1902D}"/>
              </a:ext>
            </a:extLst>
          </p:cNvPr>
          <p:cNvSpPr>
            <a:spLocks/>
          </p:cNvSpPr>
          <p:nvPr userDrawn="1"/>
        </p:nvSpPr>
        <p:spPr>
          <a:xfrm>
            <a:off x="472440" y="457200"/>
            <a:ext cx="11247120" cy="5943600"/>
          </a:xfrm>
          <a:prstGeom prst="rect">
            <a:avLst/>
          </a:prstGeom>
          <a:noFill/>
          <a:ln w="127000">
            <a:solidFill>
              <a:schemeClr val="bg1">
                <a:alpha val="2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4285183-A1F0-B3B6-91FA-944151825842}"/>
              </a:ext>
            </a:extLst>
          </p:cNvPr>
          <p:cNvSpPr>
            <a:spLocks noGrp="1"/>
          </p:cNvSpPr>
          <p:nvPr>
            <p:ph type="ctrTitle"/>
          </p:nvPr>
        </p:nvSpPr>
        <p:spPr>
          <a:xfrm>
            <a:off x="0" y="3877056"/>
            <a:ext cx="12188952" cy="2139696"/>
          </a:xfrm>
          <a:solidFill>
            <a:schemeClr val="tx2">
              <a:alpha val="90000"/>
            </a:schemeClr>
          </a:solidFill>
        </p:spPr>
        <p:txBody>
          <a:bodyPr lIns="914400" tIns="457200" rIns="914400" anchor="t">
            <a:normAutofit/>
          </a:bodyPr>
          <a:lstStyle>
            <a:lvl1pPr algn="ctr">
              <a:defRPr sz="40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E3CF3F35-EB16-CD84-D16F-57CD744232DD}"/>
              </a:ext>
            </a:extLst>
          </p:cNvPr>
          <p:cNvSpPr>
            <a:spLocks noGrp="1"/>
          </p:cNvSpPr>
          <p:nvPr>
            <p:ph type="subTitle" idx="1"/>
          </p:nvPr>
        </p:nvSpPr>
        <p:spPr>
          <a:xfrm>
            <a:off x="0" y="3877056"/>
            <a:ext cx="12188952" cy="2139696"/>
          </a:xfrm>
          <a:noFill/>
        </p:spPr>
        <p:txBody>
          <a:bodyPr lIns="914400" tIns="0" rIns="914400" anchor="t">
            <a:normAutofit/>
          </a:bodyPr>
          <a:lstStyle>
            <a:lvl1pPr marL="0" indent="0" algn="ctr">
              <a:buNone/>
              <a:defRPr sz="4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41602986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79D612B3-CBD3-D9CA-B854-2FB7F16691E3}"/>
              </a:ext>
            </a:extLst>
          </p:cNvPr>
          <p:cNvSpPr>
            <a:spLocks noGrp="1"/>
          </p:cNvSpPr>
          <p:nvPr>
            <p:ph type="pic" sz="quarter" idx="10"/>
          </p:nvPr>
        </p:nvSpPr>
        <p:spPr>
          <a:xfrm>
            <a:off x="0" y="0"/>
            <a:ext cx="12192000" cy="6858000"/>
          </a:xfrm>
        </p:spPr>
        <p:txBody>
          <a:bodyPr/>
          <a:lstStyle/>
          <a:p>
            <a:endParaRPr lang="en-US"/>
          </a:p>
        </p:txBody>
      </p:sp>
      <p:sp>
        <p:nvSpPr>
          <p:cNvPr id="9" name="Rectangle 8">
            <a:extLst>
              <a:ext uri="{FF2B5EF4-FFF2-40B4-BE49-F238E27FC236}">
                <a16:creationId xmlns:a16="http://schemas.microsoft.com/office/drawing/2014/main" id="{91D356D1-95DC-BE14-804E-D2BCDED1902D}"/>
              </a:ext>
            </a:extLst>
          </p:cNvPr>
          <p:cNvSpPr>
            <a:spLocks/>
          </p:cNvSpPr>
          <p:nvPr userDrawn="1"/>
        </p:nvSpPr>
        <p:spPr>
          <a:xfrm>
            <a:off x="302319" y="0"/>
            <a:ext cx="4907634" cy="6858000"/>
          </a:xfrm>
          <a:prstGeom prst="rect">
            <a:avLst/>
          </a:prstGeom>
          <a:solidFill>
            <a:schemeClr val="tx2">
              <a:alpha val="70000"/>
            </a:schemeClr>
          </a:solidFill>
          <a:ln w="1270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4285183-A1F0-B3B6-91FA-944151825842}"/>
              </a:ext>
            </a:extLst>
          </p:cNvPr>
          <p:cNvSpPr>
            <a:spLocks noGrp="1"/>
          </p:cNvSpPr>
          <p:nvPr>
            <p:ph type="ctrTitle"/>
          </p:nvPr>
        </p:nvSpPr>
        <p:spPr>
          <a:xfrm>
            <a:off x="493776" y="0"/>
            <a:ext cx="4526280" cy="6858000"/>
          </a:xfrm>
          <a:solidFill>
            <a:schemeClr val="tx2">
              <a:alpha val="90000"/>
            </a:schemeClr>
          </a:solidFill>
        </p:spPr>
        <p:txBody>
          <a:bodyPr lIns="182880" tIns="457200" rIns="182880" bIns="2011680" anchor="b">
            <a:normAutofit/>
          </a:bodyPr>
          <a:lstStyle>
            <a:lvl1pPr algn="ctr">
              <a:defRPr sz="32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E3CF3F35-EB16-CD84-D16F-57CD744232DD}"/>
              </a:ext>
            </a:extLst>
          </p:cNvPr>
          <p:cNvSpPr>
            <a:spLocks noGrp="1"/>
          </p:cNvSpPr>
          <p:nvPr>
            <p:ph type="subTitle" idx="1"/>
          </p:nvPr>
        </p:nvSpPr>
        <p:spPr>
          <a:xfrm>
            <a:off x="493776" y="0"/>
            <a:ext cx="4526280" cy="6858000"/>
          </a:xfrm>
          <a:noFill/>
        </p:spPr>
        <p:txBody>
          <a:bodyPr lIns="91440" tIns="0" rIns="91440" anchor="t">
            <a:normAutofit/>
          </a:bodyPr>
          <a:lstStyle>
            <a:lvl1pPr marL="0" indent="0" algn="ctr">
              <a:buNone/>
              <a:defRPr sz="3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32327698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ection Header (photo1)">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1D356D1-95DC-BE14-804E-D2BCDED1902D}"/>
              </a:ext>
            </a:extLst>
          </p:cNvPr>
          <p:cNvSpPr>
            <a:spLocks/>
          </p:cNvSpPr>
          <p:nvPr userDrawn="1"/>
        </p:nvSpPr>
        <p:spPr>
          <a:xfrm>
            <a:off x="302319" y="0"/>
            <a:ext cx="4907634" cy="6858000"/>
          </a:xfrm>
          <a:prstGeom prst="rect">
            <a:avLst/>
          </a:prstGeom>
          <a:solidFill>
            <a:schemeClr val="tx2">
              <a:alpha val="70000"/>
            </a:schemeClr>
          </a:solidFill>
          <a:ln w="1270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4285183-A1F0-B3B6-91FA-944151825842}"/>
              </a:ext>
            </a:extLst>
          </p:cNvPr>
          <p:cNvSpPr>
            <a:spLocks noGrp="1"/>
          </p:cNvSpPr>
          <p:nvPr>
            <p:ph type="ctrTitle"/>
          </p:nvPr>
        </p:nvSpPr>
        <p:spPr>
          <a:xfrm>
            <a:off x="493776" y="0"/>
            <a:ext cx="4526280" cy="6858000"/>
          </a:xfrm>
          <a:solidFill>
            <a:schemeClr val="tx2">
              <a:alpha val="90000"/>
            </a:schemeClr>
          </a:solidFill>
        </p:spPr>
        <p:txBody>
          <a:bodyPr lIns="182880" tIns="457200" rIns="182880" bIns="2011680" anchor="b">
            <a:normAutofit/>
          </a:bodyPr>
          <a:lstStyle>
            <a:lvl1pPr algn="ctr">
              <a:defRPr sz="32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E3CF3F35-EB16-CD84-D16F-57CD744232DD}"/>
              </a:ext>
            </a:extLst>
          </p:cNvPr>
          <p:cNvSpPr>
            <a:spLocks noGrp="1"/>
          </p:cNvSpPr>
          <p:nvPr>
            <p:ph type="subTitle" idx="1"/>
          </p:nvPr>
        </p:nvSpPr>
        <p:spPr>
          <a:xfrm>
            <a:off x="493776" y="0"/>
            <a:ext cx="4526280" cy="6858000"/>
          </a:xfrm>
          <a:noFill/>
        </p:spPr>
        <p:txBody>
          <a:bodyPr lIns="91440" tIns="0" rIns="91440" anchor="t">
            <a:normAutofit/>
          </a:bodyPr>
          <a:lstStyle>
            <a:lvl1pPr marL="0" indent="0" algn="ctr">
              <a:buNone/>
              <a:defRPr sz="3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27874252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ection Header (photo2)">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1D356D1-95DC-BE14-804E-D2BCDED1902D}"/>
              </a:ext>
            </a:extLst>
          </p:cNvPr>
          <p:cNvSpPr>
            <a:spLocks/>
          </p:cNvSpPr>
          <p:nvPr userDrawn="1"/>
        </p:nvSpPr>
        <p:spPr>
          <a:xfrm>
            <a:off x="302319" y="0"/>
            <a:ext cx="4907634" cy="6858000"/>
          </a:xfrm>
          <a:prstGeom prst="rect">
            <a:avLst/>
          </a:prstGeom>
          <a:solidFill>
            <a:schemeClr val="tx2">
              <a:alpha val="70000"/>
            </a:schemeClr>
          </a:solidFill>
          <a:ln w="1270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4285183-A1F0-B3B6-91FA-944151825842}"/>
              </a:ext>
            </a:extLst>
          </p:cNvPr>
          <p:cNvSpPr>
            <a:spLocks noGrp="1"/>
          </p:cNvSpPr>
          <p:nvPr>
            <p:ph type="ctrTitle"/>
          </p:nvPr>
        </p:nvSpPr>
        <p:spPr>
          <a:xfrm>
            <a:off x="493776" y="0"/>
            <a:ext cx="4526280" cy="6858000"/>
          </a:xfrm>
          <a:solidFill>
            <a:schemeClr val="tx2">
              <a:alpha val="90000"/>
            </a:schemeClr>
          </a:solidFill>
        </p:spPr>
        <p:txBody>
          <a:bodyPr lIns="182880" tIns="457200" rIns="182880" bIns="2011680" anchor="b">
            <a:normAutofit/>
          </a:bodyPr>
          <a:lstStyle>
            <a:lvl1pPr algn="ctr">
              <a:defRPr sz="32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E3CF3F35-EB16-CD84-D16F-57CD744232DD}"/>
              </a:ext>
            </a:extLst>
          </p:cNvPr>
          <p:cNvSpPr>
            <a:spLocks noGrp="1"/>
          </p:cNvSpPr>
          <p:nvPr>
            <p:ph type="subTitle" idx="1"/>
          </p:nvPr>
        </p:nvSpPr>
        <p:spPr>
          <a:xfrm>
            <a:off x="493776" y="0"/>
            <a:ext cx="4526280" cy="6858000"/>
          </a:xfrm>
          <a:noFill/>
        </p:spPr>
        <p:txBody>
          <a:bodyPr lIns="91440" tIns="0" rIns="91440" anchor="t">
            <a:normAutofit/>
          </a:bodyPr>
          <a:lstStyle>
            <a:lvl1pPr marL="0" indent="0" algn="ctr">
              <a:buNone/>
              <a:defRPr sz="3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7785748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ection Header (photo3)">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1D356D1-95DC-BE14-804E-D2BCDED1902D}"/>
              </a:ext>
            </a:extLst>
          </p:cNvPr>
          <p:cNvSpPr>
            <a:spLocks/>
          </p:cNvSpPr>
          <p:nvPr userDrawn="1"/>
        </p:nvSpPr>
        <p:spPr>
          <a:xfrm>
            <a:off x="302319" y="0"/>
            <a:ext cx="4907634" cy="6858000"/>
          </a:xfrm>
          <a:prstGeom prst="rect">
            <a:avLst/>
          </a:prstGeom>
          <a:solidFill>
            <a:schemeClr val="tx2">
              <a:alpha val="70000"/>
            </a:schemeClr>
          </a:solidFill>
          <a:ln w="1270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4285183-A1F0-B3B6-91FA-944151825842}"/>
              </a:ext>
            </a:extLst>
          </p:cNvPr>
          <p:cNvSpPr>
            <a:spLocks noGrp="1"/>
          </p:cNvSpPr>
          <p:nvPr>
            <p:ph type="ctrTitle"/>
          </p:nvPr>
        </p:nvSpPr>
        <p:spPr>
          <a:xfrm>
            <a:off x="493776" y="0"/>
            <a:ext cx="4526280" cy="6858000"/>
          </a:xfrm>
          <a:solidFill>
            <a:schemeClr val="tx2">
              <a:alpha val="90000"/>
            </a:schemeClr>
          </a:solidFill>
        </p:spPr>
        <p:txBody>
          <a:bodyPr lIns="182880" tIns="457200" rIns="182880" bIns="2011680" anchor="b">
            <a:normAutofit/>
          </a:bodyPr>
          <a:lstStyle>
            <a:lvl1pPr algn="ctr">
              <a:defRPr sz="32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E3CF3F35-EB16-CD84-D16F-57CD744232DD}"/>
              </a:ext>
            </a:extLst>
          </p:cNvPr>
          <p:cNvSpPr>
            <a:spLocks noGrp="1"/>
          </p:cNvSpPr>
          <p:nvPr>
            <p:ph type="subTitle" idx="1"/>
          </p:nvPr>
        </p:nvSpPr>
        <p:spPr>
          <a:xfrm>
            <a:off x="493776" y="0"/>
            <a:ext cx="4526280" cy="6858000"/>
          </a:xfrm>
          <a:noFill/>
        </p:spPr>
        <p:txBody>
          <a:bodyPr lIns="91440" tIns="0" rIns="91440" anchor="t">
            <a:normAutofit/>
          </a:bodyPr>
          <a:lstStyle>
            <a:lvl1pPr marL="0" indent="0" algn="ctr">
              <a:buNone/>
              <a:defRPr sz="3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5749440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ection Header (photo4)">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1D356D1-95DC-BE14-804E-D2BCDED1902D}"/>
              </a:ext>
            </a:extLst>
          </p:cNvPr>
          <p:cNvSpPr>
            <a:spLocks/>
          </p:cNvSpPr>
          <p:nvPr userDrawn="1"/>
        </p:nvSpPr>
        <p:spPr>
          <a:xfrm>
            <a:off x="302319" y="0"/>
            <a:ext cx="4907634" cy="6858000"/>
          </a:xfrm>
          <a:prstGeom prst="rect">
            <a:avLst/>
          </a:prstGeom>
          <a:solidFill>
            <a:schemeClr val="tx2">
              <a:alpha val="70000"/>
            </a:schemeClr>
          </a:solidFill>
          <a:ln w="1270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4285183-A1F0-B3B6-91FA-944151825842}"/>
              </a:ext>
            </a:extLst>
          </p:cNvPr>
          <p:cNvSpPr>
            <a:spLocks noGrp="1"/>
          </p:cNvSpPr>
          <p:nvPr>
            <p:ph type="ctrTitle"/>
          </p:nvPr>
        </p:nvSpPr>
        <p:spPr>
          <a:xfrm>
            <a:off x="493776" y="0"/>
            <a:ext cx="4526280" cy="6858000"/>
          </a:xfrm>
          <a:solidFill>
            <a:schemeClr val="tx2">
              <a:alpha val="90000"/>
            </a:schemeClr>
          </a:solidFill>
        </p:spPr>
        <p:txBody>
          <a:bodyPr lIns="182880" tIns="457200" rIns="182880" bIns="2011680" anchor="b">
            <a:normAutofit/>
          </a:bodyPr>
          <a:lstStyle>
            <a:lvl1pPr algn="ctr">
              <a:defRPr sz="32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E3CF3F35-EB16-CD84-D16F-57CD744232DD}"/>
              </a:ext>
            </a:extLst>
          </p:cNvPr>
          <p:cNvSpPr>
            <a:spLocks noGrp="1"/>
          </p:cNvSpPr>
          <p:nvPr>
            <p:ph type="subTitle" idx="1"/>
          </p:nvPr>
        </p:nvSpPr>
        <p:spPr>
          <a:xfrm>
            <a:off x="493776" y="0"/>
            <a:ext cx="4526280" cy="6858000"/>
          </a:xfrm>
          <a:noFill/>
        </p:spPr>
        <p:txBody>
          <a:bodyPr lIns="91440" tIns="0" rIns="91440" anchor="t">
            <a:normAutofit/>
          </a:bodyPr>
          <a:lstStyle>
            <a:lvl1pPr marL="0" indent="0" algn="ctr">
              <a:buNone/>
              <a:defRPr sz="3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752808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ection Header (photo5)">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1D356D1-95DC-BE14-804E-D2BCDED1902D}"/>
              </a:ext>
            </a:extLst>
          </p:cNvPr>
          <p:cNvSpPr>
            <a:spLocks/>
          </p:cNvSpPr>
          <p:nvPr userDrawn="1"/>
        </p:nvSpPr>
        <p:spPr>
          <a:xfrm>
            <a:off x="302319" y="0"/>
            <a:ext cx="4907634" cy="6858000"/>
          </a:xfrm>
          <a:prstGeom prst="rect">
            <a:avLst/>
          </a:prstGeom>
          <a:solidFill>
            <a:schemeClr val="tx2">
              <a:alpha val="70000"/>
            </a:schemeClr>
          </a:solidFill>
          <a:ln w="1270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4285183-A1F0-B3B6-91FA-944151825842}"/>
              </a:ext>
            </a:extLst>
          </p:cNvPr>
          <p:cNvSpPr>
            <a:spLocks noGrp="1"/>
          </p:cNvSpPr>
          <p:nvPr>
            <p:ph type="ctrTitle"/>
          </p:nvPr>
        </p:nvSpPr>
        <p:spPr>
          <a:xfrm>
            <a:off x="493776" y="0"/>
            <a:ext cx="4526280" cy="6858000"/>
          </a:xfrm>
          <a:solidFill>
            <a:schemeClr val="tx2">
              <a:alpha val="90000"/>
            </a:schemeClr>
          </a:solidFill>
        </p:spPr>
        <p:txBody>
          <a:bodyPr lIns="182880" tIns="457200" rIns="182880" bIns="2011680" anchor="b">
            <a:normAutofit/>
          </a:bodyPr>
          <a:lstStyle>
            <a:lvl1pPr algn="ctr">
              <a:defRPr sz="32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E3CF3F35-EB16-CD84-D16F-57CD744232DD}"/>
              </a:ext>
            </a:extLst>
          </p:cNvPr>
          <p:cNvSpPr>
            <a:spLocks noGrp="1"/>
          </p:cNvSpPr>
          <p:nvPr>
            <p:ph type="subTitle" idx="1"/>
          </p:nvPr>
        </p:nvSpPr>
        <p:spPr>
          <a:xfrm>
            <a:off x="493776" y="0"/>
            <a:ext cx="4526280" cy="6858000"/>
          </a:xfrm>
          <a:noFill/>
        </p:spPr>
        <p:txBody>
          <a:bodyPr lIns="91440" tIns="0" rIns="91440" anchor="t">
            <a:normAutofit/>
          </a:bodyPr>
          <a:lstStyle>
            <a:lvl1pPr marL="0" indent="0" algn="ctr">
              <a:buNone/>
              <a:defRPr sz="3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3710573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ection Header (photo6)">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1D356D1-95DC-BE14-804E-D2BCDED1902D}"/>
              </a:ext>
            </a:extLst>
          </p:cNvPr>
          <p:cNvSpPr>
            <a:spLocks/>
          </p:cNvSpPr>
          <p:nvPr userDrawn="1"/>
        </p:nvSpPr>
        <p:spPr>
          <a:xfrm>
            <a:off x="302319" y="0"/>
            <a:ext cx="4907634" cy="6858000"/>
          </a:xfrm>
          <a:prstGeom prst="rect">
            <a:avLst/>
          </a:prstGeom>
          <a:solidFill>
            <a:schemeClr val="tx2">
              <a:alpha val="70000"/>
            </a:schemeClr>
          </a:solidFill>
          <a:ln w="1270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4285183-A1F0-B3B6-91FA-944151825842}"/>
              </a:ext>
            </a:extLst>
          </p:cNvPr>
          <p:cNvSpPr>
            <a:spLocks noGrp="1"/>
          </p:cNvSpPr>
          <p:nvPr>
            <p:ph type="ctrTitle"/>
          </p:nvPr>
        </p:nvSpPr>
        <p:spPr>
          <a:xfrm>
            <a:off x="493776" y="0"/>
            <a:ext cx="4526280" cy="6858000"/>
          </a:xfrm>
          <a:solidFill>
            <a:schemeClr val="tx2">
              <a:alpha val="90000"/>
            </a:schemeClr>
          </a:solidFill>
        </p:spPr>
        <p:txBody>
          <a:bodyPr lIns="182880" tIns="457200" rIns="182880" bIns="2011680" anchor="b">
            <a:normAutofit/>
          </a:bodyPr>
          <a:lstStyle>
            <a:lvl1pPr algn="ctr">
              <a:defRPr sz="32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E3CF3F35-EB16-CD84-D16F-57CD744232DD}"/>
              </a:ext>
            </a:extLst>
          </p:cNvPr>
          <p:cNvSpPr>
            <a:spLocks noGrp="1"/>
          </p:cNvSpPr>
          <p:nvPr>
            <p:ph type="subTitle" idx="1"/>
          </p:nvPr>
        </p:nvSpPr>
        <p:spPr>
          <a:xfrm>
            <a:off x="493776" y="0"/>
            <a:ext cx="4526280" cy="6858000"/>
          </a:xfrm>
          <a:noFill/>
        </p:spPr>
        <p:txBody>
          <a:bodyPr lIns="91440" tIns="0" rIns="91440" anchor="t">
            <a:normAutofit/>
          </a:bodyPr>
          <a:lstStyle>
            <a:lvl1pPr marL="0" indent="0" algn="ctr">
              <a:buNone/>
              <a:defRPr sz="3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287774385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48E621B6-82D0-1709-56E8-134A38412449}"/>
              </a:ext>
            </a:extLst>
          </p:cNvPr>
          <p:cNvSpPr>
            <a:spLocks noGrp="1"/>
          </p:cNvSpPr>
          <p:nvPr>
            <p:ph type="ftr" sz="quarter" idx="10"/>
          </p:nvPr>
        </p:nvSpPr>
        <p:spPr/>
        <p:txBody>
          <a:bodyPr/>
          <a:lstStyle/>
          <a:p>
            <a:r>
              <a:rPr lang="en-US"/>
              <a:t>Module Name</a:t>
            </a:r>
          </a:p>
        </p:txBody>
      </p:sp>
      <p:sp>
        <p:nvSpPr>
          <p:cNvPr id="4" name="Slide Number Placeholder 3">
            <a:extLst>
              <a:ext uri="{FF2B5EF4-FFF2-40B4-BE49-F238E27FC236}">
                <a16:creationId xmlns:a16="http://schemas.microsoft.com/office/drawing/2014/main" id="{C12E5458-75E4-41E9-23AE-2E8160CA2F58}"/>
              </a:ext>
            </a:extLst>
          </p:cNvPr>
          <p:cNvSpPr>
            <a:spLocks noGrp="1"/>
          </p:cNvSpPr>
          <p:nvPr>
            <p:ph type="sldNum" sz="quarter" idx="11"/>
          </p:nvPr>
        </p:nvSpPr>
        <p:spPr/>
        <p:txBody>
          <a:bodyPr/>
          <a:lstStyle/>
          <a:p>
            <a:fld id="{1B6BCD38-10FB-4154-A4CD-08746A6DCB55}" type="slidenum">
              <a:rPr lang="en-US" smtClean="0"/>
              <a:pPr/>
              <a:t>‹#›</a:t>
            </a:fld>
            <a:endParaRPr lang="en-US"/>
          </a:p>
        </p:txBody>
      </p:sp>
      <p:sp>
        <p:nvSpPr>
          <p:cNvPr id="6" name="Rectangle 5">
            <a:extLst>
              <a:ext uri="{FF2B5EF4-FFF2-40B4-BE49-F238E27FC236}">
                <a16:creationId xmlns:a16="http://schemas.microsoft.com/office/drawing/2014/main" id="{6EC0413B-3FC4-7EE2-D154-A747ADEFF10B}"/>
              </a:ext>
            </a:extLst>
          </p:cNvPr>
          <p:cNvSpPr/>
          <p:nvPr userDrawn="1"/>
        </p:nvSpPr>
        <p:spPr>
          <a:xfrm>
            <a:off x="0" y="0"/>
            <a:ext cx="12184833" cy="6219825"/>
          </a:xfrm>
          <a:prstGeom prst="rect">
            <a:avLst/>
          </a:prstGeom>
          <a:solidFill>
            <a:schemeClr val="tx2"/>
          </a:solidFill>
          <a:ln w="127000">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AEB79912-87AC-A739-25CA-A9E0453C059E}"/>
              </a:ext>
            </a:extLst>
          </p:cNvPr>
          <p:cNvSpPr/>
          <p:nvPr userDrawn="1"/>
        </p:nvSpPr>
        <p:spPr>
          <a:xfrm>
            <a:off x="7167" y="68262"/>
            <a:ext cx="12184833" cy="6219825"/>
          </a:xfrm>
          <a:prstGeom prst="rect">
            <a:avLst/>
          </a:prstGeom>
          <a:solidFill>
            <a:schemeClr val="tx2"/>
          </a:solidFill>
          <a:ln w="127000">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Connector 8">
            <a:extLst>
              <a:ext uri="{FF2B5EF4-FFF2-40B4-BE49-F238E27FC236}">
                <a16:creationId xmlns:a16="http://schemas.microsoft.com/office/drawing/2014/main" id="{6281B9CE-BFAE-7336-CED9-F4DC1B30BF8E}"/>
              </a:ext>
            </a:extLst>
          </p:cNvPr>
          <p:cNvCxnSpPr/>
          <p:nvPr userDrawn="1"/>
        </p:nvCxnSpPr>
        <p:spPr>
          <a:xfrm>
            <a:off x="838200" y="1371600"/>
            <a:ext cx="10515600" cy="0"/>
          </a:xfrm>
          <a:prstGeom prst="line">
            <a:avLst/>
          </a:prstGeom>
          <a:ln w="76200">
            <a:solidFill>
              <a:schemeClr val="bg1"/>
            </a:solidFill>
          </a:ln>
        </p:spPr>
        <p:style>
          <a:lnRef idx="2">
            <a:schemeClr val="accent1"/>
          </a:lnRef>
          <a:fillRef idx="0">
            <a:schemeClr val="accent1"/>
          </a:fillRef>
          <a:effectRef idx="1">
            <a:schemeClr val="accent1"/>
          </a:effectRef>
          <a:fontRef idx="minor">
            <a:schemeClr val="tx1"/>
          </a:fontRef>
        </p:style>
      </p:cxnSp>
      <p:sp>
        <p:nvSpPr>
          <p:cNvPr id="14" name="Text Placeholder 13">
            <a:extLst>
              <a:ext uri="{FF2B5EF4-FFF2-40B4-BE49-F238E27FC236}">
                <a16:creationId xmlns:a16="http://schemas.microsoft.com/office/drawing/2014/main" id="{8D9F843B-FF67-A394-46C7-3147F71AFB6E}"/>
              </a:ext>
            </a:extLst>
          </p:cNvPr>
          <p:cNvSpPr>
            <a:spLocks noGrp="1"/>
          </p:cNvSpPr>
          <p:nvPr>
            <p:ph type="body" sz="quarter" idx="12" hasCustomPrompt="1"/>
          </p:nvPr>
        </p:nvSpPr>
        <p:spPr>
          <a:xfrm>
            <a:off x="838200" y="758945"/>
            <a:ext cx="7727950" cy="1595438"/>
          </a:xfrm>
        </p:spPr>
        <p:txBody>
          <a:bodyPr/>
          <a:lstStyle>
            <a:lvl1pPr>
              <a:buNone/>
              <a:defRPr sz="2800" b="1"/>
            </a:lvl1pPr>
          </a:lstStyle>
          <a:p>
            <a:r>
              <a:rPr lang="en-US">
                <a:solidFill>
                  <a:schemeClr val="bg1"/>
                </a:solidFill>
              </a:rPr>
              <a:t>Click to edit Master title style</a:t>
            </a:r>
          </a:p>
        </p:txBody>
      </p:sp>
    </p:spTree>
    <p:extLst>
      <p:ext uri="{BB962C8B-B14F-4D97-AF65-F5344CB8AC3E}">
        <p14:creationId xmlns:p14="http://schemas.microsoft.com/office/powerpoint/2010/main" val="43063554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2D3A5A-C65F-CE3E-ED5E-2DFC0EFA80F1}"/>
              </a:ext>
            </a:extLst>
          </p:cNvPr>
          <p:cNvSpPr>
            <a:spLocks noGrp="1"/>
          </p:cNvSpPr>
          <p:nvPr>
            <p:ph type="title"/>
          </p:nvPr>
        </p:nvSpPr>
        <p:spPr>
          <a:xfrm>
            <a:off x="841248" y="365760"/>
            <a:ext cx="10515600" cy="1325880"/>
          </a:xfrm>
        </p:spPr>
        <p:txBody>
          <a:bodyPr/>
          <a:lstStyle>
            <a:lvl1pPr>
              <a:defRPr sz="2800"/>
            </a:lvl1pPr>
          </a:lstStyle>
          <a:p>
            <a:r>
              <a:rPr lang="en-US"/>
              <a:t>Click to edit Master title style</a:t>
            </a:r>
          </a:p>
        </p:txBody>
      </p:sp>
      <p:sp>
        <p:nvSpPr>
          <p:cNvPr id="3" name="Footer Placeholder 2">
            <a:extLst>
              <a:ext uri="{FF2B5EF4-FFF2-40B4-BE49-F238E27FC236}">
                <a16:creationId xmlns:a16="http://schemas.microsoft.com/office/drawing/2014/main" id="{48E621B6-82D0-1709-56E8-134A38412449}"/>
              </a:ext>
            </a:extLst>
          </p:cNvPr>
          <p:cNvSpPr>
            <a:spLocks noGrp="1"/>
          </p:cNvSpPr>
          <p:nvPr>
            <p:ph type="ftr" sz="quarter" idx="10"/>
          </p:nvPr>
        </p:nvSpPr>
        <p:spPr/>
        <p:txBody>
          <a:bodyPr/>
          <a:lstStyle/>
          <a:p>
            <a:r>
              <a:rPr lang="en-US"/>
              <a:t>Module Name</a:t>
            </a:r>
          </a:p>
        </p:txBody>
      </p:sp>
      <p:sp>
        <p:nvSpPr>
          <p:cNvPr id="4" name="Slide Number Placeholder 3">
            <a:extLst>
              <a:ext uri="{FF2B5EF4-FFF2-40B4-BE49-F238E27FC236}">
                <a16:creationId xmlns:a16="http://schemas.microsoft.com/office/drawing/2014/main" id="{C12E5458-75E4-41E9-23AE-2E8160CA2F58}"/>
              </a:ext>
            </a:extLst>
          </p:cNvPr>
          <p:cNvSpPr>
            <a:spLocks noGrp="1"/>
          </p:cNvSpPr>
          <p:nvPr>
            <p:ph type="sldNum" sz="quarter" idx="11"/>
          </p:nvPr>
        </p:nvSpPr>
        <p:spPr/>
        <p:txBody>
          <a:bodyPr/>
          <a:lstStyle/>
          <a:p>
            <a:fld id="{1B6BCD38-10FB-4154-A4CD-08746A6DCB55}" type="slidenum">
              <a:rPr lang="en-US" smtClean="0"/>
              <a:pPr/>
              <a:t>‹#›</a:t>
            </a:fld>
            <a:endParaRPr lang="en-US"/>
          </a:p>
        </p:txBody>
      </p:sp>
      <p:sp>
        <p:nvSpPr>
          <p:cNvPr id="6" name="Rectangle 5">
            <a:extLst>
              <a:ext uri="{FF2B5EF4-FFF2-40B4-BE49-F238E27FC236}">
                <a16:creationId xmlns:a16="http://schemas.microsoft.com/office/drawing/2014/main" id="{6EC0413B-3FC4-7EE2-D154-A747ADEFF10B}"/>
              </a:ext>
            </a:extLst>
          </p:cNvPr>
          <p:cNvSpPr/>
          <p:nvPr userDrawn="1"/>
        </p:nvSpPr>
        <p:spPr>
          <a:xfrm>
            <a:off x="-2" y="0"/>
            <a:ext cx="12184833" cy="6219825"/>
          </a:xfrm>
          <a:prstGeom prst="rect">
            <a:avLst/>
          </a:prstGeom>
          <a:solidFill>
            <a:schemeClr val="tx2"/>
          </a:solidFill>
          <a:ln w="127000">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 1">
            <a:extLst>
              <a:ext uri="{FF2B5EF4-FFF2-40B4-BE49-F238E27FC236}">
                <a16:creationId xmlns:a16="http://schemas.microsoft.com/office/drawing/2014/main" id="{97C28A96-C11C-087E-B6C0-66E288D3D3EF}"/>
              </a:ext>
            </a:extLst>
          </p:cNvPr>
          <p:cNvSpPr txBox="1">
            <a:spLocks/>
          </p:cNvSpPr>
          <p:nvPr userDrawn="1"/>
        </p:nvSpPr>
        <p:spPr>
          <a:xfrm>
            <a:off x="838200" y="3124200"/>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800" b="1" kern="1200">
                <a:solidFill>
                  <a:schemeClr val="tx1"/>
                </a:solidFill>
                <a:latin typeface="Poppins" panose="020B0604020202020204" pitchFamily="34" charset="0"/>
                <a:ea typeface="+mj-ea"/>
                <a:cs typeface="Poppins" panose="020B0604020202020204" pitchFamily="34" charset="0"/>
              </a:defRPr>
            </a:lvl1pPr>
          </a:lstStyle>
          <a:p>
            <a:pPr algn="ctr"/>
            <a:endParaRPr lang="en-US">
              <a:solidFill>
                <a:schemeClr val="bg1"/>
              </a:solidFill>
            </a:endParaRPr>
          </a:p>
        </p:txBody>
      </p:sp>
      <p:sp>
        <p:nvSpPr>
          <p:cNvPr id="7" name="Text Placeholder 6">
            <a:extLst>
              <a:ext uri="{FF2B5EF4-FFF2-40B4-BE49-F238E27FC236}">
                <a16:creationId xmlns:a16="http://schemas.microsoft.com/office/drawing/2014/main" id="{38F22C15-5461-49E9-3B45-535D3A1C3CED}"/>
              </a:ext>
            </a:extLst>
          </p:cNvPr>
          <p:cNvSpPr>
            <a:spLocks noGrp="1"/>
          </p:cNvSpPr>
          <p:nvPr>
            <p:ph type="body" sz="quarter" idx="12" hasCustomPrompt="1"/>
          </p:nvPr>
        </p:nvSpPr>
        <p:spPr>
          <a:xfrm>
            <a:off x="2515778" y="3482976"/>
            <a:ext cx="7153275" cy="1546224"/>
          </a:xfrm>
        </p:spPr>
        <p:txBody>
          <a:bodyPr/>
          <a:lstStyle>
            <a:lvl1pPr>
              <a:buNone/>
              <a:defRPr sz="4000"/>
            </a:lvl1pPr>
          </a:lstStyle>
          <a:p>
            <a:pPr algn="ctr"/>
            <a:r>
              <a:rPr lang="en-US">
                <a:solidFill>
                  <a:schemeClr val="bg1"/>
                </a:solidFill>
              </a:rPr>
              <a:t>Click to edit Master title style</a:t>
            </a:r>
          </a:p>
        </p:txBody>
      </p:sp>
      <p:cxnSp>
        <p:nvCxnSpPr>
          <p:cNvPr id="16" name="Straight Connector 15">
            <a:extLst>
              <a:ext uri="{FF2B5EF4-FFF2-40B4-BE49-F238E27FC236}">
                <a16:creationId xmlns:a16="http://schemas.microsoft.com/office/drawing/2014/main" id="{0747A983-0331-AB5B-F3C3-2478EC1543B9}"/>
              </a:ext>
            </a:extLst>
          </p:cNvPr>
          <p:cNvCxnSpPr/>
          <p:nvPr userDrawn="1"/>
        </p:nvCxnSpPr>
        <p:spPr>
          <a:xfrm>
            <a:off x="838200" y="1371600"/>
            <a:ext cx="10515600" cy="0"/>
          </a:xfrm>
          <a:prstGeom prst="line">
            <a:avLst/>
          </a:prstGeom>
          <a:ln w="76200">
            <a:solidFill>
              <a:schemeClr val="bg1"/>
            </a:solidFill>
          </a:ln>
        </p:spPr>
        <p:style>
          <a:lnRef idx="2">
            <a:schemeClr val="accent1"/>
          </a:lnRef>
          <a:fillRef idx="0">
            <a:schemeClr val="accent1"/>
          </a:fillRef>
          <a:effectRef idx="1">
            <a:schemeClr val="accent1"/>
          </a:effectRef>
          <a:fontRef idx="minor">
            <a:schemeClr val="tx1"/>
          </a:fontRef>
        </p:style>
      </p:cxnSp>
      <p:sp>
        <p:nvSpPr>
          <p:cNvPr id="18" name="Text Placeholder 17">
            <a:extLst>
              <a:ext uri="{FF2B5EF4-FFF2-40B4-BE49-F238E27FC236}">
                <a16:creationId xmlns:a16="http://schemas.microsoft.com/office/drawing/2014/main" id="{58C08332-C684-919B-EDDC-9552C1151042}"/>
              </a:ext>
            </a:extLst>
          </p:cNvPr>
          <p:cNvSpPr>
            <a:spLocks noGrp="1"/>
          </p:cNvSpPr>
          <p:nvPr>
            <p:ph type="body" sz="quarter" idx="13" hasCustomPrompt="1"/>
          </p:nvPr>
        </p:nvSpPr>
        <p:spPr>
          <a:xfrm>
            <a:off x="835152" y="752475"/>
            <a:ext cx="8058150" cy="1181100"/>
          </a:xfrm>
        </p:spPr>
        <p:txBody>
          <a:bodyPr/>
          <a:lstStyle>
            <a:lvl1pPr>
              <a:buNone/>
              <a:defRPr sz="2800" b="1"/>
            </a:lvl1pPr>
          </a:lstStyle>
          <a:p>
            <a:r>
              <a:rPr lang="en-US">
                <a:solidFill>
                  <a:schemeClr val="bg1"/>
                </a:solidFill>
              </a:rPr>
              <a:t>Click to edit Master title style</a:t>
            </a:r>
          </a:p>
        </p:txBody>
      </p:sp>
    </p:spTree>
    <p:extLst>
      <p:ext uri="{BB962C8B-B14F-4D97-AF65-F5344CB8AC3E}">
        <p14:creationId xmlns:p14="http://schemas.microsoft.com/office/powerpoint/2010/main" val="132170438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Bullet point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9F7560-391E-881A-E114-4F8FA45C3398}"/>
              </a:ext>
            </a:extLst>
          </p:cNvPr>
          <p:cNvSpPr>
            <a:spLocks noGrp="1"/>
          </p:cNvSpPr>
          <p:nvPr>
            <p:ph type="title"/>
          </p:nvPr>
        </p:nvSpPr>
        <p:spPr>
          <a:xfrm>
            <a:off x="841248" y="365760"/>
            <a:ext cx="10515600" cy="1325880"/>
          </a:xfrm>
        </p:spPr>
        <p:txBody>
          <a:bodyPr>
            <a:normAutofit/>
          </a:bodyPr>
          <a:lstStyle>
            <a:lvl1pPr>
              <a:defRPr sz="2800"/>
            </a:lvl1pPr>
          </a:lstStyle>
          <a:p>
            <a:r>
              <a:rPr lang="en-US"/>
              <a:t>Click to edit Master title style</a:t>
            </a:r>
          </a:p>
        </p:txBody>
      </p:sp>
      <p:sp>
        <p:nvSpPr>
          <p:cNvPr id="3" name="Content Placeholder 2">
            <a:extLst>
              <a:ext uri="{FF2B5EF4-FFF2-40B4-BE49-F238E27FC236}">
                <a16:creationId xmlns:a16="http://schemas.microsoft.com/office/drawing/2014/main" id="{7D8D8AF1-F1DE-D27D-8804-3CB693F0461F}"/>
              </a:ext>
            </a:extLst>
          </p:cNvPr>
          <p:cNvSpPr>
            <a:spLocks noGrp="1"/>
          </p:cNvSpPr>
          <p:nvPr>
            <p:ph idx="1"/>
          </p:nvPr>
        </p:nvSpPr>
        <p:spPr/>
        <p:txBody>
          <a:bodyPr/>
          <a:lstStyle>
            <a:lvl1pPr>
              <a:buClrTx/>
              <a:buFont typeface="Poppins" panose="020B0604020202020204" pitchFamily="34" charset="0"/>
              <a:buChar char="•"/>
              <a:defRPr/>
            </a:lvl1pPr>
            <a:lvl2pPr marL="685800" indent="-228600">
              <a:buClrTx/>
              <a:buFont typeface="Poppins" panose="020B0604020202020204" pitchFamily="34" charset="0"/>
              <a:buChar char="•"/>
              <a:defRPr/>
            </a:lvl2pPr>
            <a:lvl3pPr>
              <a:buClrTx/>
              <a:buFont typeface="Poppins" panose="020B0604020202020204" pitchFamily="34" charset="0"/>
              <a:buChar char="•"/>
              <a:defRPr/>
            </a:lvl3pPr>
            <a:lvl4pPr>
              <a:buClrTx/>
              <a:buFont typeface="Poppins" panose="020B0604020202020204" pitchFamily="34" charset="0"/>
              <a:buChar char="•"/>
              <a:defRPr/>
            </a:lvl4pPr>
            <a:lvl5pPr>
              <a:buClrTx/>
              <a:buFont typeface="Poppins" panose="020B0604020202020204" pitchFamily="34"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ooter Placeholder 6">
            <a:extLst>
              <a:ext uri="{FF2B5EF4-FFF2-40B4-BE49-F238E27FC236}">
                <a16:creationId xmlns:a16="http://schemas.microsoft.com/office/drawing/2014/main" id="{F35F1629-CECC-EF82-47D0-38AE3DB36B1A}"/>
              </a:ext>
            </a:extLst>
          </p:cNvPr>
          <p:cNvSpPr>
            <a:spLocks noGrp="1"/>
          </p:cNvSpPr>
          <p:nvPr>
            <p:ph type="ftr" sz="quarter" idx="10"/>
          </p:nvPr>
        </p:nvSpPr>
        <p:spPr/>
        <p:txBody>
          <a:bodyPr/>
          <a:lstStyle/>
          <a:p>
            <a:r>
              <a:rPr lang="en-US"/>
              <a:t>Module Name</a:t>
            </a:r>
          </a:p>
        </p:txBody>
      </p:sp>
      <p:sp>
        <p:nvSpPr>
          <p:cNvPr id="8" name="Slide Number Placeholder 7">
            <a:extLst>
              <a:ext uri="{FF2B5EF4-FFF2-40B4-BE49-F238E27FC236}">
                <a16:creationId xmlns:a16="http://schemas.microsoft.com/office/drawing/2014/main" id="{4654CF97-67DF-CCAB-C6D8-2A830DFF777E}"/>
              </a:ext>
            </a:extLst>
          </p:cNvPr>
          <p:cNvSpPr>
            <a:spLocks noGrp="1"/>
          </p:cNvSpPr>
          <p:nvPr>
            <p:ph type="sldNum" sz="quarter" idx="11"/>
          </p:nvPr>
        </p:nvSpPr>
        <p:spPr/>
        <p:txBody>
          <a:bodyPr/>
          <a:lstStyle/>
          <a:p>
            <a:fld id="{1B6BCD38-10FB-4154-A4CD-08746A6DCB55}" type="slidenum">
              <a:rPr lang="en-US" smtClean="0"/>
              <a:pPr/>
              <a:t>‹#›</a:t>
            </a:fld>
            <a:endParaRPr lang="en-US"/>
          </a:p>
        </p:txBody>
      </p:sp>
      <p:cxnSp>
        <p:nvCxnSpPr>
          <p:cNvPr id="10" name="Straight Connector 9">
            <a:extLst>
              <a:ext uri="{FF2B5EF4-FFF2-40B4-BE49-F238E27FC236}">
                <a16:creationId xmlns:a16="http://schemas.microsoft.com/office/drawing/2014/main" id="{4FF590F9-E979-7D22-9996-C46062018BC6}"/>
              </a:ext>
            </a:extLst>
          </p:cNvPr>
          <p:cNvCxnSpPr/>
          <p:nvPr userDrawn="1"/>
        </p:nvCxnSpPr>
        <p:spPr>
          <a:xfrm>
            <a:off x="838200" y="1371600"/>
            <a:ext cx="10515600" cy="0"/>
          </a:xfrm>
          <a:prstGeom prst="line">
            <a:avLst/>
          </a:prstGeom>
          <a:ln w="76200">
            <a:solidFill>
              <a:schemeClr val="tx2"/>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132694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Numbered lis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9F7560-391E-881A-E114-4F8FA45C3398}"/>
              </a:ext>
            </a:extLst>
          </p:cNvPr>
          <p:cNvSpPr>
            <a:spLocks noGrp="1"/>
          </p:cNvSpPr>
          <p:nvPr>
            <p:ph type="title"/>
          </p:nvPr>
        </p:nvSpPr>
        <p:spPr>
          <a:xfrm>
            <a:off x="841248" y="365760"/>
            <a:ext cx="10515600" cy="1325880"/>
          </a:xfrm>
        </p:spPr>
        <p:txBody>
          <a:bodyPr>
            <a:normAutofit/>
          </a:bodyPr>
          <a:lstStyle>
            <a:lvl1pPr>
              <a:defRPr sz="2800"/>
            </a:lvl1pPr>
          </a:lstStyle>
          <a:p>
            <a:r>
              <a:rPr lang="en-US"/>
              <a:t>Click to edit Master title style</a:t>
            </a:r>
          </a:p>
        </p:txBody>
      </p:sp>
      <p:sp>
        <p:nvSpPr>
          <p:cNvPr id="3" name="Content Placeholder 2">
            <a:extLst>
              <a:ext uri="{FF2B5EF4-FFF2-40B4-BE49-F238E27FC236}">
                <a16:creationId xmlns:a16="http://schemas.microsoft.com/office/drawing/2014/main" id="{7D8D8AF1-F1DE-D27D-8804-3CB693F0461F}"/>
              </a:ext>
            </a:extLst>
          </p:cNvPr>
          <p:cNvSpPr>
            <a:spLocks noGrp="1"/>
          </p:cNvSpPr>
          <p:nvPr>
            <p:ph idx="1"/>
          </p:nvPr>
        </p:nvSpPr>
        <p:spPr/>
        <p:txBody>
          <a:bodyPr/>
          <a:lstStyle>
            <a:lvl1pPr marL="411480" indent="-411480">
              <a:buClr>
                <a:schemeClr val="tx1"/>
              </a:buClr>
              <a:buFont typeface="+mj-lt"/>
              <a:buAutoNum type="arabicPeriod"/>
              <a:defRPr/>
            </a:lvl1pPr>
            <a:lvl2pPr marL="868680" indent="-411480">
              <a:buClr>
                <a:schemeClr val="tx1"/>
              </a:buClr>
              <a:buFont typeface="+mj-lt"/>
              <a:buAutoNum type="arabicPeriod"/>
              <a:defRPr/>
            </a:lvl2pPr>
            <a:lvl3pPr marL="1325880" indent="-411480">
              <a:buClr>
                <a:schemeClr val="tx1"/>
              </a:buClr>
              <a:buFont typeface="+mj-lt"/>
              <a:buAutoNum type="arabicPeriod"/>
              <a:defRPr/>
            </a:lvl3pPr>
            <a:lvl4pPr marL="1371600" indent="0">
              <a:buNone/>
              <a:defRPr/>
            </a:lvl4pPr>
          </a:lstStyle>
          <a:p>
            <a:pPr lvl="0"/>
            <a:r>
              <a:rPr lang="en-US"/>
              <a:t>Click to edit Master text styles</a:t>
            </a:r>
          </a:p>
          <a:p>
            <a:pPr lvl="1"/>
            <a:r>
              <a:rPr lang="en-US"/>
              <a:t>Second level</a:t>
            </a:r>
          </a:p>
          <a:p>
            <a:pPr lvl="2"/>
            <a:r>
              <a:rPr lang="en-US"/>
              <a:t>Third level</a:t>
            </a:r>
          </a:p>
        </p:txBody>
      </p:sp>
      <p:sp>
        <p:nvSpPr>
          <p:cNvPr id="7" name="Footer Placeholder 6">
            <a:extLst>
              <a:ext uri="{FF2B5EF4-FFF2-40B4-BE49-F238E27FC236}">
                <a16:creationId xmlns:a16="http://schemas.microsoft.com/office/drawing/2014/main" id="{F35F1629-CECC-EF82-47D0-38AE3DB36B1A}"/>
              </a:ext>
            </a:extLst>
          </p:cNvPr>
          <p:cNvSpPr>
            <a:spLocks noGrp="1"/>
          </p:cNvSpPr>
          <p:nvPr>
            <p:ph type="ftr" sz="quarter" idx="10"/>
          </p:nvPr>
        </p:nvSpPr>
        <p:spPr/>
        <p:txBody>
          <a:bodyPr/>
          <a:lstStyle/>
          <a:p>
            <a:r>
              <a:rPr lang="en-US"/>
              <a:t>Module Name</a:t>
            </a:r>
          </a:p>
        </p:txBody>
      </p:sp>
      <p:sp>
        <p:nvSpPr>
          <p:cNvPr id="8" name="Slide Number Placeholder 7">
            <a:extLst>
              <a:ext uri="{FF2B5EF4-FFF2-40B4-BE49-F238E27FC236}">
                <a16:creationId xmlns:a16="http://schemas.microsoft.com/office/drawing/2014/main" id="{4654CF97-67DF-CCAB-C6D8-2A830DFF777E}"/>
              </a:ext>
            </a:extLst>
          </p:cNvPr>
          <p:cNvSpPr>
            <a:spLocks noGrp="1"/>
          </p:cNvSpPr>
          <p:nvPr>
            <p:ph type="sldNum" sz="quarter" idx="11"/>
          </p:nvPr>
        </p:nvSpPr>
        <p:spPr/>
        <p:txBody>
          <a:bodyPr/>
          <a:lstStyle/>
          <a:p>
            <a:fld id="{1B6BCD38-10FB-4154-A4CD-08746A6DCB55}" type="slidenum">
              <a:rPr lang="en-US" smtClean="0"/>
              <a:pPr/>
              <a:t>‹#›</a:t>
            </a:fld>
            <a:endParaRPr lang="en-US"/>
          </a:p>
        </p:txBody>
      </p:sp>
      <p:cxnSp>
        <p:nvCxnSpPr>
          <p:cNvPr id="10" name="Straight Connector 9">
            <a:extLst>
              <a:ext uri="{FF2B5EF4-FFF2-40B4-BE49-F238E27FC236}">
                <a16:creationId xmlns:a16="http://schemas.microsoft.com/office/drawing/2014/main" id="{4FF590F9-E979-7D22-9996-C46062018BC6}"/>
              </a:ext>
            </a:extLst>
          </p:cNvPr>
          <p:cNvCxnSpPr/>
          <p:nvPr userDrawn="1"/>
        </p:nvCxnSpPr>
        <p:spPr>
          <a:xfrm>
            <a:off x="838200" y="1371600"/>
            <a:ext cx="10515600" cy="0"/>
          </a:xfrm>
          <a:prstGeom prst="line">
            <a:avLst/>
          </a:prstGeom>
          <a:ln w="76200">
            <a:solidFill>
              <a:schemeClr val="tx2"/>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0692905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List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0A7EA2-550B-EC17-1D6D-931259B07D10}"/>
              </a:ext>
            </a:extLst>
          </p:cNvPr>
          <p:cNvSpPr>
            <a:spLocks noGrp="1"/>
          </p:cNvSpPr>
          <p:nvPr>
            <p:ph type="title"/>
          </p:nvPr>
        </p:nvSpPr>
        <p:spPr>
          <a:xfrm>
            <a:off x="841248" y="365760"/>
            <a:ext cx="10515600" cy="1325880"/>
          </a:xfrm>
        </p:spPr>
        <p:txBody>
          <a:bodyPr/>
          <a:lstStyle>
            <a:lvl1pPr>
              <a:defRPr sz="2800"/>
            </a:lvl1pPr>
          </a:lstStyle>
          <a:p>
            <a:r>
              <a:rPr lang="en-US"/>
              <a:t>Click to edit Master title style</a:t>
            </a:r>
          </a:p>
        </p:txBody>
      </p:sp>
      <p:sp>
        <p:nvSpPr>
          <p:cNvPr id="3" name="Content Placeholder 2">
            <a:extLst>
              <a:ext uri="{FF2B5EF4-FFF2-40B4-BE49-F238E27FC236}">
                <a16:creationId xmlns:a16="http://schemas.microsoft.com/office/drawing/2014/main" id="{E4D04A77-4E6E-032A-47FB-75DAB73EA8C3}"/>
              </a:ext>
            </a:extLst>
          </p:cNvPr>
          <p:cNvSpPr>
            <a:spLocks noGrp="1"/>
          </p:cNvSpPr>
          <p:nvPr>
            <p:ph sz="half" idx="1"/>
          </p:nvPr>
        </p:nvSpPr>
        <p:spPr>
          <a:xfrm>
            <a:off x="838200" y="1825625"/>
            <a:ext cx="5181600" cy="4351338"/>
          </a:xfrm>
        </p:spPr>
        <p:txBody>
          <a:bodyPr/>
          <a:lstStyle>
            <a:lvl1pPr>
              <a:buClrTx/>
              <a:defRPr/>
            </a:lvl1pPr>
            <a:lvl2pPr>
              <a:buClrTx/>
              <a:defRPr/>
            </a:lvl2pPr>
            <a:lvl3pPr>
              <a:buClrTx/>
              <a:defRPr/>
            </a:lvl3pPr>
            <a:lvl4pPr>
              <a:buClrTx/>
              <a:defRPr/>
            </a:lvl4pPr>
            <a:lvl5pPr>
              <a:buClrTx/>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66BA658-43FB-319A-132F-ACBF703484E1}"/>
              </a:ext>
            </a:extLst>
          </p:cNvPr>
          <p:cNvSpPr>
            <a:spLocks noGrp="1"/>
          </p:cNvSpPr>
          <p:nvPr>
            <p:ph sz="half" idx="2"/>
          </p:nvPr>
        </p:nvSpPr>
        <p:spPr>
          <a:xfrm>
            <a:off x="6172200" y="1825625"/>
            <a:ext cx="5181600" cy="4351338"/>
          </a:xfrm>
        </p:spPr>
        <p:txBody>
          <a:bodyPr/>
          <a:lstStyle>
            <a:lvl1pPr>
              <a:buClrTx/>
              <a:defRPr/>
            </a:lvl1pPr>
            <a:lvl2pPr>
              <a:buClrTx/>
              <a:defRPr/>
            </a:lvl2pPr>
            <a:lvl3pPr>
              <a:buClrTx/>
              <a:defRPr/>
            </a:lvl3pPr>
            <a:lvl4pPr>
              <a:buClrTx/>
              <a:defRPr/>
            </a:lvl4pPr>
            <a:lvl5pPr>
              <a:buClrTx/>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a:extLst>
              <a:ext uri="{FF2B5EF4-FFF2-40B4-BE49-F238E27FC236}">
                <a16:creationId xmlns:a16="http://schemas.microsoft.com/office/drawing/2014/main" id="{077C159C-14F2-E76F-91A3-DC3885095D56}"/>
              </a:ext>
            </a:extLst>
          </p:cNvPr>
          <p:cNvSpPr>
            <a:spLocks noGrp="1"/>
          </p:cNvSpPr>
          <p:nvPr>
            <p:ph type="ftr" sz="quarter" idx="10"/>
          </p:nvPr>
        </p:nvSpPr>
        <p:spPr/>
        <p:txBody>
          <a:bodyPr/>
          <a:lstStyle/>
          <a:p>
            <a:r>
              <a:rPr lang="en-US"/>
              <a:t>Module Name</a:t>
            </a:r>
          </a:p>
        </p:txBody>
      </p:sp>
      <p:sp>
        <p:nvSpPr>
          <p:cNvPr id="9" name="Slide Number Placeholder 8">
            <a:extLst>
              <a:ext uri="{FF2B5EF4-FFF2-40B4-BE49-F238E27FC236}">
                <a16:creationId xmlns:a16="http://schemas.microsoft.com/office/drawing/2014/main" id="{0FD474AD-1705-6BC9-81F4-B0C0A0800257}"/>
              </a:ext>
            </a:extLst>
          </p:cNvPr>
          <p:cNvSpPr>
            <a:spLocks noGrp="1"/>
          </p:cNvSpPr>
          <p:nvPr>
            <p:ph type="sldNum" sz="quarter" idx="11"/>
          </p:nvPr>
        </p:nvSpPr>
        <p:spPr/>
        <p:txBody>
          <a:bodyPr/>
          <a:lstStyle/>
          <a:p>
            <a:fld id="{1B6BCD38-10FB-4154-A4CD-08746A6DCB55}" type="slidenum">
              <a:rPr lang="en-US" smtClean="0"/>
              <a:pPr/>
              <a:t>‹#›</a:t>
            </a:fld>
            <a:endParaRPr lang="en-US"/>
          </a:p>
        </p:txBody>
      </p:sp>
      <p:cxnSp>
        <p:nvCxnSpPr>
          <p:cNvPr id="10" name="Straight Connector 9">
            <a:extLst>
              <a:ext uri="{FF2B5EF4-FFF2-40B4-BE49-F238E27FC236}">
                <a16:creationId xmlns:a16="http://schemas.microsoft.com/office/drawing/2014/main" id="{AAC0E238-6E15-94C0-4F0D-13047D7A9BD1}"/>
              </a:ext>
            </a:extLst>
          </p:cNvPr>
          <p:cNvCxnSpPr/>
          <p:nvPr userDrawn="1"/>
        </p:nvCxnSpPr>
        <p:spPr>
          <a:xfrm>
            <a:off x="838200" y="1371600"/>
            <a:ext cx="10515600" cy="0"/>
          </a:xfrm>
          <a:prstGeom prst="line">
            <a:avLst/>
          </a:prstGeom>
          <a:ln w="76200">
            <a:solidFill>
              <a:schemeClr val="tx2"/>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99033837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DCB41C-876C-268D-D5AF-50E42AD34EB0}"/>
              </a:ext>
            </a:extLst>
          </p:cNvPr>
          <p:cNvSpPr>
            <a:spLocks noGrp="1"/>
          </p:cNvSpPr>
          <p:nvPr>
            <p:ph type="title"/>
          </p:nvPr>
        </p:nvSpPr>
        <p:spPr>
          <a:xfrm>
            <a:off x="841248" y="365760"/>
            <a:ext cx="10515600" cy="1325880"/>
          </a:xfrm>
        </p:spPr>
        <p:txBody>
          <a:bodyPr/>
          <a:lstStyle>
            <a:lvl1pPr>
              <a:defRPr sz="2800"/>
            </a:lvl1pPr>
          </a:lstStyle>
          <a:p>
            <a:r>
              <a:rPr lang="en-US"/>
              <a:t>Click to edit Master title style</a:t>
            </a:r>
          </a:p>
        </p:txBody>
      </p:sp>
      <p:sp>
        <p:nvSpPr>
          <p:cNvPr id="3" name="Text Placeholder 2">
            <a:extLst>
              <a:ext uri="{FF2B5EF4-FFF2-40B4-BE49-F238E27FC236}">
                <a16:creationId xmlns:a16="http://schemas.microsoft.com/office/drawing/2014/main" id="{1C49A570-7110-1AA9-E69C-2273EC5DBB26}"/>
              </a:ext>
            </a:extLst>
          </p:cNvPr>
          <p:cNvSpPr>
            <a:spLocks noGrp="1"/>
          </p:cNvSpPr>
          <p:nvPr>
            <p:ph type="body" idx="1"/>
          </p:nvPr>
        </p:nvSpPr>
        <p:spPr>
          <a:xfrm>
            <a:off x="839788" y="1681163"/>
            <a:ext cx="5157787" cy="823912"/>
          </a:xfrm>
        </p:spPr>
        <p:txBody>
          <a:bodyPr anchor="ctr"/>
          <a:lstStyle>
            <a:lvl1pPr marL="0" indent="0">
              <a:buNone/>
              <a:defRPr sz="2400" b="1">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FBF8B3B-B409-1E79-B46D-8F23CBDF451B}"/>
              </a:ext>
            </a:extLst>
          </p:cNvPr>
          <p:cNvSpPr>
            <a:spLocks noGrp="1"/>
          </p:cNvSpPr>
          <p:nvPr>
            <p:ph sz="half" idx="2"/>
          </p:nvPr>
        </p:nvSpPr>
        <p:spPr>
          <a:xfrm>
            <a:off x="839788" y="2505075"/>
            <a:ext cx="5157787" cy="3684588"/>
          </a:xfrm>
        </p:spPr>
        <p:txBody>
          <a:bodyPr/>
          <a:lstStyle>
            <a:lvl1pPr>
              <a:buClr>
                <a:schemeClr val="tx1"/>
              </a:buClr>
              <a:defRPr sz="2000">
                <a:solidFill>
                  <a:schemeClr val="tx1"/>
                </a:solidFill>
              </a:defRPr>
            </a:lvl1pPr>
            <a:lvl2pPr>
              <a:buClr>
                <a:schemeClr val="tx1"/>
              </a:buClr>
              <a:defRPr>
                <a:solidFill>
                  <a:schemeClr val="tx1"/>
                </a:solidFill>
              </a:defRPr>
            </a:lvl2pPr>
            <a:lvl3pPr>
              <a:buClr>
                <a:schemeClr val="tx1"/>
              </a:buClr>
              <a:defRPr>
                <a:solidFill>
                  <a:schemeClr val="tx1"/>
                </a:solidFill>
              </a:defRPr>
            </a:lvl3pPr>
            <a:lvl4pPr>
              <a:buClr>
                <a:schemeClr val="tx1"/>
              </a:buClr>
              <a:defRPr>
                <a:solidFill>
                  <a:schemeClr val="tx1"/>
                </a:solidFill>
              </a:defRPr>
            </a:lvl4pPr>
            <a:lvl5pPr>
              <a:buClr>
                <a:schemeClr val="tx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443B7C9-7CB9-A6FC-C21C-B140351FC4AF}"/>
              </a:ext>
            </a:extLst>
          </p:cNvPr>
          <p:cNvSpPr>
            <a:spLocks noGrp="1"/>
          </p:cNvSpPr>
          <p:nvPr>
            <p:ph type="body" sz="quarter" idx="3"/>
          </p:nvPr>
        </p:nvSpPr>
        <p:spPr>
          <a:xfrm>
            <a:off x="6172200" y="1681163"/>
            <a:ext cx="5183188" cy="823912"/>
          </a:xfrm>
        </p:spPr>
        <p:txBody>
          <a:bodyPr anchor="ctr"/>
          <a:lstStyle>
            <a:lvl1pPr marL="0" indent="0">
              <a:buNone/>
              <a:defRPr sz="2400" b="1">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6822D1C-EF86-4D5E-1F8B-C8334C650FCC}"/>
              </a:ext>
            </a:extLst>
          </p:cNvPr>
          <p:cNvSpPr>
            <a:spLocks noGrp="1"/>
          </p:cNvSpPr>
          <p:nvPr>
            <p:ph sz="quarter" idx="4"/>
          </p:nvPr>
        </p:nvSpPr>
        <p:spPr>
          <a:xfrm>
            <a:off x="6172200" y="2505075"/>
            <a:ext cx="5183188" cy="3684588"/>
          </a:xfrm>
        </p:spPr>
        <p:txBody>
          <a:bodyPr/>
          <a:lstStyle>
            <a:lvl1pPr>
              <a:buClr>
                <a:schemeClr val="tx1"/>
              </a:buClr>
              <a:defRPr sz="2000"/>
            </a:lvl1pPr>
            <a:lvl2pPr>
              <a:buClr>
                <a:schemeClr val="tx1"/>
              </a:buClr>
              <a:defRPr/>
            </a:lvl2pPr>
            <a:lvl3pPr>
              <a:buClr>
                <a:schemeClr val="tx1"/>
              </a:buClr>
              <a:defRPr/>
            </a:lvl3pPr>
            <a:lvl4pPr>
              <a:buClr>
                <a:schemeClr val="tx1"/>
              </a:buClr>
              <a:defRPr/>
            </a:lvl4pPr>
            <a:lvl5pPr>
              <a:buClr>
                <a:schemeClr val="tx1"/>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Footer Placeholder 9">
            <a:extLst>
              <a:ext uri="{FF2B5EF4-FFF2-40B4-BE49-F238E27FC236}">
                <a16:creationId xmlns:a16="http://schemas.microsoft.com/office/drawing/2014/main" id="{8763E82C-7C54-22C6-4FB7-C4F6130621A2}"/>
              </a:ext>
            </a:extLst>
          </p:cNvPr>
          <p:cNvSpPr>
            <a:spLocks noGrp="1"/>
          </p:cNvSpPr>
          <p:nvPr>
            <p:ph type="ftr" sz="quarter" idx="10"/>
          </p:nvPr>
        </p:nvSpPr>
        <p:spPr/>
        <p:txBody>
          <a:bodyPr/>
          <a:lstStyle/>
          <a:p>
            <a:r>
              <a:rPr lang="en-US"/>
              <a:t>Module Name</a:t>
            </a:r>
          </a:p>
        </p:txBody>
      </p:sp>
      <p:sp>
        <p:nvSpPr>
          <p:cNvPr id="11" name="Slide Number Placeholder 10">
            <a:extLst>
              <a:ext uri="{FF2B5EF4-FFF2-40B4-BE49-F238E27FC236}">
                <a16:creationId xmlns:a16="http://schemas.microsoft.com/office/drawing/2014/main" id="{ACA9A1EA-AE82-58AC-19C1-13B70F91B5C5}"/>
              </a:ext>
            </a:extLst>
          </p:cNvPr>
          <p:cNvSpPr>
            <a:spLocks noGrp="1"/>
          </p:cNvSpPr>
          <p:nvPr>
            <p:ph type="sldNum" sz="quarter" idx="11"/>
          </p:nvPr>
        </p:nvSpPr>
        <p:spPr/>
        <p:txBody>
          <a:bodyPr/>
          <a:lstStyle/>
          <a:p>
            <a:fld id="{1B6BCD38-10FB-4154-A4CD-08746A6DCB55}" type="slidenum">
              <a:rPr lang="en-US" smtClean="0"/>
              <a:pPr/>
              <a:t>‹#›</a:t>
            </a:fld>
            <a:endParaRPr lang="en-US"/>
          </a:p>
        </p:txBody>
      </p:sp>
      <p:cxnSp>
        <p:nvCxnSpPr>
          <p:cNvPr id="12" name="Straight Connector 11">
            <a:extLst>
              <a:ext uri="{FF2B5EF4-FFF2-40B4-BE49-F238E27FC236}">
                <a16:creationId xmlns:a16="http://schemas.microsoft.com/office/drawing/2014/main" id="{0E5B9B52-ACA4-6F37-B4EE-ACA9FA9E5D18}"/>
              </a:ext>
            </a:extLst>
          </p:cNvPr>
          <p:cNvCxnSpPr/>
          <p:nvPr userDrawn="1"/>
        </p:nvCxnSpPr>
        <p:spPr>
          <a:xfrm>
            <a:off x="838200" y="1371600"/>
            <a:ext cx="10515600" cy="0"/>
          </a:xfrm>
          <a:prstGeom prst="line">
            <a:avLst/>
          </a:prstGeom>
          <a:ln w="76200">
            <a:solidFill>
              <a:schemeClr val="tx2"/>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68046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FA1C7F-2F14-8172-314A-83D67F0F2114}"/>
              </a:ext>
            </a:extLst>
          </p:cNvPr>
          <p:cNvSpPr>
            <a:spLocks noGrp="1"/>
          </p:cNvSpPr>
          <p:nvPr>
            <p:ph type="title"/>
          </p:nvPr>
        </p:nvSpPr>
        <p:spPr>
          <a:xfrm>
            <a:off x="841248" y="365760"/>
            <a:ext cx="10515600" cy="1325880"/>
          </a:xfrm>
        </p:spPr>
        <p:txBody>
          <a:bodyPr/>
          <a:lstStyle>
            <a:lvl1pPr>
              <a:defRPr sz="2800"/>
            </a:lvl1pPr>
          </a:lstStyle>
          <a:p>
            <a:r>
              <a:rPr lang="en-US"/>
              <a:t>Click to edit Master title style</a:t>
            </a:r>
          </a:p>
        </p:txBody>
      </p:sp>
      <p:sp>
        <p:nvSpPr>
          <p:cNvPr id="6" name="Footer Placeholder 5">
            <a:extLst>
              <a:ext uri="{FF2B5EF4-FFF2-40B4-BE49-F238E27FC236}">
                <a16:creationId xmlns:a16="http://schemas.microsoft.com/office/drawing/2014/main" id="{F34BF6E5-80F4-94F7-61CF-D7C9351B6079}"/>
              </a:ext>
            </a:extLst>
          </p:cNvPr>
          <p:cNvSpPr>
            <a:spLocks noGrp="1"/>
          </p:cNvSpPr>
          <p:nvPr>
            <p:ph type="ftr" sz="quarter" idx="10"/>
          </p:nvPr>
        </p:nvSpPr>
        <p:spPr/>
        <p:txBody>
          <a:bodyPr/>
          <a:lstStyle/>
          <a:p>
            <a:r>
              <a:rPr lang="en-US"/>
              <a:t>Module Name</a:t>
            </a:r>
          </a:p>
        </p:txBody>
      </p:sp>
      <p:sp>
        <p:nvSpPr>
          <p:cNvPr id="7" name="Slide Number Placeholder 6">
            <a:extLst>
              <a:ext uri="{FF2B5EF4-FFF2-40B4-BE49-F238E27FC236}">
                <a16:creationId xmlns:a16="http://schemas.microsoft.com/office/drawing/2014/main" id="{EA54A82E-8CAD-0F11-6CA5-082300E9D0B2}"/>
              </a:ext>
            </a:extLst>
          </p:cNvPr>
          <p:cNvSpPr>
            <a:spLocks noGrp="1"/>
          </p:cNvSpPr>
          <p:nvPr>
            <p:ph type="sldNum" sz="quarter" idx="11"/>
          </p:nvPr>
        </p:nvSpPr>
        <p:spPr/>
        <p:txBody>
          <a:bodyPr/>
          <a:lstStyle/>
          <a:p>
            <a:fld id="{1B6BCD38-10FB-4154-A4CD-08746A6DCB55}" type="slidenum">
              <a:rPr lang="en-US" smtClean="0"/>
              <a:pPr/>
              <a:t>‹#›</a:t>
            </a:fld>
            <a:endParaRPr lang="en-US"/>
          </a:p>
        </p:txBody>
      </p:sp>
      <p:cxnSp>
        <p:nvCxnSpPr>
          <p:cNvPr id="8" name="Straight Connector 7">
            <a:extLst>
              <a:ext uri="{FF2B5EF4-FFF2-40B4-BE49-F238E27FC236}">
                <a16:creationId xmlns:a16="http://schemas.microsoft.com/office/drawing/2014/main" id="{DBB9CD08-C0F8-3EA8-885F-4BB31CC95F83}"/>
              </a:ext>
            </a:extLst>
          </p:cNvPr>
          <p:cNvCxnSpPr/>
          <p:nvPr userDrawn="1"/>
        </p:nvCxnSpPr>
        <p:spPr>
          <a:xfrm>
            <a:off x="838200" y="1371600"/>
            <a:ext cx="10515600" cy="0"/>
          </a:xfrm>
          <a:prstGeom prst="line">
            <a:avLst/>
          </a:prstGeom>
          <a:ln w="76200">
            <a:solidFill>
              <a:schemeClr val="tx2"/>
            </a:solidFill>
          </a:ln>
        </p:spPr>
        <p:style>
          <a:lnRef idx="2">
            <a:schemeClr val="accent1"/>
          </a:lnRef>
          <a:fillRef idx="0">
            <a:schemeClr val="accent1"/>
          </a:fillRef>
          <a:effectRef idx="1">
            <a:schemeClr val="accent1"/>
          </a:effectRef>
          <a:fontRef idx="minor">
            <a:schemeClr val="tx1"/>
          </a:fontRef>
        </p:style>
      </p:cxnSp>
      <p:sp>
        <p:nvSpPr>
          <p:cNvPr id="3" name="TextBox 2">
            <a:extLst>
              <a:ext uri="{FF2B5EF4-FFF2-40B4-BE49-F238E27FC236}">
                <a16:creationId xmlns:a16="http://schemas.microsoft.com/office/drawing/2014/main" id="{DAEBB055-ADFB-EDF6-8FA5-47FC5E620E32}"/>
              </a:ext>
            </a:extLst>
          </p:cNvPr>
          <p:cNvSpPr txBox="1"/>
          <p:nvPr userDrawn="1"/>
        </p:nvSpPr>
        <p:spPr>
          <a:xfrm>
            <a:off x="4028536" y="1880558"/>
            <a:ext cx="184731" cy="369332"/>
          </a:xfrm>
          <a:prstGeom prst="rect">
            <a:avLst/>
          </a:prstGeom>
          <a:noFill/>
        </p:spPr>
        <p:txBody>
          <a:bodyPr wrap="none" rtlCol="0">
            <a:spAutoFit/>
          </a:bodyPr>
          <a:lstStyle/>
          <a:p>
            <a:endParaRPr lang="en-US"/>
          </a:p>
        </p:txBody>
      </p:sp>
    </p:spTree>
    <p:extLst>
      <p:ext uri="{BB962C8B-B14F-4D97-AF65-F5344CB8AC3E}">
        <p14:creationId xmlns:p14="http://schemas.microsoft.com/office/powerpoint/2010/main" val="213595619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A1D2E992-B48F-2C9A-430D-201B93969EB0}"/>
              </a:ext>
            </a:extLst>
          </p:cNvPr>
          <p:cNvSpPr>
            <a:spLocks noGrp="1"/>
          </p:cNvSpPr>
          <p:nvPr>
            <p:ph type="ftr" sz="quarter" idx="10"/>
          </p:nvPr>
        </p:nvSpPr>
        <p:spPr/>
        <p:txBody>
          <a:bodyPr/>
          <a:lstStyle/>
          <a:p>
            <a:r>
              <a:rPr lang="en-US"/>
              <a:t>Module Name</a:t>
            </a:r>
          </a:p>
        </p:txBody>
      </p:sp>
      <p:sp>
        <p:nvSpPr>
          <p:cNvPr id="6" name="Slide Number Placeholder 5">
            <a:extLst>
              <a:ext uri="{FF2B5EF4-FFF2-40B4-BE49-F238E27FC236}">
                <a16:creationId xmlns:a16="http://schemas.microsoft.com/office/drawing/2014/main" id="{A741BF64-7172-F81E-8387-0DD4EBA04DE3}"/>
              </a:ext>
            </a:extLst>
          </p:cNvPr>
          <p:cNvSpPr>
            <a:spLocks noGrp="1"/>
          </p:cNvSpPr>
          <p:nvPr>
            <p:ph type="sldNum" sz="quarter" idx="11"/>
          </p:nvPr>
        </p:nvSpPr>
        <p:spPr/>
        <p:txBody>
          <a:bodyPr/>
          <a:lstStyle/>
          <a:p>
            <a:fld id="{1B6BCD38-10FB-4154-A4CD-08746A6DCB55}" type="slidenum">
              <a:rPr lang="en-US" smtClean="0"/>
              <a:pPr/>
              <a:t>‹#›</a:t>
            </a:fld>
            <a:endParaRPr lang="en-US"/>
          </a:p>
        </p:txBody>
      </p:sp>
      <p:sp>
        <p:nvSpPr>
          <p:cNvPr id="9" name="Rectangle 8">
            <a:extLst>
              <a:ext uri="{FF2B5EF4-FFF2-40B4-BE49-F238E27FC236}">
                <a16:creationId xmlns:a16="http://schemas.microsoft.com/office/drawing/2014/main" id="{A9A92E12-44FC-1DD7-6B6C-0D67B3004ACF}"/>
              </a:ext>
            </a:extLst>
          </p:cNvPr>
          <p:cNvSpPr/>
          <p:nvPr userDrawn="1"/>
        </p:nvSpPr>
        <p:spPr>
          <a:xfrm>
            <a:off x="0" y="-12854"/>
            <a:ext cx="12192000" cy="1476048"/>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endParaRPr lang="en-US" sz="4400" b="1" i="0">
              <a:latin typeface="Poppins" panose="020B0604020202020204" pitchFamily="34" charset="0"/>
              <a:cs typeface="Poppins" panose="020B0604020202020204" pitchFamily="34" charset="0"/>
            </a:endParaRPr>
          </a:p>
        </p:txBody>
      </p:sp>
      <p:cxnSp>
        <p:nvCxnSpPr>
          <p:cNvPr id="10" name="Straight Connector 9">
            <a:extLst>
              <a:ext uri="{FF2B5EF4-FFF2-40B4-BE49-F238E27FC236}">
                <a16:creationId xmlns:a16="http://schemas.microsoft.com/office/drawing/2014/main" id="{CF788E7B-4867-38C2-2E2F-7B44D90C2EEB}"/>
              </a:ext>
            </a:extLst>
          </p:cNvPr>
          <p:cNvCxnSpPr>
            <a:cxnSpLocks/>
          </p:cNvCxnSpPr>
          <p:nvPr userDrawn="1"/>
        </p:nvCxnSpPr>
        <p:spPr>
          <a:xfrm>
            <a:off x="-6824" y="1484604"/>
            <a:ext cx="12192000" cy="0"/>
          </a:xfrm>
          <a:prstGeom prst="line">
            <a:avLst/>
          </a:prstGeom>
          <a:ln w="127000">
            <a:solidFill>
              <a:schemeClr val="tx2">
                <a:alpha val="75000"/>
              </a:schemeClr>
            </a:solidFill>
          </a:ln>
        </p:spPr>
        <p:style>
          <a:lnRef idx="1">
            <a:schemeClr val="accent1"/>
          </a:lnRef>
          <a:fillRef idx="0">
            <a:schemeClr val="accent1"/>
          </a:fillRef>
          <a:effectRef idx="0">
            <a:schemeClr val="accent1"/>
          </a:effectRef>
          <a:fontRef idx="minor">
            <a:schemeClr val="tx1"/>
          </a:fontRef>
        </p:style>
      </p:cxnSp>
      <p:sp>
        <p:nvSpPr>
          <p:cNvPr id="3" name="Rectangle 2">
            <a:extLst>
              <a:ext uri="{FF2B5EF4-FFF2-40B4-BE49-F238E27FC236}">
                <a16:creationId xmlns:a16="http://schemas.microsoft.com/office/drawing/2014/main" id="{95BDA497-1E38-56EB-D129-AD71DB737E73}"/>
              </a:ext>
            </a:extLst>
          </p:cNvPr>
          <p:cNvSpPr/>
          <p:nvPr userDrawn="1"/>
        </p:nvSpPr>
        <p:spPr>
          <a:xfrm>
            <a:off x="0" y="1545885"/>
            <a:ext cx="12192000" cy="4489518"/>
          </a:xfrm>
          <a:prstGeom prst="rect">
            <a:avLst/>
          </a:prstGeom>
          <a:solidFill>
            <a:schemeClr val="tx2">
              <a:alpha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4">
                  <a:lumMod val="20000"/>
                  <a:lumOff val="80000"/>
                </a:schemeClr>
              </a:solidFill>
            </a:endParaRPr>
          </a:p>
        </p:txBody>
      </p:sp>
      <p:sp>
        <p:nvSpPr>
          <p:cNvPr id="19" name="Content Placeholder 16">
            <a:extLst>
              <a:ext uri="{FF2B5EF4-FFF2-40B4-BE49-F238E27FC236}">
                <a16:creationId xmlns:a16="http://schemas.microsoft.com/office/drawing/2014/main" id="{ACAD2674-6B23-7818-8601-CC8A6B01C331}"/>
              </a:ext>
            </a:extLst>
          </p:cNvPr>
          <p:cNvSpPr>
            <a:spLocks noGrp="1"/>
          </p:cNvSpPr>
          <p:nvPr>
            <p:ph sz="quarter" idx="13" hasCustomPrompt="1"/>
          </p:nvPr>
        </p:nvSpPr>
        <p:spPr>
          <a:xfrm>
            <a:off x="743473" y="444346"/>
            <a:ext cx="8181975" cy="566737"/>
          </a:xfrm>
        </p:spPr>
        <p:txBody>
          <a:bodyPr/>
          <a:lstStyle>
            <a:lvl1pPr>
              <a:buNone/>
              <a:defRPr sz="2800">
                <a:solidFill>
                  <a:schemeClr val="bg1"/>
                </a:solidFill>
              </a:defRPr>
            </a:lvl1pPr>
          </a:lstStyle>
          <a:p>
            <a:r>
              <a:rPr lang="en-US"/>
              <a:t>Click to edit Master title style</a:t>
            </a:r>
            <a:endParaRPr lang="en-US">
              <a:solidFill>
                <a:schemeClr val="bg1"/>
              </a:solidFill>
            </a:endParaRPr>
          </a:p>
        </p:txBody>
      </p:sp>
      <p:sp>
        <p:nvSpPr>
          <p:cNvPr id="4" name="Picture Placeholder 3">
            <a:extLst>
              <a:ext uri="{FF2B5EF4-FFF2-40B4-BE49-F238E27FC236}">
                <a16:creationId xmlns:a16="http://schemas.microsoft.com/office/drawing/2014/main" id="{DFA2F99A-FEF6-5467-35F7-BC18A76552C8}"/>
              </a:ext>
            </a:extLst>
          </p:cNvPr>
          <p:cNvSpPr>
            <a:spLocks noGrp="1"/>
          </p:cNvSpPr>
          <p:nvPr>
            <p:ph type="pic" sz="quarter" idx="14"/>
          </p:nvPr>
        </p:nvSpPr>
        <p:spPr>
          <a:xfrm>
            <a:off x="1506893" y="2353033"/>
            <a:ext cx="1685925" cy="1508125"/>
          </a:xfrm>
        </p:spPr>
        <p:txBody>
          <a:bodyPr/>
          <a:lstStyle/>
          <a:p>
            <a:endParaRPr lang="en-US"/>
          </a:p>
        </p:txBody>
      </p:sp>
      <p:sp>
        <p:nvSpPr>
          <p:cNvPr id="7" name="Picture Placeholder 3">
            <a:extLst>
              <a:ext uri="{FF2B5EF4-FFF2-40B4-BE49-F238E27FC236}">
                <a16:creationId xmlns:a16="http://schemas.microsoft.com/office/drawing/2014/main" id="{387E829C-2A42-0E52-5AEB-44086D0EAE61}"/>
              </a:ext>
            </a:extLst>
          </p:cNvPr>
          <p:cNvSpPr>
            <a:spLocks noGrp="1"/>
          </p:cNvSpPr>
          <p:nvPr>
            <p:ph type="pic" sz="quarter" idx="15"/>
          </p:nvPr>
        </p:nvSpPr>
        <p:spPr>
          <a:xfrm>
            <a:off x="5253037" y="2353033"/>
            <a:ext cx="1685925" cy="1508125"/>
          </a:xfrm>
        </p:spPr>
        <p:txBody>
          <a:bodyPr/>
          <a:lstStyle/>
          <a:p>
            <a:endParaRPr lang="en-US"/>
          </a:p>
        </p:txBody>
      </p:sp>
      <p:sp>
        <p:nvSpPr>
          <p:cNvPr id="8" name="Picture Placeholder 3">
            <a:extLst>
              <a:ext uri="{FF2B5EF4-FFF2-40B4-BE49-F238E27FC236}">
                <a16:creationId xmlns:a16="http://schemas.microsoft.com/office/drawing/2014/main" id="{0E749075-BAEC-859D-9D7B-68E60271982D}"/>
              </a:ext>
            </a:extLst>
          </p:cNvPr>
          <p:cNvSpPr>
            <a:spLocks noGrp="1"/>
          </p:cNvSpPr>
          <p:nvPr>
            <p:ph type="pic" sz="quarter" idx="16"/>
          </p:nvPr>
        </p:nvSpPr>
        <p:spPr>
          <a:xfrm>
            <a:off x="8998827" y="2353033"/>
            <a:ext cx="1685925" cy="1508125"/>
          </a:xfrm>
        </p:spPr>
        <p:txBody>
          <a:bodyPr/>
          <a:lstStyle/>
          <a:p>
            <a:endParaRPr lang="en-US"/>
          </a:p>
        </p:txBody>
      </p:sp>
      <p:sp>
        <p:nvSpPr>
          <p:cNvPr id="12" name="Text Placeholder 11">
            <a:extLst>
              <a:ext uri="{FF2B5EF4-FFF2-40B4-BE49-F238E27FC236}">
                <a16:creationId xmlns:a16="http://schemas.microsoft.com/office/drawing/2014/main" id="{994982B7-37EF-10F1-FE6C-1950167D0679}"/>
              </a:ext>
            </a:extLst>
          </p:cNvPr>
          <p:cNvSpPr>
            <a:spLocks noGrp="1"/>
          </p:cNvSpPr>
          <p:nvPr>
            <p:ph type="body" sz="quarter" idx="17"/>
          </p:nvPr>
        </p:nvSpPr>
        <p:spPr>
          <a:xfrm>
            <a:off x="1506893" y="4108450"/>
            <a:ext cx="1685925" cy="907102"/>
          </a:xfrm>
        </p:spPr>
        <p:txBody>
          <a:bodyPr/>
          <a:lstStyle>
            <a:lvl1pPr algn="ctr">
              <a:buNone/>
              <a:defRPr sz="1400"/>
            </a:lvl1pPr>
            <a:lvl2pPr>
              <a:defRPr sz="1400"/>
            </a:lvl2pPr>
            <a:lvl3pPr>
              <a:defRPr sz="1400"/>
            </a:lvl3pPr>
            <a:lvl4pPr>
              <a:defRPr sz="1400"/>
            </a:lvl4pPr>
            <a:lvl5pPr>
              <a:defRPr sz="1400"/>
            </a:lvl5pPr>
          </a:lstStyle>
          <a:p>
            <a:pPr lvl="0"/>
            <a:r>
              <a:rPr lang="en-US"/>
              <a:t>Click to edit</a:t>
            </a:r>
          </a:p>
        </p:txBody>
      </p:sp>
      <p:sp>
        <p:nvSpPr>
          <p:cNvPr id="13" name="Text Placeholder 11">
            <a:extLst>
              <a:ext uri="{FF2B5EF4-FFF2-40B4-BE49-F238E27FC236}">
                <a16:creationId xmlns:a16="http://schemas.microsoft.com/office/drawing/2014/main" id="{3979F4FD-0B60-7CEC-005F-47A69BC0FFD8}"/>
              </a:ext>
            </a:extLst>
          </p:cNvPr>
          <p:cNvSpPr>
            <a:spLocks noGrp="1"/>
          </p:cNvSpPr>
          <p:nvPr>
            <p:ph type="body" sz="quarter" idx="18"/>
          </p:nvPr>
        </p:nvSpPr>
        <p:spPr>
          <a:xfrm>
            <a:off x="5246213" y="4108450"/>
            <a:ext cx="1685925" cy="907102"/>
          </a:xfrm>
        </p:spPr>
        <p:txBody>
          <a:bodyPr/>
          <a:lstStyle>
            <a:lvl1pPr algn="ctr">
              <a:buNone/>
              <a:defRPr sz="1400"/>
            </a:lvl1pPr>
            <a:lvl2pPr>
              <a:defRPr sz="1400"/>
            </a:lvl2pPr>
            <a:lvl3pPr>
              <a:defRPr sz="1400"/>
            </a:lvl3pPr>
            <a:lvl4pPr>
              <a:defRPr sz="1400"/>
            </a:lvl4pPr>
            <a:lvl5pPr>
              <a:defRPr sz="1400"/>
            </a:lvl5pPr>
          </a:lstStyle>
          <a:p>
            <a:pPr lvl="0"/>
            <a:r>
              <a:rPr lang="en-US"/>
              <a:t>Click to edit</a:t>
            </a:r>
          </a:p>
        </p:txBody>
      </p:sp>
      <p:sp>
        <p:nvSpPr>
          <p:cNvPr id="14" name="Text Placeholder 11">
            <a:extLst>
              <a:ext uri="{FF2B5EF4-FFF2-40B4-BE49-F238E27FC236}">
                <a16:creationId xmlns:a16="http://schemas.microsoft.com/office/drawing/2014/main" id="{C370DB38-87C7-86A4-B904-BE635F1E574E}"/>
              </a:ext>
            </a:extLst>
          </p:cNvPr>
          <p:cNvSpPr>
            <a:spLocks noGrp="1"/>
          </p:cNvSpPr>
          <p:nvPr>
            <p:ph type="body" sz="quarter" idx="19"/>
          </p:nvPr>
        </p:nvSpPr>
        <p:spPr>
          <a:xfrm>
            <a:off x="8998827" y="4108450"/>
            <a:ext cx="1685925" cy="907102"/>
          </a:xfrm>
        </p:spPr>
        <p:txBody>
          <a:bodyPr/>
          <a:lstStyle>
            <a:lvl1pPr algn="ctr">
              <a:buNone/>
              <a:defRPr sz="1400"/>
            </a:lvl1pPr>
            <a:lvl2pPr>
              <a:defRPr sz="1400"/>
            </a:lvl2pPr>
            <a:lvl3pPr>
              <a:defRPr sz="1400"/>
            </a:lvl3pPr>
            <a:lvl4pPr>
              <a:defRPr sz="1400"/>
            </a:lvl4pPr>
            <a:lvl5pPr>
              <a:defRPr sz="1400"/>
            </a:lvl5pPr>
          </a:lstStyle>
          <a:p>
            <a:pPr lvl="0"/>
            <a:r>
              <a:rPr lang="en-US"/>
              <a:t>Click to edit</a:t>
            </a:r>
          </a:p>
        </p:txBody>
      </p:sp>
    </p:spTree>
    <p:extLst>
      <p:ext uri="{BB962C8B-B14F-4D97-AF65-F5344CB8AC3E}">
        <p14:creationId xmlns:p14="http://schemas.microsoft.com/office/powerpoint/2010/main" val="391474600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A1D2E992-B48F-2C9A-430D-201B93969EB0}"/>
              </a:ext>
            </a:extLst>
          </p:cNvPr>
          <p:cNvSpPr>
            <a:spLocks noGrp="1"/>
          </p:cNvSpPr>
          <p:nvPr>
            <p:ph type="ftr" sz="quarter" idx="10"/>
          </p:nvPr>
        </p:nvSpPr>
        <p:spPr/>
        <p:txBody>
          <a:bodyPr/>
          <a:lstStyle/>
          <a:p>
            <a:r>
              <a:rPr lang="en-US"/>
              <a:t>Module Name</a:t>
            </a:r>
          </a:p>
        </p:txBody>
      </p:sp>
      <p:sp>
        <p:nvSpPr>
          <p:cNvPr id="6" name="Slide Number Placeholder 5">
            <a:extLst>
              <a:ext uri="{FF2B5EF4-FFF2-40B4-BE49-F238E27FC236}">
                <a16:creationId xmlns:a16="http://schemas.microsoft.com/office/drawing/2014/main" id="{A741BF64-7172-F81E-8387-0DD4EBA04DE3}"/>
              </a:ext>
            </a:extLst>
          </p:cNvPr>
          <p:cNvSpPr>
            <a:spLocks noGrp="1"/>
          </p:cNvSpPr>
          <p:nvPr>
            <p:ph type="sldNum" sz="quarter" idx="11"/>
          </p:nvPr>
        </p:nvSpPr>
        <p:spPr/>
        <p:txBody>
          <a:bodyPr/>
          <a:lstStyle/>
          <a:p>
            <a:fld id="{1B6BCD38-10FB-4154-A4CD-08746A6DCB55}" type="slidenum">
              <a:rPr lang="en-US" smtClean="0"/>
              <a:pPr/>
              <a:t>‹#›</a:t>
            </a:fld>
            <a:endParaRPr lang="en-US"/>
          </a:p>
        </p:txBody>
      </p:sp>
      <p:sp>
        <p:nvSpPr>
          <p:cNvPr id="9" name="Rectangle 8">
            <a:extLst>
              <a:ext uri="{FF2B5EF4-FFF2-40B4-BE49-F238E27FC236}">
                <a16:creationId xmlns:a16="http://schemas.microsoft.com/office/drawing/2014/main" id="{A9A92E12-44FC-1DD7-6B6C-0D67B3004ACF}"/>
              </a:ext>
            </a:extLst>
          </p:cNvPr>
          <p:cNvSpPr/>
          <p:nvPr userDrawn="1"/>
        </p:nvSpPr>
        <p:spPr>
          <a:xfrm>
            <a:off x="156949" y="-300735"/>
            <a:ext cx="12192000" cy="1476048"/>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endParaRPr lang="en-US" sz="4400" b="1" i="0">
              <a:latin typeface="Poppins" panose="020B0604020202020204" pitchFamily="34" charset="0"/>
              <a:cs typeface="Poppins" panose="020B0604020202020204" pitchFamily="34" charset="0"/>
            </a:endParaRPr>
          </a:p>
        </p:txBody>
      </p:sp>
      <p:cxnSp>
        <p:nvCxnSpPr>
          <p:cNvPr id="10" name="Straight Connector 9">
            <a:extLst>
              <a:ext uri="{FF2B5EF4-FFF2-40B4-BE49-F238E27FC236}">
                <a16:creationId xmlns:a16="http://schemas.microsoft.com/office/drawing/2014/main" id="{CF788E7B-4867-38C2-2E2F-7B44D90C2EEB}"/>
              </a:ext>
            </a:extLst>
          </p:cNvPr>
          <p:cNvCxnSpPr>
            <a:cxnSpLocks/>
          </p:cNvCxnSpPr>
          <p:nvPr userDrawn="1"/>
        </p:nvCxnSpPr>
        <p:spPr>
          <a:xfrm>
            <a:off x="0" y="1464133"/>
            <a:ext cx="12192000" cy="0"/>
          </a:xfrm>
          <a:prstGeom prst="line">
            <a:avLst/>
          </a:prstGeom>
          <a:ln w="127000">
            <a:solidFill>
              <a:schemeClr val="tx2">
                <a:alpha val="75000"/>
              </a:schemeClr>
            </a:solidFill>
          </a:ln>
        </p:spPr>
        <p:style>
          <a:lnRef idx="1">
            <a:schemeClr val="accent1"/>
          </a:lnRef>
          <a:fillRef idx="0">
            <a:schemeClr val="accent1"/>
          </a:fillRef>
          <a:effectRef idx="0">
            <a:schemeClr val="accent1"/>
          </a:effectRef>
          <a:fontRef idx="minor">
            <a:schemeClr val="tx1"/>
          </a:fontRef>
        </p:style>
      </p:cxnSp>
      <p:sp>
        <p:nvSpPr>
          <p:cNvPr id="3" name="Rectangle 2">
            <a:extLst>
              <a:ext uri="{FF2B5EF4-FFF2-40B4-BE49-F238E27FC236}">
                <a16:creationId xmlns:a16="http://schemas.microsoft.com/office/drawing/2014/main" id="{95BDA497-1E38-56EB-D129-AD71DB737E73}"/>
              </a:ext>
            </a:extLst>
          </p:cNvPr>
          <p:cNvSpPr/>
          <p:nvPr userDrawn="1"/>
        </p:nvSpPr>
        <p:spPr>
          <a:xfrm>
            <a:off x="-22934" y="1527469"/>
            <a:ext cx="12252512" cy="4489518"/>
          </a:xfrm>
          <a:prstGeom prst="rect">
            <a:avLst/>
          </a:prstGeom>
          <a:solidFill>
            <a:schemeClr val="tx2">
              <a:alpha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4">
                  <a:lumMod val="20000"/>
                  <a:lumOff val="80000"/>
                </a:schemeClr>
              </a:solidFill>
            </a:endParaRPr>
          </a:p>
        </p:txBody>
      </p:sp>
      <p:cxnSp>
        <p:nvCxnSpPr>
          <p:cNvPr id="12" name="Straight Connector 11">
            <a:extLst>
              <a:ext uri="{FF2B5EF4-FFF2-40B4-BE49-F238E27FC236}">
                <a16:creationId xmlns:a16="http://schemas.microsoft.com/office/drawing/2014/main" id="{641E2224-2A26-BEA3-6BCC-5C170FEE8206}"/>
              </a:ext>
            </a:extLst>
          </p:cNvPr>
          <p:cNvCxnSpPr/>
          <p:nvPr userDrawn="1"/>
        </p:nvCxnSpPr>
        <p:spPr>
          <a:xfrm>
            <a:off x="838200" y="1371600"/>
            <a:ext cx="10515600" cy="0"/>
          </a:xfrm>
          <a:prstGeom prst="line">
            <a:avLst/>
          </a:prstGeom>
          <a:ln w="76200">
            <a:solidFill>
              <a:schemeClr val="tx2"/>
            </a:solidFill>
          </a:ln>
        </p:spPr>
        <p:style>
          <a:lnRef idx="2">
            <a:schemeClr val="accent1"/>
          </a:lnRef>
          <a:fillRef idx="0">
            <a:schemeClr val="accent1"/>
          </a:fillRef>
          <a:effectRef idx="1">
            <a:schemeClr val="accent1"/>
          </a:effectRef>
          <a:fontRef idx="minor">
            <a:schemeClr val="tx1"/>
          </a:fontRef>
        </p:style>
      </p:cxnSp>
      <p:pic>
        <p:nvPicPr>
          <p:cNvPr id="4" name="Picture 3">
            <a:extLst>
              <a:ext uri="{FF2B5EF4-FFF2-40B4-BE49-F238E27FC236}">
                <a16:creationId xmlns:a16="http://schemas.microsoft.com/office/drawing/2014/main" id="{EDBB38F6-1152-38C3-1629-AA7EC487780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76619" y="2580752"/>
            <a:ext cx="1325563" cy="1325563"/>
          </a:xfrm>
          <a:prstGeom prst="rect">
            <a:avLst/>
          </a:prstGeom>
        </p:spPr>
      </p:pic>
      <p:pic>
        <p:nvPicPr>
          <p:cNvPr id="8" name="Picture 7">
            <a:extLst>
              <a:ext uri="{FF2B5EF4-FFF2-40B4-BE49-F238E27FC236}">
                <a16:creationId xmlns:a16="http://schemas.microsoft.com/office/drawing/2014/main" id="{A83C1FC3-444A-7A10-C42F-845F380F55E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440540" y="2580752"/>
            <a:ext cx="1325563" cy="1325563"/>
          </a:xfrm>
          <a:prstGeom prst="rect">
            <a:avLst/>
          </a:prstGeom>
        </p:spPr>
      </p:pic>
      <p:pic>
        <p:nvPicPr>
          <p:cNvPr id="14" name="Picture 13">
            <a:extLst>
              <a:ext uri="{FF2B5EF4-FFF2-40B4-BE49-F238E27FC236}">
                <a16:creationId xmlns:a16="http://schemas.microsoft.com/office/drawing/2014/main" id="{B7DEA3A8-E959-CBF7-E448-BBCA6888251E}"/>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665657" y="2580752"/>
            <a:ext cx="1325563" cy="1325563"/>
          </a:xfrm>
          <a:prstGeom prst="rect">
            <a:avLst/>
          </a:prstGeom>
        </p:spPr>
      </p:pic>
      <p:sp>
        <p:nvSpPr>
          <p:cNvPr id="16" name="TextBox 15">
            <a:extLst>
              <a:ext uri="{FF2B5EF4-FFF2-40B4-BE49-F238E27FC236}">
                <a16:creationId xmlns:a16="http://schemas.microsoft.com/office/drawing/2014/main" id="{88D7531E-0FBD-BB6C-BAFC-CD3A86BFB90F}"/>
              </a:ext>
            </a:extLst>
          </p:cNvPr>
          <p:cNvSpPr txBox="1"/>
          <p:nvPr userDrawn="1"/>
        </p:nvSpPr>
        <p:spPr>
          <a:xfrm>
            <a:off x="1328283" y="4102602"/>
            <a:ext cx="2422235" cy="646331"/>
          </a:xfrm>
          <a:prstGeom prst="rect">
            <a:avLst/>
          </a:prstGeom>
          <a:noFill/>
        </p:spPr>
        <p:txBody>
          <a:bodyPr wrap="square">
            <a:spAutoFit/>
          </a:bodyPr>
          <a:lstStyle/>
          <a:p>
            <a:pPr lvl="0" algn="ctr"/>
            <a:r>
              <a:rPr lang="en-US" sz="1800"/>
              <a:t>Click to edit Master text styles</a:t>
            </a:r>
          </a:p>
        </p:txBody>
      </p:sp>
      <p:sp>
        <p:nvSpPr>
          <p:cNvPr id="20" name="TextBox 19">
            <a:extLst>
              <a:ext uri="{FF2B5EF4-FFF2-40B4-BE49-F238E27FC236}">
                <a16:creationId xmlns:a16="http://schemas.microsoft.com/office/drawing/2014/main" id="{C417E363-89F0-0BFC-846D-3B60BCF30F79}"/>
              </a:ext>
            </a:extLst>
          </p:cNvPr>
          <p:cNvSpPr txBox="1"/>
          <p:nvPr userDrawn="1"/>
        </p:nvSpPr>
        <p:spPr>
          <a:xfrm>
            <a:off x="4884882" y="4102602"/>
            <a:ext cx="2422235" cy="646331"/>
          </a:xfrm>
          <a:prstGeom prst="rect">
            <a:avLst/>
          </a:prstGeom>
          <a:noFill/>
        </p:spPr>
        <p:txBody>
          <a:bodyPr wrap="square">
            <a:spAutoFit/>
          </a:bodyPr>
          <a:lstStyle/>
          <a:p>
            <a:pPr lvl="0" algn="ctr"/>
            <a:r>
              <a:rPr lang="en-US" sz="1800"/>
              <a:t>Click to edit Master text styles</a:t>
            </a:r>
          </a:p>
        </p:txBody>
      </p:sp>
      <p:sp>
        <p:nvSpPr>
          <p:cNvPr id="24" name="TextBox 23">
            <a:extLst>
              <a:ext uri="{FF2B5EF4-FFF2-40B4-BE49-F238E27FC236}">
                <a16:creationId xmlns:a16="http://schemas.microsoft.com/office/drawing/2014/main" id="{D753F1B5-6489-2607-14E5-1954C729F975}"/>
              </a:ext>
            </a:extLst>
          </p:cNvPr>
          <p:cNvSpPr txBox="1"/>
          <p:nvPr userDrawn="1"/>
        </p:nvSpPr>
        <p:spPr>
          <a:xfrm>
            <a:off x="8117320" y="4102602"/>
            <a:ext cx="2422235" cy="646331"/>
          </a:xfrm>
          <a:prstGeom prst="rect">
            <a:avLst/>
          </a:prstGeom>
          <a:noFill/>
        </p:spPr>
        <p:txBody>
          <a:bodyPr wrap="square">
            <a:spAutoFit/>
          </a:bodyPr>
          <a:lstStyle/>
          <a:p>
            <a:pPr lvl="0" algn="ctr"/>
            <a:r>
              <a:rPr lang="en-US" sz="1800"/>
              <a:t>Click to edit Master text styles</a:t>
            </a:r>
          </a:p>
        </p:txBody>
      </p:sp>
    </p:spTree>
    <p:extLst>
      <p:ext uri="{BB962C8B-B14F-4D97-AF65-F5344CB8AC3E}">
        <p14:creationId xmlns:p14="http://schemas.microsoft.com/office/powerpoint/2010/main" val="173086931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A1D2E992-B48F-2C9A-430D-201B93969EB0}"/>
              </a:ext>
            </a:extLst>
          </p:cNvPr>
          <p:cNvSpPr>
            <a:spLocks noGrp="1"/>
          </p:cNvSpPr>
          <p:nvPr>
            <p:ph type="ftr" sz="quarter" idx="10"/>
          </p:nvPr>
        </p:nvSpPr>
        <p:spPr/>
        <p:txBody>
          <a:bodyPr/>
          <a:lstStyle/>
          <a:p>
            <a:r>
              <a:rPr lang="en-US"/>
              <a:t>Module Name</a:t>
            </a:r>
          </a:p>
        </p:txBody>
      </p:sp>
      <p:sp>
        <p:nvSpPr>
          <p:cNvPr id="6" name="Slide Number Placeholder 5">
            <a:extLst>
              <a:ext uri="{FF2B5EF4-FFF2-40B4-BE49-F238E27FC236}">
                <a16:creationId xmlns:a16="http://schemas.microsoft.com/office/drawing/2014/main" id="{A741BF64-7172-F81E-8387-0DD4EBA04DE3}"/>
              </a:ext>
            </a:extLst>
          </p:cNvPr>
          <p:cNvSpPr>
            <a:spLocks noGrp="1"/>
          </p:cNvSpPr>
          <p:nvPr>
            <p:ph type="sldNum" sz="quarter" idx="11"/>
          </p:nvPr>
        </p:nvSpPr>
        <p:spPr/>
        <p:txBody>
          <a:bodyPr/>
          <a:lstStyle/>
          <a:p>
            <a:fld id="{1B6BCD38-10FB-4154-A4CD-08746A6DCB55}" type="slidenum">
              <a:rPr lang="en-US" smtClean="0"/>
              <a:pPr/>
              <a:t>‹#›</a:t>
            </a:fld>
            <a:endParaRPr lang="en-US"/>
          </a:p>
        </p:txBody>
      </p:sp>
      <p:sp>
        <p:nvSpPr>
          <p:cNvPr id="9" name="Rectangle 8">
            <a:extLst>
              <a:ext uri="{FF2B5EF4-FFF2-40B4-BE49-F238E27FC236}">
                <a16:creationId xmlns:a16="http://schemas.microsoft.com/office/drawing/2014/main" id="{A9A92E12-44FC-1DD7-6B6C-0D67B3004ACF}"/>
              </a:ext>
            </a:extLst>
          </p:cNvPr>
          <p:cNvSpPr/>
          <p:nvPr userDrawn="1"/>
        </p:nvSpPr>
        <p:spPr>
          <a:xfrm>
            <a:off x="0" y="-12854"/>
            <a:ext cx="12192000" cy="1476048"/>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endParaRPr lang="en-US" sz="4400" b="1" i="0">
              <a:latin typeface="Poppins" panose="020B0604020202020204" pitchFamily="34" charset="0"/>
              <a:cs typeface="Poppins" panose="020B0604020202020204" pitchFamily="34" charset="0"/>
            </a:endParaRPr>
          </a:p>
        </p:txBody>
      </p:sp>
      <p:cxnSp>
        <p:nvCxnSpPr>
          <p:cNvPr id="10" name="Straight Connector 9">
            <a:extLst>
              <a:ext uri="{FF2B5EF4-FFF2-40B4-BE49-F238E27FC236}">
                <a16:creationId xmlns:a16="http://schemas.microsoft.com/office/drawing/2014/main" id="{CF788E7B-4867-38C2-2E2F-7B44D90C2EEB}"/>
              </a:ext>
            </a:extLst>
          </p:cNvPr>
          <p:cNvCxnSpPr>
            <a:cxnSpLocks/>
          </p:cNvCxnSpPr>
          <p:nvPr userDrawn="1"/>
        </p:nvCxnSpPr>
        <p:spPr>
          <a:xfrm>
            <a:off x="-6824" y="1484604"/>
            <a:ext cx="12192000" cy="0"/>
          </a:xfrm>
          <a:prstGeom prst="line">
            <a:avLst/>
          </a:prstGeom>
          <a:ln w="127000">
            <a:solidFill>
              <a:schemeClr val="tx2">
                <a:alpha val="75000"/>
              </a:schemeClr>
            </a:solidFill>
          </a:ln>
        </p:spPr>
        <p:style>
          <a:lnRef idx="1">
            <a:schemeClr val="accent1"/>
          </a:lnRef>
          <a:fillRef idx="0">
            <a:schemeClr val="accent1"/>
          </a:fillRef>
          <a:effectRef idx="0">
            <a:schemeClr val="accent1"/>
          </a:effectRef>
          <a:fontRef idx="minor">
            <a:schemeClr val="tx1"/>
          </a:fontRef>
        </p:style>
      </p:cxnSp>
      <p:sp>
        <p:nvSpPr>
          <p:cNvPr id="3" name="Rectangle 2">
            <a:extLst>
              <a:ext uri="{FF2B5EF4-FFF2-40B4-BE49-F238E27FC236}">
                <a16:creationId xmlns:a16="http://schemas.microsoft.com/office/drawing/2014/main" id="{95BDA497-1E38-56EB-D129-AD71DB737E73}"/>
              </a:ext>
            </a:extLst>
          </p:cNvPr>
          <p:cNvSpPr/>
          <p:nvPr userDrawn="1"/>
        </p:nvSpPr>
        <p:spPr>
          <a:xfrm>
            <a:off x="0" y="1545885"/>
            <a:ext cx="12192000" cy="4489518"/>
          </a:xfrm>
          <a:prstGeom prst="rect">
            <a:avLst/>
          </a:prstGeom>
          <a:solidFill>
            <a:schemeClr val="tx2">
              <a:alpha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4">
                  <a:lumMod val="20000"/>
                  <a:lumOff val="80000"/>
                </a:schemeClr>
              </a:solidFill>
            </a:endParaRPr>
          </a:p>
        </p:txBody>
      </p:sp>
      <p:sp>
        <p:nvSpPr>
          <p:cNvPr id="19" name="Content Placeholder 16">
            <a:extLst>
              <a:ext uri="{FF2B5EF4-FFF2-40B4-BE49-F238E27FC236}">
                <a16:creationId xmlns:a16="http://schemas.microsoft.com/office/drawing/2014/main" id="{ACAD2674-6B23-7818-8601-CC8A6B01C331}"/>
              </a:ext>
            </a:extLst>
          </p:cNvPr>
          <p:cNvSpPr>
            <a:spLocks noGrp="1"/>
          </p:cNvSpPr>
          <p:nvPr>
            <p:ph sz="quarter" idx="13" hasCustomPrompt="1"/>
          </p:nvPr>
        </p:nvSpPr>
        <p:spPr>
          <a:xfrm>
            <a:off x="743473" y="444346"/>
            <a:ext cx="8181975" cy="566737"/>
          </a:xfrm>
        </p:spPr>
        <p:txBody>
          <a:bodyPr/>
          <a:lstStyle>
            <a:lvl1pPr>
              <a:buNone/>
              <a:defRPr sz="2800">
                <a:solidFill>
                  <a:schemeClr val="bg1"/>
                </a:solidFill>
              </a:defRPr>
            </a:lvl1pPr>
          </a:lstStyle>
          <a:p>
            <a:r>
              <a:rPr lang="en-US"/>
              <a:t>Click to edit Master title style</a:t>
            </a:r>
            <a:endParaRPr lang="en-US">
              <a:solidFill>
                <a:schemeClr val="bg1"/>
              </a:solidFill>
            </a:endParaRPr>
          </a:p>
        </p:txBody>
      </p:sp>
    </p:spTree>
    <p:extLst>
      <p:ext uri="{BB962C8B-B14F-4D97-AF65-F5344CB8AC3E}">
        <p14:creationId xmlns:p14="http://schemas.microsoft.com/office/powerpoint/2010/main" val="2518574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5D29288-D98D-33BD-2A25-451DF4D96559}"/>
              </a:ext>
            </a:extLst>
          </p:cNvPr>
          <p:cNvSpPr>
            <a:spLocks noGrp="1"/>
          </p:cNvSpPr>
          <p:nvPr>
            <p:ph type="title"/>
          </p:nvPr>
        </p:nvSpPr>
        <p:spPr>
          <a:xfrm>
            <a:off x="841248" y="365760"/>
            <a:ext cx="10515600" cy="1325880"/>
          </a:xfrm>
          <a:prstGeom prst="rect">
            <a:avLst/>
          </a:prstGeom>
        </p:spPr>
        <p:txBody>
          <a:bodyPr vert="horz" lIns="91440" tIns="45720" rIns="91440" bIns="45720" rtlCol="0" anchor="ctr">
            <a:normAutofit/>
          </a:bodyPr>
          <a:lstStyle>
            <a:lvl1pPr>
              <a:defRPr sz="2800"/>
            </a:lvl1pPr>
          </a:lstStyle>
          <a:p>
            <a:r>
              <a:rPr lang="en-US"/>
              <a:t>Click to edit Master title style</a:t>
            </a:r>
          </a:p>
        </p:txBody>
      </p:sp>
      <p:sp>
        <p:nvSpPr>
          <p:cNvPr id="3" name="Text Placeholder 2">
            <a:extLst>
              <a:ext uri="{FF2B5EF4-FFF2-40B4-BE49-F238E27FC236}">
                <a16:creationId xmlns:a16="http://schemas.microsoft.com/office/drawing/2014/main" id="{630A0D9F-A893-32C4-9F34-E119F113F4E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ooter Placeholder 6">
            <a:extLst>
              <a:ext uri="{FF2B5EF4-FFF2-40B4-BE49-F238E27FC236}">
                <a16:creationId xmlns:a16="http://schemas.microsoft.com/office/drawing/2014/main" id="{356D3AA2-58E0-9F77-3209-8E02CEE03B66}"/>
              </a:ext>
            </a:extLst>
          </p:cNvPr>
          <p:cNvSpPr>
            <a:spLocks noGrp="1"/>
          </p:cNvSpPr>
          <p:nvPr>
            <p:ph type="ftr" sz="quarter" idx="3"/>
          </p:nvPr>
        </p:nvSpPr>
        <p:spPr>
          <a:xfrm>
            <a:off x="6868048" y="6356350"/>
            <a:ext cx="4114800" cy="365125"/>
          </a:xfrm>
          <a:prstGeom prst="rect">
            <a:avLst/>
          </a:prstGeom>
        </p:spPr>
        <p:txBody>
          <a:bodyPr vert="horz" lIns="91440" tIns="45720" rIns="91440" bIns="45720" rtlCol="0" anchor="ctr"/>
          <a:lstStyle>
            <a:lvl1pPr algn="r">
              <a:defRPr sz="1200">
                <a:solidFill>
                  <a:schemeClr val="tx1">
                    <a:lumMod val="75000"/>
                    <a:lumOff val="25000"/>
                  </a:schemeClr>
                </a:solidFill>
              </a:defRPr>
            </a:lvl1pPr>
          </a:lstStyle>
          <a:p>
            <a:r>
              <a:rPr lang="en-US"/>
              <a:t>Module Name</a:t>
            </a:r>
          </a:p>
        </p:txBody>
      </p:sp>
      <p:sp>
        <p:nvSpPr>
          <p:cNvPr id="8" name="Slide Number Placeholder 7">
            <a:extLst>
              <a:ext uri="{FF2B5EF4-FFF2-40B4-BE49-F238E27FC236}">
                <a16:creationId xmlns:a16="http://schemas.microsoft.com/office/drawing/2014/main" id="{46246C19-B881-56F3-A769-8709E3AE8DE2}"/>
              </a:ext>
            </a:extLst>
          </p:cNvPr>
          <p:cNvSpPr>
            <a:spLocks noGrp="1"/>
          </p:cNvSpPr>
          <p:nvPr>
            <p:ph type="sldNum" sz="quarter" idx="4"/>
          </p:nvPr>
        </p:nvSpPr>
        <p:spPr>
          <a:xfrm>
            <a:off x="10982848" y="6356350"/>
            <a:ext cx="370952" cy="365125"/>
          </a:xfrm>
          <a:prstGeom prst="rect">
            <a:avLst/>
          </a:prstGeom>
          <a:solidFill>
            <a:schemeClr val="accent5"/>
          </a:solidFill>
        </p:spPr>
        <p:txBody>
          <a:bodyPr vert="horz" lIns="91440" tIns="45720" rIns="91440" bIns="45720" rtlCol="0" anchor="ctr"/>
          <a:lstStyle>
            <a:lvl1pPr algn="ctr">
              <a:defRPr sz="1200">
                <a:solidFill>
                  <a:schemeClr val="tx1">
                    <a:lumMod val="75000"/>
                    <a:lumOff val="25000"/>
                  </a:schemeClr>
                </a:solidFill>
                <a:latin typeface="Poppins" panose="020B0604020202020204" pitchFamily="34" charset="0"/>
                <a:cs typeface="Poppins" panose="020B0604020202020204" pitchFamily="34" charset="0"/>
              </a:defRPr>
            </a:lvl1pPr>
          </a:lstStyle>
          <a:p>
            <a:fld id="{1B6BCD38-10FB-4154-A4CD-08746A6DCB55}" type="slidenum">
              <a:rPr lang="en-US" smtClean="0"/>
              <a:pPr/>
              <a:t>‹#›</a:t>
            </a:fld>
            <a:endParaRPr lang="en-US"/>
          </a:p>
        </p:txBody>
      </p:sp>
    </p:spTree>
    <p:extLst>
      <p:ext uri="{BB962C8B-B14F-4D97-AF65-F5344CB8AC3E}">
        <p14:creationId xmlns:p14="http://schemas.microsoft.com/office/powerpoint/2010/main" val="334824899"/>
      </p:ext>
    </p:extLst>
  </p:cSld>
  <p:clrMap bg1="lt1" tx1="dk1" bg2="lt2" tx2="dk2" accent1="accent1" accent2="accent2" accent3="accent3" accent4="accent4" accent5="accent5" accent6="accent6" hlink="hlink" folHlink="folHlink"/>
  <p:sldLayoutIdLst>
    <p:sldLayoutId id="2147483649" r:id="rId1"/>
    <p:sldLayoutId id="2147483661" r:id="rId2"/>
    <p:sldLayoutId id="2147483662" r:id="rId3"/>
    <p:sldLayoutId id="2147483668" r:id="rId4"/>
    <p:sldLayoutId id="2147483660" r:id="rId5"/>
    <p:sldLayoutId id="2147483663" r:id="rId6"/>
    <p:sldLayoutId id="2147483664" r:id="rId7"/>
    <p:sldLayoutId id="2147483665" r:id="rId8"/>
    <p:sldLayoutId id="2147483666" r:id="rId9"/>
    <p:sldLayoutId id="2147483669" r:id="rId10"/>
    <p:sldLayoutId id="2147483670" r:id="rId11"/>
    <p:sldLayoutId id="2147483671" r:id="rId12"/>
    <p:sldLayoutId id="2147483676" r:id="rId13"/>
    <p:sldLayoutId id="2147483677" r:id="rId14"/>
    <p:sldLayoutId id="2147483650" r:id="rId15"/>
    <p:sldLayoutId id="2147483667" r:id="rId16"/>
    <p:sldLayoutId id="2147483652" r:id="rId17"/>
    <p:sldLayoutId id="2147483653" r:id="rId18"/>
    <p:sldLayoutId id="2147483654" r:id="rId19"/>
    <p:sldLayoutId id="2147483675" r:id="rId20"/>
    <p:sldLayoutId id="2147483673" r:id="rId21"/>
    <p:sldLayoutId id="2147483655" r:id="rId22"/>
  </p:sldLayoutIdLst>
  <p:hf hdr="0" dt="0"/>
  <p:txStyles>
    <p:titleStyle>
      <a:lvl1pPr algn="l" defTabSz="914400" rtl="0" eaLnBrk="1" latinLnBrk="0" hangingPunct="1">
        <a:lnSpc>
          <a:spcPct val="90000"/>
        </a:lnSpc>
        <a:spcBef>
          <a:spcPct val="0"/>
        </a:spcBef>
        <a:buNone/>
        <a:defRPr sz="2800" b="1" kern="1200">
          <a:solidFill>
            <a:schemeClr val="tx1"/>
          </a:solidFill>
          <a:latin typeface="Poppins" panose="020B0604020202020204" pitchFamily="34" charset="0"/>
          <a:ea typeface="+mj-ea"/>
          <a:cs typeface="Poppins" panose="020B0604020202020204" pitchFamily="34" charset="0"/>
        </a:defRPr>
      </a:lvl1pPr>
    </p:titleStyle>
    <p:bodyStyle>
      <a:lvl1pPr marL="228600" indent="-228600" algn="l" defTabSz="914400" rtl="0" eaLnBrk="1" latinLnBrk="0" hangingPunct="1">
        <a:lnSpc>
          <a:spcPct val="100000"/>
        </a:lnSpc>
        <a:spcBef>
          <a:spcPts val="1000"/>
        </a:spcBef>
        <a:spcAft>
          <a:spcPts val="1200"/>
        </a:spcAft>
        <a:buFont typeface="Poppins" panose="020B0604020202020204" pitchFamily="34" charset="0"/>
        <a:buChar char="•"/>
        <a:defRPr sz="2200" kern="1200">
          <a:solidFill>
            <a:schemeClr val="tx1"/>
          </a:solidFill>
          <a:latin typeface="Poppins" panose="020B0604020202020204" pitchFamily="34" charset="0"/>
          <a:ea typeface="+mn-ea"/>
          <a:cs typeface="Poppins" panose="020B0604020202020204" pitchFamily="34" charset="0"/>
        </a:defRPr>
      </a:lvl1pPr>
      <a:lvl2pPr marL="685800" indent="-228600" algn="l" defTabSz="914400" rtl="0" eaLnBrk="1" latinLnBrk="0" hangingPunct="1">
        <a:lnSpc>
          <a:spcPct val="100000"/>
        </a:lnSpc>
        <a:spcBef>
          <a:spcPts val="500"/>
        </a:spcBef>
        <a:spcAft>
          <a:spcPts val="1200"/>
        </a:spcAft>
        <a:buFont typeface="Poppins" panose="020B0604020202020204" pitchFamily="34" charset="0"/>
        <a:buChar char="•"/>
        <a:defRPr sz="2000" kern="1200">
          <a:solidFill>
            <a:schemeClr val="tx1"/>
          </a:solidFill>
          <a:latin typeface="Poppins" panose="020B0604020202020204" pitchFamily="34" charset="0"/>
          <a:ea typeface="+mn-ea"/>
          <a:cs typeface="Poppins" panose="020B0604020202020204" pitchFamily="34" charset="0"/>
        </a:defRPr>
      </a:lvl2pPr>
      <a:lvl3pPr marL="1143000" indent="-228600" algn="l" defTabSz="914400" rtl="0" eaLnBrk="1" latinLnBrk="0" hangingPunct="1">
        <a:lnSpc>
          <a:spcPct val="100000"/>
        </a:lnSpc>
        <a:spcBef>
          <a:spcPts val="500"/>
        </a:spcBef>
        <a:spcAft>
          <a:spcPts val="1200"/>
        </a:spcAft>
        <a:buFont typeface="Poppins" panose="020B0604020202020204" pitchFamily="34" charset="0"/>
        <a:buChar char="•"/>
        <a:defRPr sz="2000" kern="1200">
          <a:solidFill>
            <a:schemeClr val="tx1"/>
          </a:solidFill>
          <a:latin typeface="Poppins" panose="020B0604020202020204" pitchFamily="34" charset="0"/>
          <a:ea typeface="+mn-ea"/>
          <a:cs typeface="Poppins" panose="020B0604020202020204" pitchFamily="34" charset="0"/>
        </a:defRPr>
      </a:lvl3pPr>
      <a:lvl4pPr marL="1600200" indent="-228600" algn="l" defTabSz="914400" rtl="0" eaLnBrk="1" latinLnBrk="0" hangingPunct="1">
        <a:lnSpc>
          <a:spcPct val="100000"/>
        </a:lnSpc>
        <a:spcBef>
          <a:spcPts val="500"/>
        </a:spcBef>
        <a:spcAft>
          <a:spcPts val="1200"/>
        </a:spcAft>
        <a:buFont typeface="Poppins" panose="020B0604020202020204" pitchFamily="34" charset="0"/>
        <a:buChar char="•"/>
        <a:defRPr sz="1800" kern="1200">
          <a:solidFill>
            <a:schemeClr val="tx1"/>
          </a:solidFill>
          <a:latin typeface="Poppins" panose="020B0604020202020204" pitchFamily="34" charset="0"/>
          <a:ea typeface="+mn-ea"/>
          <a:cs typeface="Poppins" panose="020B0604020202020204" pitchFamily="34" charset="0"/>
        </a:defRPr>
      </a:lvl4pPr>
      <a:lvl5pPr marL="2057400" indent="-228600" algn="l" defTabSz="914400" rtl="0" eaLnBrk="1" latinLnBrk="0" hangingPunct="1">
        <a:lnSpc>
          <a:spcPct val="100000"/>
        </a:lnSpc>
        <a:spcBef>
          <a:spcPts val="500"/>
        </a:spcBef>
        <a:spcAft>
          <a:spcPts val="1200"/>
        </a:spcAft>
        <a:buFont typeface="Poppins" panose="020B0604020202020204" pitchFamily="34" charset="0"/>
        <a:buChar char="•"/>
        <a:defRPr sz="1800" kern="1200">
          <a:solidFill>
            <a:schemeClr val="tx1"/>
          </a:solidFill>
          <a:latin typeface="Poppins" panose="020B0604020202020204" pitchFamily="34" charset="0"/>
          <a:ea typeface="+mn-ea"/>
          <a:cs typeface="Poppins" panose="020B0604020202020204" pitchFamily="34" charset="0"/>
        </a:defRPr>
      </a:lvl5pPr>
      <a:lvl6pPr marL="2514600" indent="-228600" algn="l" defTabSz="914400" rtl="0" eaLnBrk="1" latinLnBrk="0" hangingPunct="1">
        <a:lnSpc>
          <a:spcPct val="90000"/>
        </a:lnSpc>
        <a:spcBef>
          <a:spcPts val="500"/>
        </a:spcBef>
        <a:buFont typeface="Poppi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oppi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oppi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oppins"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notesSlide" Target="../notesSlides/notesSlide3.xml"/><Relationship Id="rId1" Type="http://schemas.openxmlformats.org/officeDocument/2006/relationships/slideLayout" Target="../slideLayouts/slideLayout16.xml"/><Relationship Id="rId4" Type="http://schemas.openxmlformats.org/officeDocument/2006/relationships/image" Target="../media/image9.svg"/></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3" Type="http://schemas.openxmlformats.org/officeDocument/2006/relationships/hyperlink" Target="https://www.myfico.com/credit-education/calculators/loan-savings-calculator" TargetMode="External"/><Relationship Id="rId2" Type="http://schemas.openxmlformats.org/officeDocument/2006/relationships/notesSlide" Target="../notesSlides/notesSlide6.xml"/><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5.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6.xml"/><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5.xml"/></Relationships>
</file>

<file path=ppt/slides/_rels/slide2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4B333689-612E-3604-E4F9-2505173B0BB7}"/>
              </a:ext>
            </a:extLst>
          </p:cNvPr>
          <p:cNvPicPr>
            <a:picLocks noChangeAspect="1"/>
          </p:cNvPicPr>
          <p:nvPr/>
        </p:nvPicPr>
        <p:blipFill>
          <a:blip r:embed="rId3">
            <a:extLst>
              <a:ext uri="{28A0092B-C50C-407E-A947-70E740481C1C}">
                <a14:useLocalDpi xmlns:a14="http://schemas.microsoft.com/office/drawing/2010/main" val="0"/>
              </a:ext>
            </a:extLst>
          </a:blip>
          <a:srcRect t="16680" r="1276"/>
          <a:stretch>
            <a:fillRect/>
          </a:stretch>
        </p:blipFill>
        <p:spPr>
          <a:xfrm>
            <a:off x="1" y="0"/>
            <a:ext cx="12188952" cy="6858000"/>
          </a:xfrm>
          <a:prstGeom prst="rect">
            <a:avLst/>
          </a:prstGeom>
        </p:spPr>
      </p:pic>
      <p:sp>
        <p:nvSpPr>
          <p:cNvPr id="2" name="Title 1">
            <a:extLst>
              <a:ext uri="{FF2B5EF4-FFF2-40B4-BE49-F238E27FC236}">
                <a16:creationId xmlns:a16="http://schemas.microsoft.com/office/drawing/2014/main" id="{7A9713A3-1DB8-6EF0-A630-FE5D90E5D4EB}"/>
              </a:ext>
            </a:extLst>
          </p:cNvPr>
          <p:cNvSpPr>
            <a:spLocks noGrp="1"/>
          </p:cNvSpPr>
          <p:nvPr>
            <p:ph type="ctrTitle"/>
          </p:nvPr>
        </p:nvSpPr>
        <p:spPr>
          <a:xfrm>
            <a:off x="0" y="3877056"/>
            <a:ext cx="12188952" cy="2139696"/>
          </a:xfrm>
        </p:spPr>
        <p:txBody>
          <a:bodyPr/>
          <a:lstStyle/>
          <a:p>
            <a:br>
              <a:rPr lang="en-US"/>
            </a:br>
            <a:r>
              <a:rPr lang="en-US"/>
              <a:t>OnPoint Financial Literacy Education</a:t>
            </a:r>
          </a:p>
        </p:txBody>
      </p:sp>
      <p:sp>
        <p:nvSpPr>
          <p:cNvPr id="3" name="Subtitle 2">
            <a:extLst>
              <a:ext uri="{FF2B5EF4-FFF2-40B4-BE49-F238E27FC236}">
                <a16:creationId xmlns:a16="http://schemas.microsoft.com/office/drawing/2014/main" id="{5A89F674-9BE2-D0F9-CDF3-5AD8A607BCFA}"/>
              </a:ext>
            </a:extLst>
          </p:cNvPr>
          <p:cNvSpPr>
            <a:spLocks noGrp="1"/>
          </p:cNvSpPr>
          <p:nvPr>
            <p:ph type="subTitle" idx="1"/>
          </p:nvPr>
        </p:nvSpPr>
        <p:spPr>
          <a:xfrm>
            <a:off x="0" y="4101152"/>
            <a:ext cx="12188952" cy="1915600"/>
          </a:xfrm>
        </p:spPr>
        <p:txBody>
          <a:bodyPr/>
          <a:lstStyle/>
          <a:p>
            <a:r>
              <a:rPr lang="en-US"/>
              <a:t>Lesson 9: Credit Consequences</a:t>
            </a:r>
          </a:p>
        </p:txBody>
      </p:sp>
    </p:spTree>
    <p:extLst>
      <p:ext uri="{BB962C8B-B14F-4D97-AF65-F5344CB8AC3E}">
        <p14:creationId xmlns:p14="http://schemas.microsoft.com/office/powerpoint/2010/main" val="18226115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D2DD0B1E-5DD0-7BC8-DDBA-C0B015651135}"/>
              </a:ext>
            </a:extLst>
          </p:cNvPr>
          <p:cNvSpPr>
            <a:spLocks noGrp="1"/>
          </p:cNvSpPr>
          <p:nvPr>
            <p:ph type="ftr" sz="quarter" idx="10"/>
          </p:nvPr>
        </p:nvSpPr>
        <p:spPr/>
        <p:txBody>
          <a:bodyPr/>
          <a:lstStyle/>
          <a:p>
            <a:r>
              <a:rPr lang="en-US" dirty="0"/>
              <a:t>Credit Consequences</a:t>
            </a:r>
          </a:p>
        </p:txBody>
      </p:sp>
      <p:sp>
        <p:nvSpPr>
          <p:cNvPr id="4" name="Slide Number Placeholder 3">
            <a:extLst>
              <a:ext uri="{FF2B5EF4-FFF2-40B4-BE49-F238E27FC236}">
                <a16:creationId xmlns:a16="http://schemas.microsoft.com/office/drawing/2014/main" id="{BEFD51F0-8020-B5D4-93B0-3241E8D401B1}"/>
              </a:ext>
            </a:extLst>
          </p:cNvPr>
          <p:cNvSpPr>
            <a:spLocks noGrp="1"/>
          </p:cNvSpPr>
          <p:nvPr>
            <p:ph type="sldNum" sz="quarter" idx="11"/>
          </p:nvPr>
        </p:nvSpPr>
        <p:spPr/>
        <p:txBody>
          <a:bodyPr/>
          <a:lstStyle/>
          <a:p>
            <a:fld id="{1B6BCD38-10FB-4154-A4CD-08746A6DCB55}" type="slidenum">
              <a:rPr lang="en-US" smtClean="0"/>
              <a:pPr/>
              <a:t>2</a:t>
            </a:fld>
            <a:endParaRPr lang="en-US"/>
          </a:p>
        </p:txBody>
      </p:sp>
      <p:sp>
        <p:nvSpPr>
          <p:cNvPr id="5" name="Text Placeholder 4">
            <a:extLst>
              <a:ext uri="{FF2B5EF4-FFF2-40B4-BE49-F238E27FC236}">
                <a16:creationId xmlns:a16="http://schemas.microsoft.com/office/drawing/2014/main" id="{C7B18A9A-CF9F-5373-F4DD-EBAA71AF8637}"/>
              </a:ext>
            </a:extLst>
          </p:cNvPr>
          <p:cNvSpPr>
            <a:spLocks noGrp="1"/>
          </p:cNvSpPr>
          <p:nvPr>
            <p:ph type="body" sz="quarter" idx="12"/>
          </p:nvPr>
        </p:nvSpPr>
        <p:spPr/>
        <p:txBody>
          <a:bodyPr>
            <a:noAutofit/>
          </a:bodyPr>
          <a:lstStyle/>
          <a:p>
            <a:pPr marL="0" indent="0" algn="ctr"/>
            <a:r>
              <a:rPr lang="en-US" sz="2000" dirty="0">
                <a:solidFill>
                  <a:schemeClr val="bg1"/>
                </a:solidFill>
              </a:rPr>
              <a:t>Imagine two people apply for an apartment. One gets approved easily, while the other must pay a larger security deposit or gets denied. </a:t>
            </a:r>
          </a:p>
          <a:p>
            <a:pPr marL="0" indent="0" algn="ctr"/>
            <a:r>
              <a:rPr lang="en-US" sz="2000" dirty="0">
                <a:solidFill>
                  <a:schemeClr val="bg1"/>
                </a:solidFill>
              </a:rPr>
              <a:t>What do you think made the difference?</a:t>
            </a:r>
          </a:p>
          <a:p>
            <a:pPr algn="ctr"/>
            <a:endParaRPr lang="en-US" sz="2000" dirty="0">
              <a:solidFill>
                <a:schemeClr val="bg1"/>
              </a:solidFill>
            </a:endParaRPr>
          </a:p>
        </p:txBody>
      </p:sp>
      <p:sp>
        <p:nvSpPr>
          <p:cNvPr id="6" name="Text Placeholder 5">
            <a:extLst>
              <a:ext uri="{FF2B5EF4-FFF2-40B4-BE49-F238E27FC236}">
                <a16:creationId xmlns:a16="http://schemas.microsoft.com/office/drawing/2014/main" id="{3BECEE85-A79F-E59C-9B5D-D8DBBF3FF237}"/>
              </a:ext>
            </a:extLst>
          </p:cNvPr>
          <p:cNvSpPr>
            <a:spLocks noGrp="1"/>
          </p:cNvSpPr>
          <p:nvPr>
            <p:ph type="body" sz="quarter" idx="13"/>
          </p:nvPr>
        </p:nvSpPr>
        <p:spPr/>
        <p:txBody>
          <a:bodyPr/>
          <a:lstStyle/>
          <a:p>
            <a:r>
              <a:rPr lang="en-US" dirty="0">
                <a:solidFill>
                  <a:schemeClr val="bg1"/>
                </a:solidFill>
              </a:rPr>
              <a:t>Warm-up</a:t>
            </a:r>
          </a:p>
        </p:txBody>
      </p:sp>
    </p:spTree>
    <p:extLst>
      <p:ext uri="{BB962C8B-B14F-4D97-AF65-F5344CB8AC3E}">
        <p14:creationId xmlns:p14="http://schemas.microsoft.com/office/powerpoint/2010/main" val="25981309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4CFBC-D5C1-FDE1-50D1-EE85C4ACA228}"/>
              </a:ext>
            </a:extLst>
          </p:cNvPr>
          <p:cNvSpPr>
            <a:spLocks noGrp="1"/>
          </p:cNvSpPr>
          <p:nvPr>
            <p:ph type="title"/>
          </p:nvPr>
        </p:nvSpPr>
        <p:spPr/>
        <p:txBody>
          <a:bodyPr/>
          <a:lstStyle/>
          <a:p>
            <a:r>
              <a:rPr lang="en-US" dirty="0"/>
              <a:t>Learning Targets</a:t>
            </a:r>
          </a:p>
        </p:txBody>
      </p:sp>
      <p:sp>
        <p:nvSpPr>
          <p:cNvPr id="3" name="Content Placeholder 2">
            <a:extLst>
              <a:ext uri="{FF2B5EF4-FFF2-40B4-BE49-F238E27FC236}">
                <a16:creationId xmlns:a16="http://schemas.microsoft.com/office/drawing/2014/main" id="{58EA520E-7FB4-3868-ECF0-34CDEEA0258D}"/>
              </a:ext>
            </a:extLst>
          </p:cNvPr>
          <p:cNvSpPr>
            <a:spLocks noGrp="1"/>
          </p:cNvSpPr>
          <p:nvPr>
            <p:ph idx="1"/>
          </p:nvPr>
        </p:nvSpPr>
        <p:spPr>
          <a:xfrm>
            <a:off x="838504" y="1826056"/>
            <a:ext cx="10515600" cy="502920"/>
          </a:xfrm>
        </p:spPr>
        <p:txBody>
          <a:bodyPr/>
          <a:lstStyle/>
          <a:p>
            <a:pPr marL="0" indent="0">
              <a:buNone/>
            </a:pPr>
            <a:r>
              <a:rPr lang="en-US" dirty="0"/>
              <a:t>I can:</a:t>
            </a:r>
          </a:p>
        </p:txBody>
      </p:sp>
      <p:sp>
        <p:nvSpPr>
          <p:cNvPr id="4" name="Footer Placeholder 3">
            <a:extLst>
              <a:ext uri="{FF2B5EF4-FFF2-40B4-BE49-F238E27FC236}">
                <a16:creationId xmlns:a16="http://schemas.microsoft.com/office/drawing/2014/main" id="{426B4235-D20E-299A-48CA-B42A5FF46866}"/>
              </a:ext>
            </a:extLst>
          </p:cNvPr>
          <p:cNvSpPr>
            <a:spLocks noGrp="1"/>
          </p:cNvSpPr>
          <p:nvPr>
            <p:ph type="ftr" sz="quarter" idx="10"/>
          </p:nvPr>
        </p:nvSpPr>
        <p:spPr/>
        <p:txBody>
          <a:bodyPr/>
          <a:lstStyle/>
          <a:p>
            <a:r>
              <a:rPr lang="en-US"/>
              <a:t>Module Name</a:t>
            </a:r>
          </a:p>
        </p:txBody>
      </p:sp>
      <p:sp>
        <p:nvSpPr>
          <p:cNvPr id="5" name="Slide Number Placeholder 4">
            <a:extLst>
              <a:ext uri="{FF2B5EF4-FFF2-40B4-BE49-F238E27FC236}">
                <a16:creationId xmlns:a16="http://schemas.microsoft.com/office/drawing/2014/main" id="{91B19117-E721-E364-080F-D3FF5128B664}"/>
              </a:ext>
            </a:extLst>
          </p:cNvPr>
          <p:cNvSpPr>
            <a:spLocks noGrp="1"/>
          </p:cNvSpPr>
          <p:nvPr>
            <p:ph type="sldNum" sz="quarter" idx="11"/>
          </p:nvPr>
        </p:nvSpPr>
        <p:spPr/>
        <p:txBody>
          <a:bodyPr/>
          <a:lstStyle/>
          <a:p>
            <a:fld id="{1B6BCD38-10FB-4154-A4CD-08746A6DCB55}" type="slidenum">
              <a:rPr lang="en-US" smtClean="0"/>
              <a:pPr/>
              <a:t>3</a:t>
            </a:fld>
            <a:endParaRPr lang="en-US"/>
          </a:p>
        </p:txBody>
      </p:sp>
      <p:pic>
        <p:nvPicPr>
          <p:cNvPr id="7" name="Graphic 6">
            <a:extLst>
              <a:ext uri="{FF2B5EF4-FFF2-40B4-BE49-F238E27FC236}">
                <a16:creationId xmlns:a16="http://schemas.microsoft.com/office/drawing/2014/main" id="{2EE63A88-82F8-59DF-DD05-D064EA4C58F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183879" y="2514600"/>
            <a:ext cx="1371600" cy="1371600"/>
          </a:xfrm>
          <a:prstGeom prst="rect">
            <a:avLst/>
          </a:prstGeom>
        </p:spPr>
      </p:pic>
      <p:pic>
        <p:nvPicPr>
          <p:cNvPr id="9" name="Graphic 8">
            <a:extLst>
              <a:ext uri="{FF2B5EF4-FFF2-40B4-BE49-F238E27FC236}">
                <a16:creationId xmlns:a16="http://schemas.microsoft.com/office/drawing/2014/main" id="{EBC85AB6-163E-F6CD-446C-B771B8CB4527}"/>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606040" y="2514600"/>
            <a:ext cx="1371600" cy="1371600"/>
          </a:xfrm>
          <a:prstGeom prst="rect">
            <a:avLst/>
          </a:prstGeom>
        </p:spPr>
      </p:pic>
      <p:sp>
        <p:nvSpPr>
          <p:cNvPr id="10" name="Learning target column 1">
            <a:extLst>
              <a:ext uri="{FF2B5EF4-FFF2-40B4-BE49-F238E27FC236}">
                <a16:creationId xmlns:a16="http://schemas.microsoft.com/office/drawing/2014/main" id="{58EA520E-7FB4-3868-ECF0-34CDEEA0258D}"/>
              </a:ext>
            </a:extLst>
          </p:cNvPr>
          <p:cNvSpPr>
            <a:spLocks noGrp="1"/>
          </p:cNvSpPr>
          <p:nvPr>
            <p:ph idx="1"/>
          </p:nvPr>
        </p:nvSpPr>
        <p:spPr>
          <a:xfrm>
            <a:off x="960120" y="4114800"/>
            <a:ext cx="4663440" cy="1645920"/>
          </a:xfrm>
        </p:spPr>
        <p:txBody>
          <a:bodyPr wrap="square"/>
          <a:lstStyle/>
          <a:p>
            <a:pPr marL="0" indent="0" algn="ctr">
              <a:buNone/>
            </a:pPr>
            <a:r>
              <a:rPr lang="en-US" dirty="0"/>
              <a:t>Explain how my credit score can affect me now and in the future</a:t>
            </a:r>
          </a:p>
        </p:txBody>
      </p:sp>
      <p:sp>
        <p:nvSpPr>
          <p:cNvPr id="11" name="Learning target column 2">
            <a:extLst>
              <a:ext uri="{FF2B5EF4-FFF2-40B4-BE49-F238E27FC236}">
                <a16:creationId xmlns:a16="http://schemas.microsoft.com/office/drawing/2014/main" id="{58EA520E-7FB4-3868-ECF0-34CDEEA0258D}"/>
              </a:ext>
            </a:extLst>
          </p:cNvPr>
          <p:cNvSpPr>
            <a:spLocks noGrp="1"/>
          </p:cNvSpPr>
          <p:nvPr>
            <p:ph idx="1"/>
          </p:nvPr>
        </p:nvSpPr>
        <p:spPr>
          <a:xfrm>
            <a:off x="6537959" y="4114800"/>
            <a:ext cx="4663440" cy="1645920"/>
          </a:xfrm>
        </p:spPr>
        <p:txBody>
          <a:bodyPr wrap="square"/>
          <a:lstStyle/>
          <a:p>
            <a:pPr marL="0" indent="0" algn="ctr">
              <a:buNone/>
            </a:pPr>
            <a:r>
              <a:rPr lang="en-US"/>
              <a:t>Identify ways to build and keep good credit</a:t>
            </a:r>
          </a:p>
        </p:txBody>
      </p:sp>
    </p:spTree>
    <p:extLst>
      <p:ext uri="{BB962C8B-B14F-4D97-AF65-F5344CB8AC3E}">
        <p14:creationId xmlns:p14="http://schemas.microsoft.com/office/powerpoint/2010/main" val="18848016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D0D3788-0177-3A0C-8597-D77A26DC0382}"/>
              </a:ext>
            </a:extLst>
          </p:cNvPr>
          <p:cNvPicPr>
            <a:picLocks noChangeAspect="1"/>
          </p:cNvPicPr>
          <p:nvPr/>
        </p:nvPicPr>
        <p:blipFill>
          <a:blip r:embed="rId3">
            <a:extLst>
              <a:ext uri="{28A0092B-C50C-407E-A947-70E740481C1C}">
                <a14:useLocalDpi xmlns:a14="http://schemas.microsoft.com/office/drawing/2010/main" val="0"/>
              </a:ext>
            </a:extLst>
          </a:blip>
          <a:srcRect t="2959" b="12707"/>
          <a:stretch>
            <a:fillRect/>
          </a:stretch>
        </p:blipFill>
        <p:spPr>
          <a:xfrm>
            <a:off x="0" y="0"/>
            <a:ext cx="12192000" cy="6858000"/>
          </a:xfrm>
          <a:prstGeom prst="rect">
            <a:avLst/>
          </a:prstGeom>
        </p:spPr>
      </p:pic>
      <p:sp>
        <p:nvSpPr>
          <p:cNvPr id="6" name="Rectangle 5">
            <a:extLst>
              <a:ext uri="{FF2B5EF4-FFF2-40B4-BE49-F238E27FC236}">
                <a16:creationId xmlns:a16="http://schemas.microsoft.com/office/drawing/2014/main" id="{7C491CE8-1ACA-A07B-8EC7-20D7434DB80B}"/>
              </a:ext>
            </a:extLst>
          </p:cNvPr>
          <p:cNvSpPr>
            <a:spLocks/>
          </p:cNvSpPr>
          <p:nvPr/>
        </p:nvSpPr>
        <p:spPr>
          <a:xfrm>
            <a:off x="302319" y="0"/>
            <a:ext cx="4907634" cy="6858000"/>
          </a:xfrm>
          <a:prstGeom prst="rect">
            <a:avLst/>
          </a:prstGeom>
          <a:solidFill>
            <a:schemeClr val="tx2">
              <a:alpha val="70000"/>
            </a:schemeClr>
          </a:solidFill>
          <a:ln w="1270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688FC50-C74F-A9F9-7BD4-5F3E6BF441CC}"/>
              </a:ext>
            </a:extLst>
          </p:cNvPr>
          <p:cNvSpPr>
            <a:spLocks noGrp="1"/>
          </p:cNvSpPr>
          <p:nvPr>
            <p:ph type="ctrTitle"/>
          </p:nvPr>
        </p:nvSpPr>
        <p:spPr/>
        <p:txBody>
          <a:bodyPr/>
          <a:lstStyle/>
          <a:p>
            <a:r>
              <a:rPr lang="en-US"/>
              <a:t>Presentation</a:t>
            </a:r>
          </a:p>
        </p:txBody>
      </p:sp>
    </p:spTree>
    <p:extLst>
      <p:ext uri="{BB962C8B-B14F-4D97-AF65-F5344CB8AC3E}">
        <p14:creationId xmlns:p14="http://schemas.microsoft.com/office/powerpoint/2010/main" val="20001093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115410-92B5-3BD0-4CD2-72B64282D1CD}"/>
            </a:ext>
          </a:extLst>
        </p:cNvPr>
        <p:cNvGrpSpPr/>
        <p:nvPr/>
      </p:nvGrpSpPr>
      <p:grpSpPr>
        <a:xfrm>
          <a:off x="0" y="0"/>
          <a:ext cx="0" cy="0"/>
          <a:chOff x="0" y="0"/>
          <a:chExt cx="0" cy="0"/>
        </a:xfrm>
      </p:grpSpPr>
      <p:sp>
        <p:nvSpPr>
          <p:cNvPr id="4" name="Footer Placeholder 3">
            <a:extLst>
              <a:ext uri="{FF2B5EF4-FFF2-40B4-BE49-F238E27FC236}">
                <a16:creationId xmlns:a16="http://schemas.microsoft.com/office/drawing/2014/main" id="{9E456842-8624-8798-E108-38BEBE11F07C}"/>
              </a:ext>
            </a:extLst>
          </p:cNvPr>
          <p:cNvSpPr>
            <a:spLocks noGrp="1"/>
          </p:cNvSpPr>
          <p:nvPr>
            <p:ph type="ftr" sz="quarter" idx="10"/>
          </p:nvPr>
        </p:nvSpPr>
        <p:spPr/>
        <p:txBody>
          <a:bodyPr/>
          <a:lstStyle/>
          <a:p>
            <a:r>
              <a:rPr lang="en-US"/>
              <a:t>Credit Consequences</a:t>
            </a:r>
          </a:p>
        </p:txBody>
      </p:sp>
      <p:sp>
        <p:nvSpPr>
          <p:cNvPr id="5" name="Slide Number Placeholder 4">
            <a:extLst>
              <a:ext uri="{FF2B5EF4-FFF2-40B4-BE49-F238E27FC236}">
                <a16:creationId xmlns:a16="http://schemas.microsoft.com/office/drawing/2014/main" id="{F4E10DF5-C4EC-042D-E458-73DB6C15AE4F}"/>
              </a:ext>
            </a:extLst>
          </p:cNvPr>
          <p:cNvSpPr>
            <a:spLocks noGrp="1"/>
          </p:cNvSpPr>
          <p:nvPr>
            <p:ph type="sldNum" sz="quarter" idx="11"/>
          </p:nvPr>
        </p:nvSpPr>
        <p:spPr/>
        <p:txBody>
          <a:bodyPr/>
          <a:lstStyle/>
          <a:p>
            <a:r>
              <a:rPr lang="en-US" dirty="0"/>
              <a:t>5</a:t>
            </a:r>
          </a:p>
        </p:txBody>
      </p:sp>
      <p:graphicFrame>
        <p:nvGraphicFramePr>
          <p:cNvPr id="11" name="Content Placeholder 8">
            <a:extLst>
              <a:ext uri="{FF2B5EF4-FFF2-40B4-BE49-F238E27FC236}">
                <a16:creationId xmlns:a16="http://schemas.microsoft.com/office/drawing/2014/main" id="{4EC76D3E-020B-B519-5635-6C09A1C66B2E}"/>
              </a:ext>
            </a:extLst>
          </p:cNvPr>
          <p:cNvGraphicFramePr>
            <a:graphicFrameLocks noGrp="1"/>
          </p:cNvGraphicFramePr>
          <p:nvPr>
            <p:ph idx="1"/>
            <p:extLst>
              <p:ext uri="{D42A27DB-BD31-4B8C-83A1-F6EECF244321}">
                <p14:modId xmlns:p14="http://schemas.microsoft.com/office/powerpoint/2010/main" val="1950497448"/>
              </p:ext>
            </p:extLst>
          </p:nvPr>
        </p:nvGraphicFramePr>
        <p:xfrm>
          <a:off x="1889760" y="2129269"/>
          <a:ext cx="8412480" cy="3535680"/>
        </p:xfrm>
        <a:graphic>
          <a:graphicData uri="http://schemas.openxmlformats.org/drawingml/2006/table">
            <a:tbl>
              <a:tblPr firstRow="1" bandRow="1">
                <a:tableStyleId>{5C22544A-7EE6-4342-B048-85BDC9FD1C3A}</a:tableStyleId>
              </a:tblPr>
              <a:tblGrid>
                <a:gridCol w="4206240">
                  <a:extLst>
                    <a:ext uri="{9D8B030D-6E8A-4147-A177-3AD203B41FA5}">
                      <a16:colId xmlns:a16="http://schemas.microsoft.com/office/drawing/2014/main" val="3903391344"/>
                    </a:ext>
                  </a:extLst>
                </a:gridCol>
                <a:gridCol w="4206240">
                  <a:extLst>
                    <a:ext uri="{9D8B030D-6E8A-4147-A177-3AD203B41FA5}">
                      <a16:colId xmlns:a16="http://schemas.microsoft.com/office/drawing/2014/main" val="596303831"/>
                    </a:ext>
                  </a:extLst>
                </a:gridCol>
              </a:tblGrid>
              <a:tr h="548640">
                <a:tc>
                  <a:txBody>
                    <a:bodyPr/>
                    <a:lstStyle/>
                    <a:p>
                      <a:pPr algn="ctr"/>
                      <a:r>
                        <a:rPr lang="en-US" sz="2000">
                          <a:latin typeface="Poppins" panose="020B0604020202020204" pitchFamily="34" charset="0"/>
                          <a:cs typeface="Poppins" panose="020B0604020202020204" pitchFamily="34" charset="0"/>
                        </a:rPr>
                        <a:t>High Credit Score</a:t>
                      </a:r>
                    </a:p>
                  </a:txBody>
                  <a:tcPr marL="182880" marR="182880" marT="91440" marB="91440">
                    <a:solidFill>
                      <a:srgbClr val="0D5257"/>
                    </a:solidFill>
                  </a:tcPr>
                </a:tc>
                <a:tc>
                  <a:txBody>
                    <a:bodyPr/>
                    <a:lstStyle/>
                    <a:p>
                      <a:pPr algn="ctr"/>
                      <a:r>
                        <a:rPr lang="en-US" sz="2000">
                          <a:latin typeface="Poppins" panose="020B0604020202020204" pitchFamily="34" charset="0"/>
                          <a:cs typeface="Poppins" panose="020B0604020202020204" pitchFamily="34" charset="0"/>
                        </a:rPr>
                        <a:t>Low Credit Score</a:t>
                      </a:r>
                    </a:p>
                  </a:txBody>
                  <a:tcPr marL="182880" marR="182880" marT="91440" marB="91440">
                    <a:solidFill>
                      <a:srgbClr val="0D5257"/>
                    </a:solidFill>
                  </a:tcPr>
                </a:tc>
                <a:extLst>
                  <a:ext uri="{0D108BD9-81ED-4DB2-BD59-A6C34878D82A}">
                    <a16:rowId xmlns:a16="http://schemas.microsoft.com/office/drawing/2014/main" val="2056715123"/>
                  </a:ext>
                </a:extLst>
              </a:tr>
              <a:tr h="548640">
                <a:tc>
                  <a:txBody>
                    <a:bodyPr/>
                    <a:lstStyle/>
                    <a:p>
                      <a:pPr algn="l"/>
                      <a:r>
                        <a:rPr lang="en-US" sz="2000" kern="1200">
                          <a:solidFill>
                            <a:schemeClr val="dk1"/>
                          </a:solidFill>
                          <a:latin typeface="Poppins" panose="020B0604020202020204" pitchFamily="34" charset="0"/>
                          <a:ea typeface="+mn-ea"/>
                          <a:cs typeface="Poppins" panose="020B0604020202020204" pitchFamily="34" charset="0"/>
                        </a:rPr>
                        <a:t>Lower interest rates</a:t>
                      </a:r>
                    </a:p>
                  </a:txBody>
                  <a:tcPr marL="182880" marR="182880" marT="91440" marB="91440" anchor="ctr">
                    <a:solidFill>
                      <a:schemeClr val="bg2"/>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kern="1200">
                          <a:solidFill>
                            <a:schemeClr val="dk1"/>
                          </a:solidFill>
                          <a:latin typeface="Poppins" panose="020B0604020202020204" pitchFamily="34" charset="0"/>
                          <a:ea typeface="+mn-ea"/>
                          <a:cs typeface="Poppins" panose="020B0604020202020204" pitchFamily="34" charset="0"/>
                        </a:rPr>
                        <a:t>Higher interest rates</a:t>
                      </a:r>
                    </a:p>
                  </a:txBody>
                  <a:tcPr marL="182880" marR="182880" marT="91440" marB="91440" anchor="ctr">
                    <a:solidFill>
                      <a:schemeClr val="bg2"/>
                    </a:solidFill>
                  </a:tcPr>
                </a:tc>
                <a:extLst>
                  <a:ext uri="{0D108BD9-81ED-4DB2-BD59-A6C34878D82A}">
                    <a16:rowId xmlns:a16="http://schemas.microsoft.com/office/drawing/2014/main" val="475709873"/>
                  </a:ext>
                </a:extLst>
              </a:tr>
              <a:tr h="548640">
                <a:tc>
                  <a:txBody>
                    <a:bodyPr/>
                    <a:lstStyle/>
                    <a:p>
                      <a:pPr algn="l"/>
                      <a:r>
                        <a:rPr lang="en-US" sz="2000" kern="1200">
                          <a:solidFill>
                            <a:schemeClr val="dk1"/>
                          </a:solidFill>
                          <a:latin typeface="Poppins" panose="020B0604020202020204" pitchFamily="34" charset="0"/>
                          <a:ea typeface="+mn-ea"/>
                          <a:cs typeface="Poppins" panose="020B0604020202020204" pitchFamily="34" charset="0"/>
                        </a:rPr>
                        <a:t>Easier loan approvals</a:t>
                      </a:r>
                    </a:p>
                  </a:txBody>
                  <a:tcPr marL="182880" marR="182880" marT="91440" marB="91440" anchor="ctr">
                    <a:solidFill>
                      <a:schemeClr val="bg2">
                        <a:lumMod val="90000"/>
                      </a:schemeClr>
                    </a:solidFill>
                  </a:tcPr>
                </a:tc>
                <a:tc>
                  <a:txBody>
                    <a:bodyPr/>
                    <a:lstStyle/>
                    <a:p>
                      <a:pPr algn="l"/>
                      <a:r>
                        <a:rPr lang="en-US" sz="2000" kern="1200">
                          <a:solidFill>
                            <a:schemeClr val="dk1"/>
                          </a:solidFill>
                          <a:latin typeface="Poppins" panose="020B0604020202020204" pitchFamily="34" charset="0"/>
                          <a:ea typeface="+mn-ea"/>
                          <a:cs typeface="Poppins" panose="020B0604020202020204" pitchFamily="34" charset="0"/>
                        </a:rPr>
                        <a:t>Potential loan denials</a:t>
                      </a:r>
                    </a:p>
                  </a:txBody>
                  <a:tcPr marL="182880" marR="182880" marT="91440" marB="91440" anchor="ctr">
                    <a:solidFill>
                      <a:schemeClr val="bg2">
                        <a:lumMod val="90000"/>
                      </a:schemeClr>
                    </a:solidFill>
                  </a:tcPr>
                </a:tc>
                <a:extLst>
                  <a:ext uri="{0D108BD9-81ED-4DB2-BD59-A6C34878D82A}">
                    <a16:rowId xmlns:a16="http://schemas.microsoft.com/office/drawing/2014/main" val="3953251226"/>
                  </a:ext>
                </a:extLst>
              </a:tr>
              <a:tr h="548640">
                <a:tc>
                  <a:txBody>
                    <a:bodyPr/>
                    <a:lstStyle/>
                    <a:p>
                      <a:pPr algn="l"/>
                      <a:r>
                        <a:rPr lang="en-US" sz="2000" kern="1200">
                          <a:solidFill>
                            <a:schemeClr val="dk1"/>
                          </a:solidFill>
                          <a:latin typeface="Poppins" panose="020B0604020202020204" pitchFamily="34" charset="0"/>
                          <a:ea typeface="+mn-ea"/>
                          <a:cs typeface="Poppins" panose="020B0604020202020204" pitchFamily="34" charset="0"/>
                        </a:rPr>
                        <a:t>Lower </a:t>
                      </a:r>
                      <a:r>
                        <a:rPr lang="en-US" sz="2000" b="1" i="0" kern="1200">
                          <a:solidFill>
                            <a:schemeClr val="dk1"/>
                          </a:solidFill>
                          <a:latin typeface="Poppins" panose="020B0604020202020204" pitchFamily="34" charset="0"/>
                          <a:ea typeface="+mn-ea"/>
                          <a:cs typeface="Poppins" panose="020B0604020202020204" pitchFamily="34" charset="0"/>
                        </a:rPr>
                        <a:t>insurance premiums</a:t>
                      </a:r>
                    </a:p>
                  </a:txBody>
                  <a:tcPr marL="182880" marR="182880" marT="91440" marB="91440" anchor="ctr">
                    <a:solidFill>
                      <a:schemeClr val="bg2"/>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kern="1200">
                          <a:solidFill>
                            <a:schemeClr val="dk1"/>
                          </a:solidFill>
                          <a:latin typeface="Poppins" panose="020B0604020202020204" pitchFamily="34" charset="0"/>
                          <a:ea typeface="+mn-ea"/>
                          <a:cs typeface="Poppins" panose="020B0604020202020204" pitchFamily="34" charset="0"/>
                        </a:rPr>
                        <a:t>Higher premiums</a:t>
                      </a:r>
                    </a:p>
                  </a:txBody>
                  <a:tcPr marL="182880" marR="182880" marT="91440" marB="91440" anchor="ctr">
                    <a:solidFill>
                      <a:schemeClr val="bg2"/>
                    </a:solidFill>
                  </a:tcPr>
                </a:tc>
                <a:extLst>
                  <a:ext uri="{0D108BD9-81ED-4DB2-BD59-A6C34878D82A}">
                    <a16:rowId xmlns:a16="http://schemas.microsoft.com/office/drawing/2014/main" val="321274481"/>
                  </a:ext>
                </a:extLst>
              </a:tr>
              <a:tr h="548640">
                <a:tc>
                  <a:txBody>
                    <a:bodyPr/>
                    <a:lstStyle/>
                    <a:p>
                      <a:pPr algn="l"/>
                      <a:r>
                        <a:rPr lang="en-US" sz="2000" kern="1200">
                          <a:solidFill>
                            <a:schemeClr val="dk1"/>
                          </a:solidFill>
                          <a:latin typeface="Poppins" panose="020B0604020202020204" pitchFamily="34" charset="0"/>
                          <a:ea typeface="+mn-ea"/>
                          <a:cs typeface="Poppins" panose="020B0604020202020204" pitchFamily="34" charset="0"/>
                        </a:rPr>
                        <a:t>No utility deposits</a:t>
                      </a:r>
                    </a:p>
                  </a:txBody>
                  <a:tcPr marL="182880" marR="182880" marT="91440" marB="91440" anchor="ctr">
                    <a:solidFill>
                      <a:schemeClr val="bg2">
                        <a:lumMod val="90000"/>
                      </a:schemeClr>
                    </a:solidFill>
                  </a:tcPr>
                </a:tc>
                <a:tc>
                  <a:txBody>
                    <a:bodyPr/>
                    <a:lstStyle/>
                    <a:p>
                      <a:pPr algn="l"/>
                      <a:r>
                        <a:rPr lang="en-US" sz="2000" kern="1200">
                          <a:solidFill>
                            <a:schemeClr val="dk1"/>
                          </a:solidFill>
                          <a:latin typeface="Poppins" panose="020B0604020202020204" pitchFamily="34" charset="0"/>
                          <a:ea typeface="+mn-ea"/>
                          <a:cs typeface="Poppins" panose="020B0604020202020204" pitchFamily="34" charset="0"/>
                        </a:rPr>
                        <a:t>Required deposits</a:t>
                      </a:r>
                    </a:p>
                  </a:txBody>
                  <a:tcPr marL="182880" marR="182880" marT="91440" marB="91440" anchor="ctr">
                    <a:solidFill>
                      <a:schemeClr val="bg2">
                        <a:lumMod val="90000"/>
                      </a:schemeClr>
                    </a:solidFill>
                  </a:tcPr>
                </a:tc>
                <a:extLst>
                  <a:ext uri="{0D108BD9-81ED-4DB2-BD59-A6C34878D82A}">
                    <a16:rowId xmlns:a16="http://schemas.microsoft.com/office/drawing/2014/main" val="1166252974"/>
                  </a:ext>
                </a:extLst>
              </a:tr>
              <a:tr h="548640">
                <a:tc>
                  <a:txBody>
                    <a:bodyPr/>
                    <a:lstStyle/>
                    <a:p>
                      <a:pPr algn="l"/>
                      <a:r>
                        <a:rPr lang="en-US" sz="2000" kern="1200">
                          <a:solidFill>
                            <a:schemeClr val="dk1"/>
                          </a:solidFill>
                          <a:latin typeface="Poppins" panose="020B0604020202020204" pitchFamily="34" charset="0"/>
                          <a:ea typeface="+mn-ea"/>
                          <a:cs typeface="Poppins" panose="020B0604020202020204" pitchFamily="34" charset="0"/>
                        </a:rPr>
                        <a:t>Approvals for jobs and housing</a:t>
                      </a:r>
                    </a:p>
                  </a:txBody>
                  <a:tcPr marL="182880" marR="182880" marT="91440" marB="91440" anchor="ctr">
                    <a:solidFill>
                      <a:schemeClr val="bg2"/>
                    </a:solidFill>
                  </a:tcPr>
                </a:tc>
                <a:tc>
                  <a:txBody>
                    <a:bodyPr/>
                    <a:lstStyle/>
                    <a:p>
                      <a:pPr algn="l"/>
                      <a:r>
                        <a:rPr lang="en-US" sz="2000" kern="1200">
                          <a:solidFill>
                            <a:schemeClr val="dk1"/>
                          </a:solidFill>
                          <a:latin typeface="Poppins" panose="020B0604020202020204" pitchFamily="34" charset="0"/>
                          <a:ea typeface="+mn-ea"/>
                          <a:cs typeface="Poppins" panose="020B0604020202020204" pitchFamily="34" charset="0"/>
                        </a:rPr>
                        <a:t>Denials for jobs and housing</a:t>
                      </a:r>
                    </a:p>
                  </a:txBody>
                  <a:tcPr marL="182880" marR="182880" marT="91440" marB="91440" anchor="ctr">
                    <a:solidFill>
                      <a:schemeClr val="bg2"/>
                    </a:solidFill>
                  </a:tcPr>
                </a:tc>
                <a:extLst>
                  <a:ext uri="{0D108BD9-81ED-4DB2-BD59-A6C34878D82A}">
                    <a16:rowId xmlns:a16="http://schemas.microsoft.com/office/drawing/2014/main" val="3712338884"/>
                  </a:ext>
                </a:extLst>
              </a:tr>
            </a:tbl>
          </a:graphicData>
        </a:graphic>
      </p:graphicFrame>
      <p:sp>
        <p:nvSpPr>
          <p:cNvPr id="14" name="Title 1">
            <a:extLst>
              <a:ext uri="{FF2B5EF4-FFF2-40B4-BE49-F238E27FC236}">
                <a16:creationId xmlns:a16="http://schemas.microsoft.com/office/drawing/2014/main" id="{595BCA85-184B-5A23-A1CC-071EAFDB742A}"/>
              </a:ext>
            </a:extLst>
          </p:cNvPr>
          <p:cNvSpPr>
            <a:spLocks noGrp="1"/>
          </p:cNvSpPr>
          <p:nvPr>
            <p:ph type="title"/>
          </p:nvPr>
        </p:nvSpPr>
        <p:spPr>
          <a:xfrm>
            <a:off x="838200" y="365125"/>
            <a:ext cx="10515600" cy="1325563"/>
          </a:xfrm>
        </p:spPr>
        <p:txBody>
          <a:bodyPr/>
          <a:lstStyle/>
          <a:p>
            <a:r>
              <a:rPr lang="en-US"/>
              <a:t>Short-term impacts of credit scores</a:t>
            </a:r>
          </a:p>
        </p:txBody>
      </p:sp>
    </p:spTree>
    <p:extLst>
      <p:ext uri="{BB962C8B-B14F-4D97-AF65-F5344CB8AC3E}">
        <p14:creationId xmlns:p14="http://schemas.microsoft.com/office/powerpoint/2010/main" val="28406251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CD2DC6-998F-A526-0221-AD5B50407DA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156DBB9-7744-EC24-343B-D4F4670DCE61}"/>
              </a:ext>
            </a:extLst>
          </p:cNvPr>
          <p:cNvSpPr>
            <a:spLocks noGrp="1"/>
          </p:cNvSpPr>
          <p:nvPr>
            <p:ph type="title"/>
          </p:nvPr>
        </p:nvSpPr>
        <p:spPr/>
        <p:txBody>
          <a:bodyPr/>
          <a:lstStyle/>
          <a:p>
            <a:r>
              <a:rPr lang="en-US"/>
              <a:t>Impact example</a:t>
            </a:r>
          </a:p>
        </p:txBody>
      </p:sp>
      <p:sp>
        <p:nvSpPr>
          <p:cNvPr id="4" name="Footer Placeholder 3">
            <a:extLst>
              <a:ext uri="{FF2B5EF4-FFF2-40B4-BE49-F238E27FC236}">
                <a16:creationId xmlns:a16="http://schemas.microsoft.com/office/drawing/2014/main" id="{B5F02A38-437E-318F-ACD1-30149A8167CA}"/>
              </a:ext>
            </a:extLst>
          </p:cNvPr>
          <p:cNvSpPr>
            <a:spLocks noGrp="1"/>
          </p:cNvSpPr>
          <p:nvPr>
            <p:ph type="ftr" sz="quarter" idx="10"/>
          </p:nvPr>
        </p:nvSpPr>
        <p:spPr/>
        <p:txBody>
          <a:bodyPr/>
          <a:lstStyle/>
          <a:p>
            <a:r>
              <a:rPr lang="en-US"/>
              <a:t>Credit Consequences</a:t>
            </a:r>
          </a:p>
        </p:txBody>
      </p:sp>
      <p:sp>
        <p:nvSpPr>
          <p:cNvPr id="5" name="Slide Number Placeholder 4">
            <a:extLst>
              <a:ext uri="{FF2B5EF4-FFF2-40B4-BE49-F238E27FC236}">
                <a16:creationId xmlns:a16="http://schemas.microsoft.com/office/drawing/2014/main" id="{46C6E224-C1CE-9C23-B444-8CCBFDE81CD9}"/>
              </a:ext>
            </a:extLst>
          </p:cNvPr>
          <p:cNvSpPr>
            <a:spLocks noGrp="1"/>
          </p:cNvSpPr>
          <p:nvPr>
            <p:ph type="sldNum" sz="quarter" idx="11"/>
          </p:nvPr>
        </p:nvSpPr>
        <p:spPr/>
        <p:txBody>
          <a:bodyPr/>
          <a:lstStyle/>
          <a:p>
            <a:fld id="{1B6BCD38-10FB-4154-A4CD-08746A6DCB55}" type="slidenum">
              <a:rPr lang="en-US" smtClean="0"/>
              <a:pPr/>
              <a:t>6</a:t>
            </a:fld>
            <a:endParaRPr lang="en-US" dirty="0"/>
          </a:p>
        </p:txBody>
      </p:sp>
      <p:sp>
        <p:nvSpPr>
          <p:cNvPr id="7" name="TextBox 6">
            <a:extLst>
              <a:ext uri="{FF2B5EF4-FFF2-40B4-BE49-F238E27FC236}">
                <a16:creationId xmlns:a16="http://schemas.microsoft.com/office/drawing/2014/main" id="{0B127032-0F1F-D5A2-E79C-217533E2AF29}"/>
              </a:ext>
            </a:extLst>
          </p:cNvPr>
          <p:cNvSpPr txBox="1"/>
          <p:nvPr/>
        </p:nvSpPr>
        <p:spPr>
          <a:xfrm>
            <a:off x="832104" y="6422781"/>
            <a:ext cx="6275832" cy="400110"/>
          </a:xfrm>
          <a:prstGeom prst="rect">
            <a:avLst/>
          </a:prstGeom>
          <a:noFill/>
        </p:spPr>
        <p:txBody>
          <a:bodyPr wrap="square" lIns="91440" tIns="45720" rIns="91440" bIns="45720" rtlCol="0" anchor="t">
            <a:spAutoFit/>
          </a:bodyPr>
          <a:lstStyle/>
          <a:p>
            <a:r>
              <a:rPr lang="en-US" sz="1000" i="1">
                <a:latin typeface="Poppins" panose="020B0604020202020204" pitchFamily="34" charset="0"/>
                <a:cs typeface="Poppins" panose="020B0604020202020204" pitchFamily="34" charset="0"/>
              </a:rPr>
              <a:t>Source: </a:t>
            </a:r>
            <a:r>
              <a:rPr lang="en-US" sz="1000" i="1" err="1">
                <a:latin typeface="Poppins" panose="020B0604020202020204" pitchFamily="34" charset="0"/>
                <a:cs typeface="Poppins" panose="020B0604020202020204" pitchFamily="34" charset="0"/>
              </a:rPr>
              <a:t>myFICO</a:t>
            </a:r>
            <a:r>
              <a:rPr lang="en-US" sz="1000" i="1">
                <a:latin typeface="Poppins" panose="020B0604020202020204" pitchFamily="34" charset="0"/>
                <a:cs typeface="Poppins" panose="020B0604020202020204" pitchFamily="34" charset="0"/>
              </a:rPr>
              <a:t>, </a:t>
            </a:r>
            <a:r>
              <a:rPr lang="en-US" sz="1000" i="1">
                <a:latin typeface="Poppins" panose="020B0604020202020204" pitchFamily="34" charset="0"/>
                <a:cs typeface="Poppins" panose="020B0604020202020204" pitchFamily="34" charset="0"/>
                <a:hlinkClick r:id="rId3"/>
              </a:rPr>
              <a:t>https://www.myfico.com/credit-education/calculators/loan-savings-calculator</a:t>
            </a:r>
            <a:r>
              <a:rPr lang="en-US" sz="1000" i="1">
                <a:latin typeface="Poppins" panose="020B0604020202020204" pitchFamily="34" charset="0"/>
                <a:cs typeface="Poppins" panose="020B0604020202020204" pitchFamily="34" charset="0"/>
              </a:rPr>
              <a:t>  </a:t>
            </a:r>
          </a:p>
        </p:txBody>
      </p:sp>
      <p:sp>
        <p:nvSpPr>
          <p:cNvPr id="13" name="Content Placeholder 2">
            <a:extLst>
              <a:ext uri="{FF2B5EF4-FFF2-40B4-BE49-F238E27FC236}">
                <a16:creationId xmlns:a16="http://schemas.microsoft.com/office/drawing/2014/main" id="{CAEBD929-67FD-C888-1C07-B01E10BDA7BD}"/>
              </a:ext>
            </a:extLst>
          </p:cNvPr>
          <p:cNvSpPr txBox="1">
            <a:spLocks/>
          </p:cNvSpPr>
          <p:nvPr/>
        </p:nvSpPr>
        <p:spPr>
          <a:xfrm>
            <a:off x="832104" y="1689468"/>
            <a:ext cx="9898649" cy="942896"/>
          </a:xfrm>
          <a:prstGeom prst="rect">
            <a:avLst/>
          </a:prstGeom>
        </p:spPr>
        <p:txBody>
          <a:bodyPr vert="horz" lIns="91440" tIns="45720" rIns="91440" bIns="45720" rtlCol="0" anchor="t">
            <a:normAutofit/>
          </a:bodyPr>
          <a:lstStyle>
            <a:lvl1pPr marL="411480" indent="-411480" algn="l" defTabSz="914400" rtl="0" eaLnBrk="1" latinLnBrk="0" hangingPunct="1">
              <a:lnSpc>
                <a:spcPct val="100000"/>
              </a:lnSpc>
              <a:spcBef>
                <a:spcPts val="1000"/>
              </a:spcBef>
              <a:spcAft>
                <a:spcPts val="1200"/>
              </a:spcAft>
              <a:buClr>
                <a:schemeClr val="accent3"/>
              </a:buClr>
              <a:buFont typeface="+mj-lt"/>
              <a:buAutoNum type="arabicPeriod"/>
              <a:defRPr sz="2200" kern="1200">
                <a:solidFill>
                  <a:schemeClr val="tx1"/>
                </a:solidFill>
                <a:latin typeface="Poppins" panose="020B0604020202020204" pitchFamily="34" charset="0"/>
                <a:ea typeface="+mn-ea"/>
                <a:cs typeface="Poppins" panose="020B0604020202020204" pitchFamily="34" charset="0"/>
              </a:defRPr>
            </a:lvl1pPr>
            <a:lvl2pPr marL="868680" indent="-411480" algn="l" defTabSz="914400" rtl="0" eaLnBrk="1" latinLnBrk="0" hangingPunct="1">
              <a:lnSpc>
                <a:spcPct val="100000"/>
              </a:lnSpc>
              <a:spcBef>
                <a:spcPts val="500"/>
              </a:spcBef>
              <a:spcAft>
                <a:spcPts val="1200"/>
              </a:spcAft>
              <a:buClr>
                <a:schemeClr val="accent2"/>
              </a:buClr>
              <a:buFont typeface="+mj-lt"/>
              <a:buAutoNum type="alphaLcPeriod"/>
              <a:defRPr sz="2000" kern="1200">
                <a:solidFill>
                  <a:schemeClr val="tx1"/>
                </a:solidFill>
                <a:latin typeface="Poppins" panose="020B0604020202020204" pitchFamily="34" charset="0"/>
                <a:ea typeface="+mn-ea"/>
                <a:cs typeface="Poppins" panose="020B0604020202020204" pitchFamily="34" charset="0"/>
              </a:defRPr>
            </a:lvl2pPr>
            <a:lvl3pPr marL="1325880" indent="-411480" algn="l" defTabSz="914400" rtl="0" eaLnBrk="1" latinLnBrk="0" hangingPunct="1">
              <a:lnSpc>
                <a:spcPct val="100000"/>
              </a:lnSpc>
              <a:spcBef>
                <a:spcPts val="500"/>
              </a:spcBef>
              <a:spcAft>
                <a:spcPts val="1200"/>
              </a:spcAft>
              <a:buFont typeface="+mj-lt"/>
              <a:buAutoNum type="romanLcPeriod"/>
              <a:defRPr sz="2000" kern="1200">
                <a:solidFill>
                  <a:schemeClr val="tx1"/>
                </a:solidFill>
                <a:latin typeface="Poppins" panose="020B0604020202020204" pitchFamily="34" charset="0"/>
                <a:ea typeface="+mn-ea"/>
                <a:cs typeface="Poppins" panose="020B0604020202020204" pitchFamily="34" charset="0"/>
              </a:defRPr>
            </a:lvl3pPr>
            <a:lvl4pPr marL="1371600" indent="0" algn="l" defTabSz="914400" rtl="0" eaLnBrk="1" latinLnBrk="0" hangingPunct="1">
              <a:lnSpc>
                <a:spcPct val="100000"/>
              </a:lnSpc>
              <a:spcBef>
                <a:spcPts val="500"/>
              </a:spcBef>
              <a:spcAft>
                <a:spcPts val="1200"/>
              </a:spcAft>
              <a:buFont typeface="Poppins" panose="020B0604020202020204" pitchFamily="34" charset="0"/>
              <a:buNone/>
              <a:defRPr sz="1800" kern="1200">
                <a:solidFill>
                  <a:schemeClr val="tx1"/>
                </a:solidFill>
                <a:latin typeface="Poppins" panose="020B0604020202020204" pitchFamily="34" charset="0"/>
                <a:ea typeface="+mn-ea"/>
                <a:cs typeface="Poppins" panose="020B0604020202020204" pitchFamily="34" charset="0"/>
              </a:defRPr>
            </a:lvl4pPr>
            <a:lvl5pPr marL="2057400" indent="-228600" algn="l" defTabSz="914400" rtl="0" eaLnBrk="1" latinLnBrk="0" hangingPunct="1">
              <a:lnSpc>
                <a:spcPct val="100000"/>
              </a:lnSpc>
              <a:spcBef>
                <a:spcPts val="500"/>
              </a:spcBef>
              <a:spcAft>
                <a:spcPts val="1200"/>
              </a:spcAft>
              <a:buFont typeface="Poppins" panose="020B0604020202020204" pitchFamily="34" charset="0"/>
              <a:buChar char="•"/>
              <a:defRPr sz="1800" kern="1200">
                <a:solidFill>
                  <a:schemeClr val="tx1"/>
                </a:solidFill>
                <a:latin typeface="Poppins" panose="020B0604020202020204" pitchFamily="34" charset="0"/>
                <a:ea typeface="+mn-ea"/>
                <a:cs typeface="Poppins" panose="020B0604020202020204" pitchFamily="34" charset="0"/>
              </a:defRPr>
            </a:lvl5pPr>
            <a:lvl6pPr marL="2514600" indent="-228600" algn="l" defTabSz="914400" rtl="0" eaLnBrk="1" latinLnBrk="0" hangingPunct="1">
              <a:lnSpc>
                <a:spcPct val="90000"/>
              </a:lnSpc>
              <a:spcBef>
                <a:spcPts val="500"/>
              </a:spcBef>
              <a:buFont typeface="Poppi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oppi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oppi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oppins" panose="020B0604020202020204" pitchFamily="34" charset="0"/>
              <a:buChar char="•"/>
              <a:defRPr sz="1800" kern="1200">
                <a:solidFill>
                  <a:schemeClr val="tx1"/>
                </a:solidFill>
                <a:latin typeface="+mn-lt"/>
                <a:ea typeface="+mn-ea"/>
                <a:cs typeface="+mn-cs"/>
              </a:defRPr>
            </a:lvl9pPr>
          </a:lstStyle>
          <a:p>
            <a:pPr marL="0" indent="0">
              <a:buFont typeface="+mj-lt"/>
              <a:buNone/>
            </a:pPr>
            <a:r>
              <a:rPr lang="en-US">
                <a:latin typeface="Poppins"/>
                <a:cs typeface="Poppins"/>
              </a:rPr>
              <a:t>APR, monthly payment and total interest paid for a </a:t>
            </a:r>
            <a:r>
              <a:rPr lang="en-US" b="1">
                <a:latin typeface="Poppins"/>
                <a:cs typeface="Poppins"/>
              </a:rPr>
              <a:t>five-year (60-month)</a:t>
            </a:r>
            <a:r>
              <a:rPr lang="en-US">
                <a:latin typeface="Poppins"/>
                <a:cs typeface="Poppins"/>
              </a:rPr>
              <a:t>, </a:t>
            </a:r>
            <a:r>
              <a:rPr lang="en-US" b="1">
                <a:latin typeface="Poppins"/>
                <a:cs typeface="Poppins"/>
              </a:rPr>
              <a:t>$25,000</a:t>
            </a:r>
            <a:r>
              <a:rPr lang="en-US">
                <a:latin typeface="Poppins"/>
                <a:cs typeface="Poppins"/>
              </a:rPr>
              <a:t> auto loan for various credit scores*</a:t>
            </a:r>
          </a:p>
        </p:txBody>
      </p:sp>
      <p:graphicFrame>
        <p:nvGraphicFramePr>
          <p:cNvPr id="21" name="Content Placeholder 8">
            <a:extLst>
              <a:ext uri="{FF2B5EF4-FFF2-40B4-BE49-F238E27FC236}">
                <a16:creationId xmlns:a16="http://schemas.microsoft.com/office/drawing/2014/main" id="{D40D4083-49E4-1034-703F-36FCAA14F8E6}"/>
              </a:ext>
            </a:extLst>
          </p:cNvPr>
          <p:cNvGraphicFramePr>
            <a:graphicFrameLocks noGrp="1"/>
          </p:cNvGraphicFramePr>
          <p:nvPr>
            <p:ph idx="1"/>
            <p:extLst>
              <p:ext uri="{D42A27DB-BD31-4B8C-83A1-F6EECF244321}">
                <p14:modId xmlns:p14="http://schemas.microsoft.com/office/powerpoint/2010/main" val="1342417483"/>
              </p:ext>
            </p:extLst>
          </p:nvPr>
        </p:nvGraphicFramePr>
        <p:xfrm>
          <a:off x="838200" y="2584043"/>
          <a:ext cx="7685532" cy="3718560"/>
        </p:xfrm>
        <a:graphic>
          <a:graphicData uri="http://schemas.openxmlformats.org/drawingml/2006/table">
            <a:tbl>
              <a:tblPr firstRow="1" bandRow="1">
                <a:tableStyleId>{5C22544A-7EE6-4342-B048-85BDC9FD1C3A}</a:tableStyleId>
              </a:tblPr>
              <a:tblGrid>
                <a:gridCol w="1463040">
                  <a:extLst>
                    <a:ext uri="{9D8B030D-6E8A-4147-A177-3AD203B41FA5}">
                      <a16:colId xmlns:a16="http://schemas.microsoft.com/office/drawing/2014/main" val="3903391344"/>
                    </a:ext>
                  </a:extLst>
                </a:gridCol>
                <a:gridCol w="1645920">
                  <a:extLst>
                    <a:ext uri="{9D8B030D-6E8A-4147-A177-3AD203B41FA5}">
                      <a16:colId xmlns:a16="http://schemas.microsoft.com/office/drawing/2014/main" val="596303831"/>
                    </a:ext>
                  </a:extLst>
                </a:gridCol>
                <a:gridCol w="2377440">
                  <a:extLst>
                    <a:ext uri="{9D8B030D-6E8A-4147-A177-3AD203B41FA5}">
                      <a16:colId xmlns:a16="http://schemas.microsoft.com/office/drawing/2014/main" val="3565266754"/>
                    </a:ext>
                  </a:extLst>
                </a:gridCol>
                <a:gridCol w="2199132">
                  <a:extLst>
                    <a:ext uri="{9D8B030D-6E8A-4147-A177-3AD203B41FA5}">
                      <a16:colId xmlns:a16="http://schemas.microsoft.com/office/drawing/2014/main" val="2704783761"/>
                    </a:ext>
                  </a:extLst>
                </a:gridCol>
              </a:tblGrid>
              <a:tr h="370840">
                <a:tc>
                  <a:txBody>
                    <a:bodyPr/>
                    <a:lstStyle/>
                    <a:p>
                      <a:pPr algn="ctr"/>
                      <a:r>
                        <a:rPr lang="en-US" sz="2000">
                          <a:latin typeface="Poppins" panose="020B0604020202020204" pitchFamily="34" charset="0"/>
                          <a:cs typeface="Poppins" panose="020B0604020202020204" pitchFamily="34" charset="0"/>
                        </a:rPr>
                        <a:t>Score</a:t>
                      </a:r>
                    </a:p>
                  </a:txBody>
                  <a:tcPr marT="91440" marB="91440">
                    <a:solidFill>
                      <a:srgbClr val="0D5257"/>
                    </a:solidFill>
                  </a:tcPr>
                </a:tc>
                <a:tc>
                  <a:txBody>
                    <a:bodyPr/>
                    <a:lstStyle/>
                    <a:p>
                      <a:pPr algn="ctr"/>
                      <a:r>
                        <a:rPr lang="en-US" sz="2000">
                          <a:latin typeface="Poppins" panose="020B0604020202020204" pitchFamily="34" charset="0"/>
                          <a:cs typeface="Poppins" panose="020B0604020202020204" pitchFamily="34" charset="0"/>
                        </a:rPr>
                        <a:t>APR</a:t>
                      </a:r>
                    </a:p>
                  </a:txBody>
                  <a:tcPr marT="91440" marB="91440">
                    <a:solidFill>
                      <a:srgbClr val="0D5257"/>
                    </a:solidFill>
                  </a:tcPr>
                </a:tc>
                <a:tc>
                  <a:txBody>
                    <a:bodyPr/>
                    <a:lstStyle/>
                    <a:p>
                      <a:pPr algn="ctr"/>
                      <a:r>
                        <a:rPr lang="en-US" sz="2000">
                          <a:latin typeface="Poppins" panose="020B0604020202020204" pitchFamily="34" charset="0"/>
                          <a:cs typeface="Poppins" panose="020B0604020202020204" pitchFamily="34" charset="0"/>
                        </a:rPr>
                        <a:t>Monthly Payment</a:t>
                      </a:r>
                    </a:p>
                  </a:txBody>
                  <a:tcPr marT="91440" marB="91440">
                    <a:solidFill>
                      <a:srgbClr val="0D5257"/>
                    </a:solidFill>
                  </a:tcPr>
                </a:tc>
                <a:tc>
                  <a:txBody>
                    <a:bodyPr/>
                    <a:lstStyle/>
                    <a:p>
                      <a:pPr algn="ctr"/>
                      <a:r>
                        <a:rPr lang="en-US" sz="2000">
                          <a:latin typeface="Poppins" panose="020B0604020202020204" pitchFamily="34" charset="0"/>
                          <a:cs typeface="Poppins" panose="020B0604020202020204" pitchFamily="34" charset="0"/>
                        </a:rPr>
                        <a:t>Interest Paid</a:t>
                      </a:r>
                    </a:p>
                  </a:txBody>
                  <a:tcPr marT="91440" marB="91440">
                    <a:solidFill>
                      <a:srgbClr val="0D5257"/>
                    </a:solidFill>
                  </a:tcPr>
                </a:tc>
                <a:extLst>
                  <a:ext uri="{0D108BD9-81ED-4DB2-BD59-A6C34878D82A}">
                    <a16:rowId xmlns:a16="http://schemas.microsoft.com/office/drawing/2014/main" val="2056715123"/>
                  </a:ext>
                </a:extLst>
              </a:tr>
              <a:tr h="457200">
                <a:tc>
                  <a:txBody>
                    <a:bodyPr/>
                    <a:lstStyle/>
                    <a:p>
                      <a:pPr algn="ctr"/>
                      <a:r>
                        <a:rPr lang="en-US" sz="2000" kern="1200">
                          <a:solidFill>
                            <a:schemeClr val="dk1"/>
                          </a:solidFill>
                          <a:latin typeface="Poppins" panose="020B0604020202020204" pitchFamily="34" charset="0"/>
                          <a:ea typeface="+mn-ea"/>
                          <a:cs typeface="Poppins" panose="020B0604020202020204" pitchFamily="34" charset="0"/>
                        </a:rPr>
                        <a:t>720+</a:t>
                      </a:r>
                    </a:p>
                  </a:txBody>
                  <a:tcPr marT="91440" marB="91440" anchor="ctr">
                    <a:solidFill>
                      <a:schemeClr val="bg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kern="1200">
                          <a:solidFill>
                            <a:schemeClr val="dk1"/>
                          </a:solidFill>
                          <a:latin typeface="Poppins" panose="020B0604020202020204" pitchFamily="34" charset="0"/>
                          <a:ea typeface="+mn-ea"/>
                          <a:cs typeface="Poppins" panose="020B0604020202020204" pitchFamily="34" charset="0"/>
                        </a:rPr>
                        <a:t>6.334%</a:t>
                      </a:r>
                    </a:p>
                  </a:txBody>
                  <a:tcPr marT="91440" marB="91440" anchor="ctr">
                    <a:solidFill>
                      <a:schemeClr val="bg2"/>
                    </a:solidFill>
                  </a:tcPr>
                </a:tc>
                <a:tc>
                  <a:txBody>
                    <a:bodyPr/>
                    <a:lstStyle/>
                    <a:p>
                      <a:pPr algn="ctr"/>
                      <a:r>
                        <a:rPr lang="en-US" sz="2000" kern="1200">
                          <a:solidFill>
                            <a:schemeClr val="dk1"/>
                          </a:solidFill>
                          <a:latin typeface="Poppins" panose="020B0604020202020204" pitchFamily="34" charset="0"/>
                          <a:ea typeface="+mn-ea"/>
                          <a:cs typeface="Poppins" panose="020B0604020202020204" pitchFamily="34" charset="0"/>
                        </a:rPr>
                        <a:t>$487</a:t>
                      </a:r>
                    </a:p>
                  </a:txBody>
                  <a:tcPr marT="91440" marB="91440" anchor="ctr">
                    <a:solidFill>
                      <a:schemeClr val="bg2"/>
                    </a:solidFill>
                  </a:tcPr>
                </a:tc>
                <a:tc>
                  <a:txBody>
                    <a:bodyPr/>
                    <a:lstStyle/>
                    <a:p>
                      <a:pPr algn="ctr"/>
                      <a:r>
                        <a:rPr lang="en-US" sz="2000" kern="1200">
                          <a:solidFill>
                            <a:schemeClr val="dk1"/>
                          </a:solidFill>
                          <a:latin typeface="Poppins" panose="020B0604020202020204" pitchFamily="34" charset="0"/>
                          <a:ea typeface="+mn-ea"/>
                          <a:cs typeface="Poppins" panose="020B0604020202020204" pitchFamily="34" charset="0"/>
                        </a:rPr>
                        <a:t>$4,233</a:t>
                      </a:r>
                    </a:p>
                  </a:txBody>
                  <a:tcPr marT="91440" marB="91440" anchor="ctr">
                    <a:solidFill>
                      <a:schemeClr val="bg2"/>
                    </a:solidFill>
                  </a:tcPr>
                </a:tc>
                <a:extLst>
                  <a:ext uri="{0D108BD9-81ED-4DB2-BD59-A6C34878D82A}">
                    <a16:rowId xmlns:a16="http://schemas.microsoft.com/office/drawing/2014/main" val="475709873"/>
                  </a:ext>
                </a:extLst>
              </a:tr>
              <a:tr h="457200">
                <a:tc>
                  <a:txBody>
                    <a:bodyPr/>
                    <a:lstStyle/>
                    <a:p>
                      <a:pPr algn="ctr"/>
                      <a:r>
                        <a:rPr lang="en-US" sz="2000" kern="1200">
                          <a:solidFill>
                            <a:schemeClr val="dk1"/>
                          </a:solidFill>
                          <a:latin typeface="Poppins" panose="020B0604020202020204" pitchFamily="34" charset="0"/>
                          <a:ea typeface="+mn-ea"/>
                          <a:cs typeface="Poppins" panose="020B0604020202020204" pitchFamily="34" charset="0"/>
                        </a:rPr>
                        <a:t>690+</a:t>
                      </a:r>
                    </a:p>
                  </a:txBody>
                  <a:tcPr marT="91440" marB="91440" anchor="ctr">
                    <a:solidFill>
                      <a:schemeClr val="bg2">
                        <a:lumMod val="90000"/>
                      </a:schemeClr>
                    </a:solidFill>
                  </a:tcPr>
                </a:tc>
                <a:tc>
                  <a:txBody>
                    <a:bodyPr/>
                    <a:lstStyle/>
                    <a:p>
                      <a:pPr algn="ctr"/>
                      <a:r>
                        <a:rPr lang="en-US" sz="2000" kern="1200">
                          <a:solidFill>
                            <a:schemeClr val="dk1"/>
                          </a:solidFill>
                          <a:latin typeface="Poppins" panose="020B0604020202020204" pitchFamily="34" charset="0"/>
                          <a:ea typeface="+mn-ea"/>
                          <a:cs typeface="Poppins" panose="020B0604020202020204" pitchFamily="34" charset="0"/>
                        </a:rPr>
                        <a:t>7.789%</a:t>
                      </a:r>
                    </a:p>
                  </a:txBody>
                  <a:tcPr marT="91440" marB="91440" anchor="ctr">
                    <a:solidFill>
                      <a:schemeClr val="bg2">
                        <a:lumMod val="90000"/>
                      </a:schemeClr>
                    </a:solidFill>
                  </a:tcPr>
                </a:tc>
                <a:tc>
                  <a:txBody>
                    <a:bodyPr/>
                    <a:lstStyle/>
                    <a:p>
                      <a:pPr algn="ctr"/>
                      <a:r>
                        <a:rPr lang="en-US" sz="2000" kern="1200">
                          <a:solidFill>
                            <a:schemeClr val="dk1"/>
                          </a:solidFill>
                          <a:latin typeface="Poppins" panose="020B0604020202020204" pitchFamily="34" charset="0"/>
                          <a:ea typeface="+mn-ea"/>
                          <a:cs typeface="Poppins" panose="020B0604020202020204" pitchFamily="34" charset="0"/>
                        </a:rPr>
                        <a:t>$504</a:t>
                      </a:r>
                    </a:p>
                  </a:txBody>
                  <a:tcPr marT="91440" marB="91440" anchor="ctr">
                    <a:solidFill>
                      <a:schemeClr val="bg2">
                        <a:lumMod val="9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kern="1200">
                          <a:solidFill>
                            <a:schemeClr val="dk1"/>
                          </a:solidFill>
                          <a:latin typeface="Poppins" panose="020B0604020202020204" pitchFamily="34" charset="0"/>
                          <a:ea typeface="+mn-ea"/>
                          <a:cs typeface="Poppins" panose="020B0604020202020204" pitchFamily="34" charset="0"/>
                        </a:rPr>
                        <a:t>$5,263</a:t>
                      </a:r>
                    </a:p>
                  </a:txBody>
                  <a:tcPr marT="91440" marB="91440" anchor="ctr">
                    <a:solidFill>
                      <a:schemeClr val="bg2">
                        <a:lumMod val="90000"/>
                      </a:schemeClr>
                    </a:solidFill>
                  </a:tcPr>
                </a:tc>
                <a:extLst>
                  <a:ext uri="{0D108BD9-81ED-4DB2-BD59-A6C34878D82A}">
                    <a16:rowId xmlns:a16="http://schemas.microsoft.com/office/drawing/2014/main" val="3953251226"/>
                  </a:ext>
                </a:extLst>
              </a:tr>
              <a:tr h="457200">
                <a:tc>
                  <a:txBody>
                    <a:bodyPr/>
                    <a:lstStyle/>
                    <a:p>
                      <a:pPr algn="ctr"/>
                      <a:r>
                        <a:rPr lang="en-US" sz="2000" kern="1200">
                          <a:solidFill>
                            <a:schemeClr val="dk1"/>
                          </a:solidFill>
                          <a:latin typeface="Poppins" panose="020B0604020202020204" pitchFamily="34" charset="0"/>
                          <a:ea typeface="+mn-ea"/>
                          <a:cs typeface="Poppins" panose="020B0604020202020204" pitchFamily="34" charset="0"/>
                        </a:rPr>
                        <a:t>660+</a:t>
                      </a:r>
                    </a:p>
                  </a:txBody>
                  <a:tcPr marT="91440" marB="91440" anchor="ctr">
                    <a:solidFill>
                      <a:schemeClr val="bg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kern="1200">
                          <a:solidFill>
                            <a:schemeClr val="dk1"/>
                          </a:solidFill>
                          <a:latin typeface="Poppins" panose="020B0604020202020204" pitchFamily="34" charset="0"/>
                          <a:ea typeface="+mn-ea"/>
                          <a:cs typeface="Poppins" panose="020B0604020202020204" pitchFamily="34" charset="0"/>
                        </a:rPr>
                        <a:t>9.682%</a:t>
                      </a:r>
                    </a:p>
                  </a:txBody>
                  <a:tcPr marT="91440" marB="91440" anchor="ctr">
                    <a:solidFill>
                      <a:schemeClr val="bg2"/>
                    </a:solidFill>
                  </a:tcPr>
                </a:tc>
                <a:tc>
                  <a:txBody>
                    <a:bodyPr/>
                    <a:lstStyle/>
                    <a:p>
                      <a:pPr algn="ctr"/>
                      <a:r>
                        <a:rPr lang="en-US" sz="2000" kern="1200">
                          <a:solidFill>
                            <a:schemeClr val="dk1"/>
                          </a:solidFill>
                          <a:latin typeface="Poppins" panose="020B0604020202020204" pitchFamily="34" charset="0"/>
                          <a:ea typeface="+mn-ea"/>
                          <a:cs typeface="Poppins" panose="020B0604020202020204" pitchFamily="34" charset="0"/>
                        </a:rPr>
                        <a:t>$527</a:t>
                      </a:r>
                    </a:p>
                  </a:txBody>
                  <a:tcPr marT="91440" marB="91440" anchor="ctr">
                    <a:solidFill>
                      <a:schemeClr val="bg2"/>
                    </a:solidFill>
                  </a:tcPr>
                </a:tc>
                <a:tc>
                  <a:txBody>
                    <a:bodyPr/>
                    <a:lstStyle/>
                    <a:p>
                      <a:pPr algn="ctr"/>
                      <a:r>
                        <a:rPr lang="en-US" sz="2000" kern="1200">
                          <a:solidFill>
                            <a:schemeClr val="dk1"/>
                          </a:solidFill>
                          <a:latin typeface="Poppins" panose="020B0604020202020204" pitchFamily="34" charset="0"/>
                          <a:ea typeface="+mn-ea"/>
                          <a:cs typeface="Poppins" panose="020B0604020202020204" pitchFamily="34" charset="0"/>
                        </a:rPr>
                        <a:t>$6,636</a:t>
                      </a:r>
                    </a:p>
                  </a:txBody>
                  <a:tcPr marT="91440" marB="91440" anchor="ctr">
                    <a:solidFill>
                      <a:schemeClr val="bg2"/>
                    </a:solidFill>
                  </a:tcPr>
                </a:tc>
                <a:extLst>
                  <a:ext uri="{0D108BD9-81ED-4DB2-BD59-A6C34878D82A}">
                    <a16:rowId xmlns:a16="http://schemas.microsoft.com/office/drawing/2014/main" val="321274481"/>
                  </a:ext>
                </a:extLst>
              </a:tr>
              <a:tr h="457200">
                <a:tc>
                  <a:txBody>
                    <a:bodyPr/>
                    <a:lstStyle/>
                    <a:p>
                      <a:pPr algn="ctr"/>
                      <a:r>
                        <a:rPr lang="en-US" sz="2000" kern="1200">
                          <a:solidFill>
                            <a:schemeClr val="dk1"/>
                          </a:solidFill>
                          <a:latin typeface="Poppins" panose="020B0604020202020204" pitchFamily="34" charset="0"/>
                          <a:ea typeface="+mn-ea"/>
                          <a:cs typeface="Poppins" panose="020B0604020202020204" pitchFamily="34" charset="0"/>
                        </a:rPr>
                        <a:t>620+</a:t>
                      </a:r>
                    </a:p>
                  </a:txBody>
                  <a:tcPr marT="91440" marB="91440" anchor="ctr">
                    <a:solidFill>
                      <a:schemeClr val="bg2">
                        <a:lumMod val="90000"/>
                      </a:schemeClr>
                    </a:solidFill>
                  </a:tcPr>
                </a:tc>
                <a:tc>
                  <a:txBody>
                    <a:bodyPr/>
                    <a:lstStyle/>
                    <a:p>
                      <a:pPr algn="ctr"/>
                      <a:r>
                        <a:rPr lang="en-US" sz="2000" kern="1200">
                          <a:solidFill>
                            <a:schemeClr val="dk1"/>
                          </a:solidFill>
                          <a:latin typeface="Poppins" panose="020B0604020202020204" pitchFamily="34" charset="0"/>
                          <a:ea typeface="+mn-ea"/>
                          <a:cs typeface="Poppins" panose="020B0604020202020204" pitchFamily="34" charset="0"/>
                        </a:rPr>
                        <a:t>12.428%</a:t>
                      </a:r>
                    </a:p>
                  </a:txBody>
                  <a:tcPr marT="91440" marB="91440" anchor="ctr">
                    <a:solidFill>
                      <a:schemeClr val="bg2">
                        <a:lumMod val="9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kern="1200">
                          <a:solidFill>
                            <a:schemeClr val="dk1"/>
                          </a:solidFill>
                          <a:latin typeface="Poppins" panose="020B0604020202020204" pitchFamily="34" charset="0"/>
                          <a:ea typeface="+mn-ea"/>
                          <a:cs typeface="Poppins" panose="020B0604020202020204" pitchFamily="34" charset="0"/>
                        </a:rPr>
                        <a:t>$562</a:t>
                      </a:r>
                    </a:p>
                  </a:txBody>
                  <a:tcPr marT="91440" marB="91440" anchor="ctr">
                    <a:solidFill>
                      <a:schemeClr val="bg2">
                        <a:lumMod val="90000"/>
                      </a:schemeClr>
                    </a:solidFill>
                  </a:tcPr>
                </a:tc>
                <a:tc>
                  <a:txBody>
                    <a:bodyPr/>
                    <a:lstStyle/>
                    <a:p>
                      <a:pPr algn="ctr"/>
                      <a:r>
                        <a:rPr lang="en-US" sz="2000" kern="1200">
                          <a:solidFill>
                            <a:schemeClr val="dk1"/>
                          </a:solidFill>
                          <a:latin typeface="Poppins" panose="020B0604020202020204" pitchFamily="34" charset="0"/>
                          <a:ea typeface="+mn-ea"/>
                          <a:cs typeface="Poppins" panose="020B0604020202020204" pitchFamily="34" charset="0"/>
                        </a:rPr>
                        <a:t>$8,692</a:t>
                      </a:r>
                    </a:p>
                  </a:txBody>
                  <a:tcPr marT="91440" marB="91440" anchor="ctr">
                    <a:solidFill>
                      <a:schemeClr val="bg2">
                        <a:lumMod val="90000"/>
                      </a:schemeClr>
                    </a:solidFill>
                  </a:tcPr>
                </a:tc>
                <a:extLst>
                  <a:ext uri="{0D108BD9-81ED-4DB2-BD59-A6C34878D82A}">
                    <a16:rowId xmlns:a16="http://schemas.microsoft.com/office/drawing/2014/main" val="1166252974"/>
                  </a:ext>
                </a:extLst>
              </a:tr>
              <a:tr h="457200">
                <a:tc>
                  <a:txBody>
                    <a:bodyPr/>
                    <a:lstStyle/>
                    <a:p>
                      <a:pPr algn="ctr"/>
                      <a:r>
                        <a:rPr lang="en-US" sz="2000" kern="1200">
                          <a:solidFill>
                            <a:schemeClr val="dk1"/>
                          </a:solidFill>
                          <a:latin typeface="Poppins" panose="020B0604020202020204" pitchFamily="34" charset="0"/>
                          <a:ea typeface="+mn-ea"/>
                          <a:cs typeface="Poppins" panose="020B0604020202020204" pitchFamily="34" charset="0"/>
                        </a:rPr>
                        <a:t>590+</a:t>
                      </a:r>
                    </a:p>
                  </a:txBody>
                  <a:tcPr marT="91440" marB="91440" anchor="ctr">
                    <a:solidFill>
                      <a:schemeClr val="bg2"/>
                    </a:solidFill>
                  </a:tcPr>
                </a:tc>
                <a:tc>
                  <a:txBody>
                    <a:bodyPr/>
                    <a:lstStyle/>
                    <a:p>
                      <a:pPr algn="ctr"/>
                      <a:r>
                        <a:rPr lang="en-US" sz="2000" kern="1200">
                          <a:solidFill>
                            <a:schemeClr val="dk1"/>
                          </a:solidFill>
                          <a:latin typeface="Poppins" panose="020B0604020202020204" pitchFamily="34" charset="0"/>
                          <a:ea typeface="+mn-ea"/>
                          <a:cs typeface="Poppins" panose="020B0604020202020204" pitchFamily="34" charset="0"/>
                        </a:rPr>
                        <a:t>16.455%</a:t>
                      </a:r>
                    </a:p>
                  </a:txBody>
                  <a:tcPr marT="91440" marB="91440" anchor="ctr">
                    <a:solidFill>
                      <a:schemeClr val="bg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kern="1200">
                          <a:solidFill>
                            <a:schemeClr val="dk1"/>
                          </a:solidFill>
                          <a:latin typeface="Poppins" panose="020B0604020202020204" pitchFamily="34" charset="0"/>
                          <a:ea typeface="+mn-ea"/>
                          <a:cs typeface="Poppins" panose="020B0604020202020204" pitchFamily="34" charset="0"/>
                        </a:rPr>
                        <a:t>$614</a:t>
                      </a:r>
                    </a:p>
                  </a:txBody>
                  <a:tcPr marT="91440" marB="91440" anchor="ctr">
                    <a:solidFill>
                      <a:schemeClr val="bg2"/>
                    </a:solidFill>
                  </a:tcPr>
                </a:tc>
                <a:tc>
                  <a:txBody>
                    <a:bodyPr/>
                    <a:lstStyle/>
                    <a:p>
                      <a:pPr algn="ctr"/>
                      <a:r>
                        <a:rPr lang="en-US" sz="2000" kern="1200">
                          <a:solidFill>
                            <a:schemeClr val="dk1"/>
                          </a:solidFill>
                          <a:latin typeface="Poppins" panose="020B0604020202020204" pitchFamily="34" charset="0"/>
                          <a:ea typeface="+mn-ea"/>
                          <a:cs typeface="Poppins" panose="020B0604020202020204" pitchFamily="34" charset="0"/>
                        </a:rPr>
                        <a:t>$11,841</a:t>
                      </a:r>
                    </a:p>
                  </a:txBody>
                  <a:tcPr marT="91440" marB="91440" anchor="ctr">
                    <a:solidFill>
                      <a:schemeClr val="bg2"/>
                    </a:solidFill>
                  </a:tcPr>
                </a:tc>
                <a:extLst>
                  <a:ext uri="{0D108BD9-81ED-4DB2-BD59-A6C34878D82A}">
                    <a16:rowId xmlns:a16="http://schemas.microsoft.com/office/drawing/2014/main" val="3712338884"/>
                  </a:ext>
                </a:extLst>
              </a:tr>
              <a:tr h="457200">
                <a:tc>
                  <a:txBody>
                    <a:bodyPr/>
                    <a:lstStyle/>
                    <a:p>
                      <a:pPr algn="ctr"/>
                      <a:r>
                        <a:rPr lang="en-US" sz="2000" kern="1200">
                          <a:solidFill>
                            <a:schemeClr val="dk1"/>
                          </a:solidFill>
                          <a:latin typeface="Poppins" panose="020B0604020202020204" pitchFamily="34" charset="0"/>
                          <a:ea typeface="+mn-ea"/>
                          <a:cs typeface="Poppins" panose="020B0604020202020204" pitchFamily="34" charset="0"/>
                        </a:rPr>
                        <a:t>500+</a:t>
                      </a:r>
                    </a:p>
                  </a:txBody>
                  <a:tcPr marT="91440" marB="91440" anchor="ctr">
                    <a:solidFill>
                      <a:schemeClr val="bg2">
                        <a:lumMod val="90000"/>
                      </a:schemeClr>
                    </a:solidFill>
                  </a:tcPr>
                </a:tc>
                <a:tc>
                  <a:txBody>
                    <a:bodyPr/>
                    <a:lstStyle/>
                    <a:p>
                      <a:pPr algn="ctr"/>
                      <a:r>
                        <a:rPr lang="en-US" sz="2000" kern="1200">
                          <a:solidFill>
                            <a:schemeClr val="dk1"/>
                          </a:solidFill>
                          <a:latin typeface="Poppins" panose="020B0604020202020204" pitchFamily="34" charset="0"/>
                          <a:ea typeface="+mn-ea"/>
                          <a:cs typeface="Poppins" panose="020B0604020202020204" pitchFamily="34" charset="0"/>
                        </a:rPr>
                        <a:t>16.848%</a:t>
                      </a:r>
                    </a:p>
                  </a:txBody>
                  <a:tcPr marT="91440" marB="91440" anchor="ctr">
                    <a:solidFill>
                      <a:schemeClr val="bg2">
                        <a:lumMod val="9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kern="1200">
                          <a:solidFill>
                            <a:schemeClr val="dk1"/>
                          </a:solidFill>
                          <a:latin typeface="Poppins" panose="020B0604020202020204" pitchFamily="34" charset="0"/>
                          <a:ea typeface="+mn-ea"/>
                          <a:cs typeface="Poppins" panose="020B0604020202020204" pitchFamily="34" charset="0"/>
                        </a:rPr>
                        <a:t>$619</a:t>
                      </a:r>
                    </a:p>
                  </a:txBody>
                  <a:tcPr marT="91440" marB="91440" anchor="ctr">
                    <a:solidFill>
                      <a:schemeClr val="bg2">
                        <a:lumMod val="90000"/>
                      </a:schemeClr>
                    </a:solidFill>
                  </a:tcPr>
                </a:tc>
                <a:tc>
                  <a:txBody>
                    <a:bodyPr/>
                    <a:lstStyle/>
                    <a:p>
                      <a:pPr algn="ctr"/>
                      <a:r>
                        <a:rPr lang="en-US" sz="2000" kern="1200">
                          <a:solidFill>
                            <a:schemeClr val="dk1"/>
                          </a:solidFill>
                          <a:latin typeface="Poppins" panose="020B0604020202020204" pitchFamily="34" charset="0"/>
                          <a:ea typeface="+mn-ea"/>
                          <a:cs typeface="Poppins" panose="020B0604020202020204" pitchFamily="34" charset="0"/>
                        </a:rPr>
                        <a:t>$12,156</a:t>
                      </a:r>
                    </a:p>
                  </a:txBody>
                  <a:tcPr marT="91440" marB="91440" anchor="ctr">
                    <a:solidFill>
                      <a:schemeClr val="bg2">
                        <a:lumMod val="90000"/>
                      </a:schemeClr>
                    </a:solidFill>
                  </a:tcPr>
                </a:tc>
                <a:extLst>
                  <a:ext uri="{0D108BD9-81ED-4DB2-BD59-A6C34878D82A}">
                    <a16:rowId xmlns:a16="http://schemas.microsoft.com/office/drawing/2014/main" val="1479240489"/>
                  </a:ext>
                </a:extLst>
              </a:tr>
            </a:tbl>
          </a:graphicData>
        </a:graphic>
      </p:graphicFrame>
      <p:sp>
        <p:nvSpPr>
          <p:cNvPr id="25" name="TextBox 24">
            <a:extLst>
              <a:ext uri="{FF2B5EF4-FFF2-40B4-BE49-F238E27FC236}">
                <a16:creationId xmlns:a16="http://schemas.microsoft.com/office/drawing/2014/main" id="{1985162C-56C4-888C-B806-34CEFCF07B16}"/>
              </a:ext>
            </a:extLst>
          </p:cNvPr>
          <p:cNvSpPr txBox="1"/>
          <p:nvPr/>
        </p:nvSpPr>
        <p:spPr>
          <a:xfrm>
            <a:off x="8793018" y="3168390"/>
            <a:ext cx="2554686" cy="2246284"/>
          </a:xfrm>
          <a:prstGeom prst="rect">
            <a:avLst/>
          </a:prstGeom>
          <a:noFill/>
        </p:spPr>
        <p:txBody>
          <a:bodyPr wrap="square" rtlCol="0">
            <a:noAutofit/>
          </a:bodyPr>
          <a:lstStyle/>
          <a:p>
            <a:r>
              <a:rPr lang="en-US" sz="2000" b="1">
                <a:latin typeface="Poppins" panose="020B0604020202020204" pitchFamily="34" charset="0"/>
                <a:cs typeface="Poppins" panose="020B0604020202020204" pitchFamily="34" charset="0"/>
              </a:rPr>
              <a:t>💥A low credit score meant ~27% higher monthly payments and an extra ~$8,000 in interest paid over five years!💥</a:t>
            </a:r>
          </a:p>
        </p:txBody>
      </p:sp>
      <p:sp>
        <p:nvSpPr>
          <p:cNvPr id="3" name="TextBox 2">
            <a:extLst>
              <a:ext uri="{FF2B5EF4-FFF2-40B4-BE49-F238E27FC236}">
                <a16:creationId xmlns:a16="http://schemas.microsoft.com/office/drawing/2014/main" id="{35964EF9-CE97-0F53-0B20-8C9CAD3000B3}"/>
              </a:ext>
            </a:extLst>
          </p:cNvPr>
          <p:cNvSpPr txBox="1"/>
          <p:nvPr/>
        </p:nvSpPr>
        <p:spPr>
          <a:xfrm>
            <a:off x="832104" y="6233239"/>
            <a:ext cx="6275832" cy="246221"/>
          </a:xfrm>
          <a:prstGeom prst="rect">
            <a:avLst/>
          </a:prstGeom>
          <a:noFill/>
        </p:spPr>
        <p:txBody>
          <a:bodyPr wrap="square" lIns="91440" tIns="45720" rIns="91440" bIns="45720" rtlCol="0" anchor="t">
            <a:spAutoFit/>
          </a:bodyPr>
          <a:lstStyle/>
          <a:p>
            <a:r>
              <a:rPr lang="en-US" sz="1000" i="1">
                <a:latin typeface="Poppins" panose="020B0604020202020204" pitchFamily="34" charset="0"/>
                <a:cs typeface="Poppins" panose="020B0604020202020204" pitchFamily="34" charset="0"/>
              </a:rPr>
              <a:t>*As of April 2026  </a:t>
            </a:r>
          </a:p>
        </p:txBody>
      </p:sp>
    </p:spTree>
    <p:extLst>
      <p:ext uri="{BB962C8B-B14F-4D97-AF65-F5344CB8AC3E}">
        <p14:creationId xmlns:p14="http://schemas.microsoft.com/office/powerpoint/2010/main" val="9041066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BC55A4-174F-5946-C40C-AC10F1EFBCE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34502C6-55E5-5127-1CF0-93926A780FC5}"/>
              </a:ext>
            </a:extLst>
          </p:cNvPr>
          <p:cNvSpPr>
            <a:spLocks noGrp="1"/>
          </p:cNvSpPr>
          <p:nvPr>
            <p:ph type="title"/>
          </p:nvPr>
        </p:nvSpPr>
        <p:spPr/>
        <p:txBody>
          <a:bodyPr/>
          <a:lstStyle/>
          <a:p>
            <a:r>
              <a:rPr lang="en-US"/>
              <a:t>Impact example (continued)</a:t>
            </a:r>
          </a:p>
        </p:txBody>
      </p:sp>
      <p:sp>
        <p:nvSpPr>
          <p:cNvPr id="9" name="Text Placeholder 8">
            <a:extLst>
              <a:ext uri="{FF2B5EF4-FFF2-40B4-BE49-F238E27FC236}">
                <a16:creationId xmlns:a16="http://schemas.microsoft.com/office/drawing/2014/main" id="{72BBFC89-0925-A2D7-C764-54296FD4AB2C}"/>
              </a:ext>
            </a:extLst>
          </p:cNvPr>
          <p:cNvSpPr>
            <a:spLocks noGrp="1"/>
          </p:cNvSpPr>
          <p:nvPr>
            <p:ph type="body" idx="1"/>
          </p:nvPr>
        </p:nvSpPr>
        <p:spPr>
          <a:xfrm>
            <a:off x="839788" y="1461707"/>
            <a:ext cx="5157787" cy="823912"/>
          </a:xfrm>
        </p:spPr>
        <p:txBody>
          <a:bodyPr>
            <a:normAutofit/>
          </a:bodyPr>
          <a:lstStyle/>
          <a:p>
            <a:r>
              <a:rPr lang="en-US" sz="2200">
                <a:solidFill>
                  <a:srgbClr val="0D5257"/>
                </a:solidFill>
              </a:rPr>
              <a:t>Lowest credit score APR: 16.848%</a:t>
            </a:r>
          </a:p>
        </p:txBody>
      </p:sp>
      <p:sp>
        <p:nvSpPr>
          <p:cNvPr id="11" name="Text Placeholder 10">
            <a:extLst>
              <a:ext uri="{FF2B5EF4-FFF2-40B4-BE49-F238E27FC236}">
                <a16:creationId xmlns:a16="http://schemas.microsoft.com/office/drawing/2014/main" id="{9C9EF577-8D12-A451-0898-D2632215FDAF}"/>
              </a:ext>
            </a:extLst>
          </p:cNvPr>
          <p:cNvSpPr>
            <a:spLocks noGrp="1"/>
          </p:cNvSpPr>
          <p:nvPr>
            <p:ph type="body" sz="quarter" idx="3"/>
          </p:nvPr>
        </p:nvSpPr>
        <p:spPr>
          <a:xfrm>
            <a:off x="6321687" y="1461707"/>
            <a:ext cx="5183188" cy="823912"/>
          </a:xfrm>
        </p:spPr>
        <p:txBody>
          <a:bodyPr>
            <a:normAutofit/>
          </a:bodyPr>
          <a:lstStyle/>
          <a:p>
            <a:r>
              <a:rPr lang="en-US" sz="2200">
                <a:solidFill>
                  <a:srgbClr val="0D5257"/>
                </a:solidFill>
              </a:rPr>
              <a:t>Highest credit score APR: 6.334%</a:t>
            </a:r>
          </a:p>
        </p:txBody>
      </p:sp>
      <p:sp>
        <p:nvSpPr>
          <p:cNvPr id="4" name="Footer Placeholder 3">
            <a:extLst>
              <a:ext uri="{FF2B5EF4-FFF2-40B4-BE49-F238E27FC236}">
                <a16:creationId xmlns:a16="http://schemas.microsoft.com/office/drawing/2014/main" id="{05E8A2CE-95FD-8434-6E7D-E055A3116839}"/>
              </a:ext>
            </a:extLst>
          </p:cNvPr>
          <p:cNvSpPr>
            <a:spLocks noGrp="1"/>
          </p:cNvSpPr>
          <p:nvPr>
            <p:ph type="ftr" sz="quarter" idx="10"/>
          </p:nvPr>
        </p:nvSpPr>
        <p:spPr/>
        <p:txBody>
          <a:bodyPr/>
          <a:lstStyle/>
          <a:p>
            <a:r>
              <a:rPr lang="en-US"/>
              <a:t>Credit Consequences</a:t>
            </a:r>
          </a:p>
        </p:txBody>
      </p:sp>
      <p:sp>
        <p:nvSpPr>
          <p:cNvPr id="5" name="Slide Number Placeholder 4">
            <a:extLst>
              <a:ext uri="{FF2B5EF4-FFF2-40B4-BE49-F238E27FC236}">
                <a16:creationId xmlns:a16="http://schemas.microsoft.com/office/drawing/2014/main" id="{D0F4CA89-224C-BE7C-90C8-A740D1211F86}"/>
              </a:ext>
            </a:extLst>
          </p:cNvPr>
          <p:cNvSpPr>
            <a:spLocks noGrp="1"/>
          </p:cNvSpPr>
          <p:nvPr>
            <p:ph type="sldNum" sz="quarter" idx="11"/>
          </p:nvPr>
        </p:nvSpPr>
        <p:spPr/>
        <p:txBody>
          <a:bodyPr/>
          <a:lstStyle/>
          <a:p>
            <a:r>
              <a:rPr lang="en-US" dirty="0"/>
              <a:t>7</a:t>
            </a:r>
          </a:p>
        </p:txBody>
      </p:sp>
      <p:graphicFrame>
        <p:nvGraphicFramePr>
          <p:cNvPr id="26" name="Content Placeholder 8">
            <a:extLst>
              <a:ext uri="{FF2B5EF4-FFF2-40B4-BE49-F238E27FC236}">
                <a16:creationId xmlns:a16="http://schemas.microsoft.com/office/drawing/2014/main" id="{1EC8E611-1FF6-F3CA-2843-1356D0E00225}"/>
              </a:ext>
            </a:extLst>
          </p:cNvPr>
          <p:cNvGraphicFramePr>
            <a:graphicFrameLocks/>
          </p:cNvGraphicFramePr>
          <p:nvPr>
            <p:extLst>
              <p:ext uri="{D42A27DB-BD31-4B8C-83A1-F6EECF244321}">
                <p14:modId xmlns:p14="http://schemas.microsoft.com/office/powerpoint/2010/main" val="3202990660"/>
              </p:ext>
            </p:extLst>
          </p:nvPr>
        </p:nvGraphicFramePr>
        <p:xfrm>
          <a:off x="6296548" y="2139315"/>
          <a:ext cx="5257800" cy="3413760"/>
        </p:xfrm>
        <a:graphic>
          <a:graphicData uri="http://schemas.openxmlformats.org/drawingml/2006/table">
            <a:tbl>
              <a:tblPr firstRow="1" bandRow="1">
                <a:tableStyleId>{5C22544A-7EE6-4342-B048-85BDC9FD1C3A}</a:tableStyleId>
              </a:tblPr>
              <a:tblGrid>
                <a:gridCol w="1051560">
                  <a:extLst>
                    <a:ext uri="{9D8B030D-6E8A-4147-A177-3AD203B41FA5}">
                      <a16:colId xmlns:a16="http://schemas.microsoft.com/office/drawing/2014/main" val="3903391344"/>
                    </a:ext>
                  </a:extLst>
                </a:gridCol>
                <a:gridCol w="1051560">
                  <a:extLst>
                    <a:ext uri="{9D8B030D-6E8A-4147-A177-3AD203B41FA5}">
                      <a16:colId xmlns:a16="http://schemas.microsoft.com/office/drawing/2014/main" val="596303831"/>
                    </a:ext>
                  </a:extLst>
                </a:gridCol>
                <a:gridCol w="1051560">
                  <a:extLst>
                    <a:ext uri="{9D8B030D-6E8A-4147-A177-3AD203B41FA5}">
                      <a16:colId xmlns:a16="http://schemas.microsoft.com/office/drawing/2014/main" val="3565266754"/>
                    </a:ext>
                  </a:extLst>
                </a:gridCol>
                <a:gridCol w="1051560">
                  <a:extLst>
                    <a:ext uri="{9D8B030D-6E8A-4147-A177-3AD203B41FA5}">
                      <a16:colId xmlns:a16="http://schemas.microsoft.com/office/drawing/2014/main" val="2704783761"/>
                    </a:ext>
                  </a:extLst>
                </a:gridCol>
                <a:gridCol w="1051560">
                  <a:extLst>
                    <a:ext uri="{9D8B030D-6E8A-4147-A177-3AD203B41FA5}">
                      <a16:colId xmlns:a16="http://schemas.microsoft.com/office/drawing/2014/main" val="3052807785"/>
                    </a:ext>
                  </a:extLst>
                </a:gridCol>
              </a:tblGrid>
              <a:tr h="370840">
                <a:tc>
                  <a:txBody>
                    <a:bodyPr/>
                    <a:lstStyle/>
                    <a:p>
                      <a:pPr algn="ctr"/>
                      <a:r>
                        <a:rPr lang="en-US" sz="1600">
                          <a:latin typeface="Poppins" panose="020B0604020202020204" pitchFamily="34" charset="0"/>
                          <a:cs typeface="Poppins" panose="020B0604020202020204" pitchFamily="34" charset="0"/>
                        </a:rPr>
                        <a:t>Payment #</a:t>
                      </a:r>
                    </a:p>
                  </a:txBody>
                  <a:tcPr marL="18288" marR="18288" marT="91440" marB="91440">
                    <a:solidFill>
                      <a:srgbClr val="0D5257"/>
                    </a:solidFill>
                  </a:tcPr>
                </a:tc>
                <a:tc>
                  <a:txBody>
                    <a:bodyPr/>
                    <a:lstStyle/>
                    <a:p>
                      <a:pPr algn="ctr"/>
                      <a:r>
                        <a:rPr lang="en-US" sz="1600">
                          <a:latin typeface="Poppins" panose="020B0604020202020204" pitchFamily="34" charset="0"/>
                          <a:cs typeface="Poppins" panose="020B0604020202020204" pitchFamily="34" charset="0"/>
                        </a:rPr>
                        <a:t>Payment</a:t>
                      </a:r>
                    </a:p>
                  </a:txBody>
                  <a:tcPr marL="18288" marR="18288" marT="91440" marB="91440">
                    <a:solidFill>
                      <a:srgbClr val="0D5257"/>
                    </a:solidFill>
                  </a:tcPr>
                </a:tc>
                <a:tc>
                  <a:txBody>
                    <a:bodyPr/>
                    <a:lstStyle/>
                    <a:p>
                      <a:pPr algn="ctr"/>
                      <a:r>
                        <a:rPr lang="en-US" sz="1600">
                          <a:latin typeface="Poppins" panose="020B0604020202020204" pitchFamily="34" charset="0"/>
                          <a:cs typeface="Poppins" panose="020B0604020202020204" pitchFamily="34" charset="0"/>
                        </a:rPr>
                        <a:t>Interest </a:t>
                      </a:r>
                      <a:r>
                        <a:rPr lang="en-US" sz="1600" b="0">
                          <a:latin typeface="Poppins" panose="020B0604020202020204" pitchFamily="34" charset="0"/>
                          <a:cs typeface="Poppins" panose="020B0604020202020204" pitchFamily="34" charset="0"/>
                        </a:rPr>
                        <a:t>(approx.)</a:t>
                      </a:r>
                    </a:p>
                  </a:txBody>
                  <a:tcPr marL="18288" marR="18288" marT="91440" marB="91440">
                    <a:solidFill>
                      <a:srgbClr val="0D5257"/>
                    </a:solidFill>
                  </a:tcPr>
                </a:tc>
                <a:tc>
                  <a:txBody>
                    <a:bodyPr/>
                    <a:lstStyle/>
                    <a:p>
                      <a:pPr algn="ctr"/>
                      <a:r>
                        <a:rPr lang="en-US" sz="1600">
                          <a:latin typeface="Poppins" panose="020B0604020202020204" pitchFamily="34" charset="0"/>
                          <a:cs typeface="Poppins" panose="020B0604020202020204" pitchFamily="34" charset="0"/>
                        </a:rPr>
                        <a:t>Principal </a:t>
                      </a:r>
                      <a:r>
                        <a:rPr lang="en-US" sz="1600" b="0">
                          <a:latin typeface="Poppins" panose="020B0604020202020204" pitchFamily="34" charset="0"/>
                          <a:cs typeface="Poppins" panose="020B0604020202020204" pitchFamily="34" charset="0"/>
                        </a:rPr>
                        <a:t>(approx.)</a:t>
                      </a:r>
                    </a:p>
                  </a:txBody>
                  <a:tcPr marL="18288" marR="18288" marT="91440" marB="91440">
                    <a:solidFill>
                      <a:srgbClr val="0D5257"/>
                    </a:solidFill>
                  </a:tcPr>
                </a:tc>
                <a:tc>
                  <a:txBody>
                    <a:bodyPr/>
                    <a:lstStyle/>
                    <a:p>
                      <a:pPr algn="ctr"/>
                      <a:r>
                        <a:rPr lang="en-US" sz="1600">
                          <a:latin typeface="Poppins" panose="020B0604020202020204" pitchFamily="34" charset="0"/>
                          <a:cs typeface="Poppins" panose="020B0604020202020204" pitchFamily="34" charset="0"/>
                        </a:rPr>
                        <a:t>Balance</a:t>
                      </a:r>
                    </a:p>
                    <a:p>
                      <a:pPr algn="ctr"/>
                      <a:r>
                        <a:rPr lang="en-US" sz="1600" b="0">
                          <a:latin typeface="Poppins" panose="020B0604020202020204" pitchFamily="34" charset="0"/>
                          <a:cs typeface="Poppins" panose="020B0604020202020204" pitchFamily="34" charset="0"/>
                        </a:rPr>
                        <a:t>(approx.)</a:t>
                      </a:r>
                    </a:p>
                  </a:txBody>
                  <a:tcPr marL="18288" marR="18288" marT="91440" marB="91440">
                    <a:solidFill>
                      <a:srgbClr val="0D5257"/>
                    </a:solidFill>
                  </a:tcPr>
                </a:tc>
                <a:extLst>
                  <a:ext uri="{0D108BD9-81ED-4DB2-BD59-A6C34878D82A}">
                    <a16:rowId xmlns:a16="http://schemas.microsoft.com/office/drawing/2014/main" val="2056715123"/>
                  </a:ext>
                </a:extLst>
              </a:tr>
              <a:tr h="457200">
                <a:tc>
                  <a:txBody>
                    <a:bodyPr/>
                    <a:lstStyle/>
                    <a:p>
                      <a:pPr algn="ctr"/>
                      <a:r>
                        <a:rPr lang="en-US" sz="1600" kern="1200">
                          <a:solidFill>
                            <a:schemeClr val="dk1"/>
                          </a:solidFill>
                          <a:latin typeface="Poppins" panose="020B0604020202020204" pitchFamily="34" charset="0"/>
                          <a:ea typeface="+mn-ea"/>
                          <a:cs typeface="Poppins" panose="020B0604020202020204" pitchFamily="34" charset="0"/>
                        </a:rPr>
                        <a:t>1</a:t>
                      </a:r>
                    </a:p>
                  </a:txBody>
                  <a:tcPr marL="18288" marR="18288" marT="91440" marB="91440" anchor="ctr">
                    <a:solidFill>
                      <a:schemeClr val="bg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kern="1200">
                          <a:solidFill>
                            <a:schemeClr val="dk1"/>
                          </a:solidFill>
                          <a:latin typeface="Poppins" panose="020B0604020202020204" pitchFamily="34" charset="0"/>
                          <a:ea typeface="+mn-ea"/>
                          <a:cs typeface="Poppins" panose="020B0604020202020204" pitchFamily="34" charset="0"/>
                        </a:rPr>
                        <a:t>$487</a:t>
                      </a:r>
                    </a:p>
                  </a:txBody>
                  <a:tcPr marL="18288" marR="18288" marT="91440" marB="91440" anchor="ctr">
                    <a:solidFill>
                      <a:schemeClr val="bg2"/>
                    </a:solidFill>
                  </a:tcPr>
                </a:tc>
                <a:tc>
                  <a:txBody>
                    <a:bodyPr/>
                    <a:lstStyle/>
                    <a:p>
                      <a:pPr marL="0" marR="0" algn="ctr">
                        <a:spcAft>
                          <a:spcPts val="600"/>
                        </a:spcAft>
                        <a:buNone/>
                      </a:pPr>
                      <a:r>
                        <a:rPr kumimoji="0" lang="en-US" sz="1600" b="0" i="0" u="none" strike="noStrike" kern="1200" cap="none" spc="0" normalizeH="0" baseline="0">
                          <a:ln>
                            <a:noFill/>
                          </a:ln>
                          <a:solidFill>
                            <a:prstClr val="black"/>
                          </a:solidFill>
                          <a:effectLst/>
                          <a:uLnTx/>
                          <a:uFillTx/>
                          <a:latin typeface="Poppins" panose="020B0604020202020204" pitchFamily="34" charset="0"/>
                          <a:ea typeface="+mn-ea"/>
                          <a:cs typeface="Poppins" panose="020B0604020202020204" pitchFamily="34" charset="0"/>
                        </a:rPr>
                        <a:t>$132</a:t>
                      </a:r>
                    </a:p>
                  </a:txBody>
                  <a:tcPr marL="18288" marR="18288" marT="76200" marB="76200" anchor="ctr">
                    <a:solidFill>
                      <a:schemeClr val="bg2"/>
                    </a:solidFill>
                  </a:tcPr>
                </a:tc>
                <a:tc>
                  <a:txBody>
                    <a:bodyPr/>
                    <a:lstStyle/>
                    <a:p>
                      <a:pPr marL="0" marR="0" algn="ctr">
                        <a:spcAft>
                          <a:spcPts val="600"/>
                        </a:spcAft>
                        <a:buNone/>
                      </a:pPr>
                      <a:r>
                        <a:rPr kumimoji="0" lang="en-US" sz="1600" b="0" i="0" u="none" strike="noStrike" kern="1200" cap="none" spc="0" normalizeH="0" baseline="0">
                          <a:ln>
                            <a:noFill/>
                          </a:ln>
                          <a:solidFill>
                            <a:prstClr val="black"/>
                          </a:solidFill>
                          <a:effectLst/>
                          <a:uLnTx/>
                          <a:uFillTx/>
                          <a:latin typeface="Poppins" panose="020B0604020202020204" pitchFamily="34" charset="0"/>
                          <a:ea typeface="+mn-ea"/>
                          <a:cs typeface="Poppins" panose="020B0604020202020204" pitchFamily="34" charset="0"/>
                        </a:rPr>
                        <a:t>$353</a:t>
                      </a:r>
                    </a:p>
                  </a:txBody>
                  <a:tcPr marL="18288" marR="18288" marT="76200" marB="76200" anchor="ctr">
                    <a:solidFill>
                      <a:schemeClr val="bg2"/>
                    </a:solidFill>
                  </a:tcPr>
                </a:tc>
                <a:tc>
                  <a:txBody>
                    <a:bodyPr/>
                    <a:lstStyle/>
                    <a:p>
                      <a:pPr marL="0" marR="0" algn="ctr">
                        <a:spcAft>
                          <a:spcPts val="600"/>
                        </a:spcAft>
                        <a:buNone/>
                      </a:pPr>
                      <a:r>
                        <a:rPr kumimoji="0" lang="en-US" sz="1600" b="0" i="0" u="none" strike="noStrike" kern="1200" cap="none" spc="0" normalizeH="0" baseline="0">
                          <a:ln>
                            <a:noFill/>
                          </a:ln>
                          <a:solidFill>
                            <a:prstClr val="black"/>
                          </a:solidFill>
                          <a:effectLst/>
                          <a:uLnTx/>
                          <a:uFillTx/>
                          <a:latin typeface="Poppins" panose="020B0604020202020204" pitchFamily="34" charset="0"/>
                          <a:ea typeface="+mn-ea"/>
                          <a:cs typeface="Poppins" panose="020B0604020202020204" pitchFamily="34" charset="0"/>
                        </a:rPr>
                        <a:t>$24,647</a:t>
                      </a:r>
                    </a:p>
                  </a:txBody>
                  <a:tcPr marL="18288" marR="18288" marT="76200" marB="76200" anchor="ctr">
                    <a:solidFill>
                      <a:schemeClr val="bg2"/>
                    </a:solidFill>
                  </a:tcPr>
                </a:tc>
                <a:extLst>
                  <a:ext uri="{0D108BD9-81ED-4DB2-BD59-A6C34878D82A}">
                    <a16:rowId xmlns:a16="http://schemas.microsoft.com/office/drawing/2014/main" val="475709873"/>
                  </a:ext>
                </a:extLst>
              </a:tr>
              <a:tr h="457200">
                <a:tc>
                  <a:txBody>
                    <a:bodyPr/>
                    <a:lstStyle/>
                    <a:p>
                      <a:pPr algn="ctr"/>
                      <a:r>
                        <a:rPr lang="en-US" sz="1600" kern="1200">
                          <a:solidFill>
                            <a:schemeClr val="dk1"/>
                          </a:solidFill>
                          <a:latin typeface="Poppins" panose="020B0604020202020204" pitchFamily="34" charset="0"/>
                          <a:ea typeface="+mn-ea"/>
                          <a:cs typeface="Poppins" panose="020B0604020202020204" pitchFamily="34" charset="0"/>
                        </a:rPr>
                        <a:t>2</a:t>
                      </a:r>
                    </a:p>
                  </a:txBody>
                  <a:tcPr marL="18288" marR="18288" marT="91440" marB="91440" anchor="ctr">
                    <a:solidFill>
                      <a:schemeClr val="bg2">
                        <a:lumMod val="9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Poppins" panose="020B0604020202020204" pitchFamily="34" charset="0"/>
                          <a:ea typeface="+mn-ea"/>
                          <a:cs typeface="Poppins" panose="020B0604020202020204" pitchFamily="34" charset="0"/>
                        </a:rPr>
                        <a:t>$487</a:t>
                      </a:r>
                    </a:p>
                  </a:txBody>
                  <a:tcPr marL="18288" marR="18288" marT="91440" marB="91440" anchor="ctr">
                    <a:solidFill>
                      <a:schemeClr val="bg2">
                        <a:lumMod val="90000"/>
                      </a:schemeClr>
                    </a:solidFill>
                  </a:tcPr>
                </a:tc>
                <a:tc>
                  <a:txBody>
                    <a:bodyPr/>
                    <a:lstStyle/>
                    <a:p>
                      <a:pPr marL="0" marR="0" algn="ctr">
                        <a:spcAft>
                          <a:spcPts val="600"/>
                        </a:spcAft>
                        <a:buNone/>
                      </a:pPr>
                      <a:r>
                        <a:rPr kumimoji="0" lang="en-US" sz="1600" b="0" i="0" u="none" strike="noStrike" kern="1200" cap="none" spc="0" normalizeH="0" baseline="0">
                          <a:ln>
                            <a:noFill/>
                          </a:ln>
                          <a:solidFill>
                            <a:prstClr val="black"/>
                          </a:solidFill>
                          <a:effectLst/>
                          <a:uLnTx/>
                          <a:uFillTx/>
                          <a:latin typeface="Poppins" panose="020B0604020202020204" pitchFamily="34" charset="0"/>
                          <a:ea typeface="+mn-ea"/>
                          <a:cs typeface="Poppins" panose="020B0604020202020204" pitchFamily="34" charset="0"/>
                        </a:rPr>
                        <a:t>$130</a:t>
                      </a:r>
                    </a:p>
                  </a:txBody>
                  <a:tcPr marL="18288" marR="18288" marT="76200" marB="76200" anchor="ctr">
                    <a:solidFill>
                      <a:schemeClr val="bg2">
                        <a:lumMod val="90000"/>
                      </a:schemeClr>
                    </a:solidFill>
                  </a:tcPr>
                </a:tc>
                <a:tc>
                  <a:txBody>
                    <a:bodyPr/>
                    <a:lstStyle/>
                    <a:p>
                      <a:pPr marL="0" marR="0" algn="ctr">
                        <a:spcAft>
                          <a:spcPts val="600"/>
                        </a:spcAft>
                        <a:buNone/>
                      </a:pPr>
                      <a:r>
                        <a:rPr kumimoji="0" lang="en-US" sz="1600" b="0" i="0" u="none" strike="noStrike" kern="1200" cap="none" spc="0" normalizeH="0" baseline="0">
                          <a:ln>
                            <a:noFill/>
                          </a:ln>
                          <a:solidFill>
                            <a:prstClr val="black"/>
                          </a:solidFill>
                          <a:effectLst/>
                          <a:uLnTx/>
                          <a:uFillTx/>
                          <a:latin typeface="Poppins" panose="020B0604020202020204" pitchFamily="34" charset="0"/>
                          <a:ea typeface="+mn-ea"/>
                          <a:cs typeface="Poppins" panose="020B0604020202020204" pitchFamily="34" charset="0"/>
                        </a:rPr>
                        <a:t>$355</a:t>
                      </a:r>
                    </a:p>
                  </a:txBody>
                  <a:tcPr marL="18288" marR="18288" marT="76200" marB="76200" anchor="ctr">
                    <a:solidFill>
                      <a:schemeClr val="bg2">
                        <a:lumMod val="90000"/>
                      </a:schemeClr>
                    </a:solidFill>
                  </a:tcPr>
                </a:tc>
                <a:tc>
                  <a:txBody>
                    <a:bodyPr/>
                    <a:lstStyle/>
                    <a:p>
                      <a:pPr marL="0" marR="0" algn="ctr">
                        <a:spcAft>
                          <a:spcPts val="600"/>
                        </a:spcAft>
                        <a:buNone/>
                      </a:pPr>
                      <a:r>
                        <a:rPr kumimoji="0" lang="en-US" sz="1600" b="0" i="0" u="none" strike="noStrike" kern="1200" cap="none" spc="0" normalizeH="0" baseline="0">
                          <a:ln>
                            <a:noFill/>
                          </a:ln>
                          <a:solidFill>
                            <a:prstClr val="black"/>
                          </a:solidFill>
                          <a:effectLst/>
                          <a:uLnTx/>
                          <a:uFillTx/>
                          <a:latin typeface="Poppins" panose="020B0604020202020204" pitchFamily="34" charset="0"/>
                          <a:ea typeface="+mn-ea"/>
                          <a:cs typeface="Poppins" panose="020B0604020202020204" pitchFamily="34" charset="0"/>
                        </a:rPr>
                        <a:t>$24,292</a:t>
                      </a:r>
                    </a:p>
                  </a:txBody>
                  <a:tcPr marL="18288" marR="18288" marT="76200" marB="76200" anchor="ctr">
                    <a:solidFill>
                      <a:schemeClr val="bg2">
                        <a:lumMod val="90000"/>
                      </a:schemeClr>
                    </a:solidFill>
                  </a:tcPr>
                </a:tc>
                <a:extLst>
                  <a:ext uri="{0D108BD9-81ED-4DB2-BD59-A6C34878D82A}">
                    <a16:rowId xmlns:a16="http://schemas.microsoft.com/office/drawing/2014/main" val="3953251226"/>
                  </a:ext>
                </a:extLst>
              </a:tr>
              <a:tr h="457200">
                <a:tc>
                  <a:txBody>
                    <a:bodyPr/>
                    <a:lstStyle/>
                    <a:p>
                      <a:pPr algn="ctr"/>
                      <a:r>
                        <a:rPr lang="en-US" sz="1600" kern="1200">
                          <a:solidFill>
                            <a:schemeClr val="dk1"/>
                          </a:solidFill>
                          <a:latin typeface="Poppins" panose="020B0604020202020204" pitchFamily="34" charset="0"/>
                          <a:ea typeface="+mn-ea"/>
                          <a:cs typeface="Poppins" panose="020B0604020202020204" pitchFamily="34" charset="0"/>
                        </a:rPr>
                        <a:t>3</a:t>
                      </a:r>
                    </a:p>
                  </a:txBody>
                  <a:tcPr marL="18288" marR="18288" marT="91440" marB="91440" anchor="ctr">
                    <a:solidFill>
                      <a:schemeClr val="bg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Poppins" panose="020B0604020202020204" pitchFamily="34" charset="0"/>
                          <a:ea typeface="+mn-ea"/>
                          <a:cs typeface="Poppins" panose="020B0604020202020204" pitchFamily="34" charset="0"/>
                        </a:rPr>
                        <a:t>$487</a:t>
                      </a:r>
                    </a:p>
                  </a:txBody>
                  <a:tcPr marL="18288" marR="18288" marT="91440" marB="91440" anchor="ctr">
                    <a:solidFill>
                      <a:schemeClr val="bg2"/>
                    </a:solidFill>
                  </a:tcPr>
                </a:tc>
                <a:tc>
                  <a:txBody>
                    <a:bodyPr/>
                    <a:lstStyle/>
                    <a:p>
                      <a:pPr marL="0" marR="0" algn="ctr">
                        <a:spcAft>
                          <a:spcPts val="600"/>
                        </a:spcAft>
                        <a:buNone/>
                      </a:pPr>
                      <a:r>
                        <a:rPr kumimoji="0" lang="en-US" sz="1600" b="0" i="0" u="none" strike="noStrike" kern="1200" cap="none" spc="0" normalizeH="0" baseline="0">
                          <a:ln>
                            <a:noFill/>
                          </a:ln>
                          <a:solidFill>
                            <a:prstClr val="black"/>
                          </a:solidFill>
                          <a:effectLst/>
                          <a:uLnTx/>
                          <a:uFillTx/>
                          <a:latin typeface="Poppins" panose="020B0604020202020204" pitchFamily="34" charset="0"/>
                          <a:ea typeface="+mn-ea"/>
                          <a:cs typeface="Poppins" panose="020B0604020202020204" pitchFamily="34" charset="0"/>
                        </a:rPr>
                        <a:t>$128</a:t>
                      </a:r>
                    </a:p>
                  </a:txBody>
                  <a:tcPr marL="18288" marR="18288" marT="76200" marB="76200" anchor="ctr">
                    <a:solidFill>
                      <a:schemeClr val="bg2"/>
                    </a:solidFill>
                  </a:tcPr>
                </a:tc>
                <a:tc>
                  <a:txBody>
                    <a:bodyPr/>
                    <a:lstStyle/>
                    <a:p>
                      <a:pPr marL="0" marR="0" algn="ctr">
                        <a:spcAft>
                          <a:spcPts val="600"/>
                        </a:spcAft>
                        <a:buNone/>
                      </a:pPr>
                      <a:r>
                        <a:rPr kumimoji="0" lang="en-US" sz="1600" b="0" i="0" u="none" strike="noStrike" kern="1200" cap="none" spc="0" normalizeH="0" baseline="0">
                          <a:ln>
                            <a:noFill/>
                          </a:ln>
                          <a:solidFill>
                            <a:prstClr val="black"/>
                          </a:solidFill>
                          <a:effectLst/>
                          <a:uLnTx/>
                          <a:uFillTx/>
                          <a:latin typeface="Poppins" panose="020B0604020202020204" pitchFamily="34" charset="0"/>
                          <a:ea typeface="+mn-ea"/>
                          <a:cs typeface="Poppins" panose="020B0604020202020204" pitchFamily="34" charset="0"/>
                        </a:rPr>
                        <a:t>$357</a:t>
                      </a:r>
                    </a:p>
                  </a:txBody>
                  <a:tcPr marL="18288" marR="18288" marT="76200" marB="76200" anchor="ctr">
                    <a:solidFill>
                      <a:schemeClr val="bg2"/>
                    </a:solidFill>
                  </a:tcPr>
                </a:tc>
                <a:tc>
                  <a:txBody>
                    <a:bodyPr/>
                    <a:lstStyle/>
                    <a:p>
                      <a:pPr marL="0" marR="0" algn="ctr">
                        <a:spcAft>
                          <a:spcPts val="600"/>
                        </a:spcAft>
                        <a:buNone/>
                      </a:pPr>
                      <a:r>
                        <a:rPr kumimoji="0" lang="en-US" sz="1600" b="0" i="0" u="none" strike="noStrike" kern="1200" cap="none" spc="0" normalizeH="0" baseline="0">
                          <a:ln>
                            <a:noFill/>
                          </a:ln>
                          <a:solidFill>
                            <a:prstClr val="black"/>
                          </a:solidFill>
                          <a:effectLst/>
                          <a:uLnTx/>
                          <a:uFillTx/>
                          <a:latin typeface="Poppins" panose="020B0604020202020204" pitchFamily="34" charset="0"/>
                          <a:ea typeface="+mn-ea"/>
                          <a:cs typeface="Poppins" panose="020B0604020202020204" pitchFamily="34" charset="0"/>
                        </a:rPr>
                        <a:t>$23,935</a:t>
                      </a:r>
                    </a:p>
                  </a:txBody>
                  <a:tcPr marL="18288" marR="18288" marT="76200" marB="76200" anchor="ctr">
                    <a:solidFill>
                      <a:schemeClr val="bg2"/>
                    </a:solidFill>
                  </a:tcPr>
                </a:tc>
                <a:extLst>
                  <a:ext uri="{0D108BD9-81ED-4DB2-BD59-A6C34878D82A}">
                    <a16:rowId xmlns:a16="http://schemas.microsoft.com/office/drawing/2014/main" val="321274481"/>
                  </a:ext>
                </a:extLst>
              </a:tr>
              <a:tr h="457200">
                <a:tc>
                  <a:txBody>
                    <a:bodyPr/>
                    <a:lstStyle/>
                    <a:p>
                      <a:pPr algn="ctr"/>
                      <a:r>
                        <a:rPr lang="en-US" sz="1600" kern="1200">
                          <a:solidFill>
                            <a:schemeClr val="dk1"/>
                          </a:solidFill>
                          <a:latin typeface="Poppins" panose="020B0604020202020204" pitchFamily="34" charset="0"/>
                          <a:ea typeface="+mn-ea"/>
                          <a:cs typeface="Poppins" panose="020B0604020202020204" pitchFamily="34" charset="0"/>
                        </a:rPr>
                        <a:t>12</a:t>
                      </a:r>
                    </a:p>
                  </a:txBody>
                  <a:tcPr marL="18288" marR="18288" marT="91440" marB="91440" anchor="ctr">
                    <a:solidFill>
                      <a:schemeClr val="bg2">
                        <a:lumMod val="9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Poppins" panose="020B0604020202020204" pitchFamily="34" charset="0"/>
                          <a:ea typeface="+mn-ea"/>
                          <a:cs typeface="Poppins" panose="020B0604020202020204" pitchFamily="34" charset="0"/>
                        </a:rPr>
                        <a:t>$487</a:t>
                      </a:r>
                    </a:p>
                  </a:txBody>
                  <a:tcPr marL="18288" marR="18288" marT="91440" marB="91440" anchor="ctr">
                    <a:solidFill>
                      <a:schemeClr val="bg2">
                        <a:lumMod val="90000"/>
                      </a:schemeClr>
                    </a:solidFill>
                  </a:tcPr>
                </a:tc>
                <a:tc>
                  <a:txBody>
                    <a:bodyPr/>
                    <a:lstStyle/>
                    <a:p>
                      <a:pPr marL="0" marR="0" algn="ctr">
                        <a:spcAft>
                          <a:spcPts val="600"/>
                        </a:spcAft>
                        <a:buNone/>
                      </a:pPr>
                      <a:r>
                        <a:rPr kumimoji="0" lang="en-US" sz="1600" b="0" i="0" u="none" strike="noStrike" kern="1200" cap="none" spc="0" normalizeH="0" baseline="0">
                          <a:ln>
                            <a:noFill/>
                          </a:ln>
                          <a:solidFill>
                            <a:prstClr val="black"/>
                          </a:solidFill>
                          <a:effectLst/>
                          <a:uLnTx/>
                          <a:uFillTx/>
                          <a:latin typeface="Poppins" panose="020B0604020202020204" pitchFamily="34" charset="0"/>
                          <a:ea typeface="+mn-ea"/>
                          <a:cs typeface="Poppins" panose="020B0604020202020204" pitchFamily="34" charset="0"/>
                        </a:rPr>
                        <a:t>$107</a:t>
                      </a:r>
                    </a:p>
                  </a:txBody>
                  <a:tcPr marL="18288" marR="18288" marT="76200" marB="76200" anchor="ctr">
                    <a:solidFill>
                      <a:schemeClr val="bg2">
                        <a:lumMod val="90000"/>
                      </a:schemeClr>
                    </a:solidFill>
                  </a:tcPr>
                </a:tc>
                <a:tc>
                  <a:txBody>
                    <a:bodyPr/>
                    <a:lstStyle/>
                    <a:p>
                      <a:pPr marL="0" marR="0" algn="ctr">
                        <a:spcAft>
                          <a:spcPts val="600"/>
                        </a:spcAft>
                        <a:buNone/>
                      </a:pPr>
                      <a:r>
                        <a:rPr kumimoji="0" lang="en-US" sz="1600" b="0" i="0" u="none" strike="noStrike" kern="1200" cap="none" spc="0" normalizeH="0" baseline="0">
                          <a:ln>
                            <a:noFill/>
                          </a:ln>
                          <a:solidFill>
                            <a:prstClr val="black"/>
                          </a:solidFill>
                          <a:effectLst/>
                          <a:uLnTx/>
                          <a:uFillTx/>
                          <a:latin typeface="Poppins" panose="020B0604020202020204" pitchFamily="34" charset="0"/>
                          <a:ea typeface="+mn-ea"/>
                          <a:cs typeface="Poppins" panose="020B0604020202020204" pitchFamily="34" charset="0"/>
                        </a:rPr>
                        <a:t>$378</a:t>
                      </a:r>
                    </a:p>
                  </a:txBody>
                  <a:tcPr marL="18288" marR="18288" marT="76200" marB="76200" anchor="ctr">
                    <a:solidFill>
                      <a:schemeClr val="bg2">
                        <a:lumMod val="90000"/>
                      </a:schemeClr>
                    </a:solidFill>
                  </a:tcPr>
                </a:tc>
                <a:tc>
                  <a:txBody>
                    <a:bodyPr/>
                    <a:lstStyle/>
                    <a:p>
                      <a:pPr marL="0" marR="0" algn="ctr">
                        <a:spcAft>
                          <a:spcPts val="600"/>
                        </a:spcAft>
                        <a:buNone/>
                      </a:pPr>
                      <a:r>
                        <a:rPr kumimoji="0" lang="en-US" sz="1600" b="0" i="0" u="none" strike="noStrike" kern="1200" cap="none" spc="0" normalizeH="0" baseline="0">
                          <a:ln>
                            <a:noFill/>
                          </a:ln>
                          <a:solidFill>
                            <a:prstClr val="black"/>
                          </a:solidFill>
                          <a:effectLst/>
                          <a:uLnTx/>
                          <a:uFillTx/>
                          <a:latin typeface="Poppins" panose="020B0604020202020204" pitchFamily="34" charset="0"/>
                          <a:ea typeface="+mn-ea"/>
                          <a:cs typeface="Poppins" panose="020B0604020202020204" pitchFamily="34" charset="0"/>
                        </a:rPr>
                        <a:t>$20,531</a:t>
                      </a:r>
                    </a:p>
                  </a:txBody>
                  <a:tcPr marL="18288" marR="18288" marT="76200" marB="76200" anchor="ctr">
                    <a:solidFill>
                      <a:schemeClr val="bg2">
                        <a:lumMod val="90000"/>
                      </a:schemeClr>
                    </a:solidFill>
                  </a:tcPr>
                </a:tc>
                <a:extLst>
                  <a:ext uri="{0D108BD9-81ED-4DB2-BD59-A6C34878D82A}">
                    <a16:rowId xmlns:a16="http://schemas.microsoft.com/office/drawing/2014/main" val="1166252974"/>
                  </a:ext>
                </a:extLst>
              </a:tr>
              <a:tr h="457200">
                <a:tc>
                  <a:txBody>
                    <a:bodyPr/>
                    <a:lstStyle/>
                    <a:p>
                      <a:pPr algn="ctr"/>
                      <a:r>
                        <a:rPr lang="en-US" sz="1600" kern="1200">
                          <a:solidFill>
                            <a:schemeClr val="dk1"/>
                          </a:solidFill>
                          <a:latin typeface="Poppins" panose="020B0604020202020204" pitchFamily="34" charset="0"/>
                          <a:ea typeface="+mn-ea"/>
                          <a:cs typeface="Poppins" panose="020B0604020202020204" pitchFamily="34" charset="0"/>
                        </a:rPr>
                        <a:t>36</a:t>
                      </a:r>
                    </a:p>
                  </a:txBody>
                  <a:tcPr marL="18288" marR="18288" marT="91440" marB="91440" anchor="ctr">
                    <a:solidFill>
                      <a:schemeClr val="bg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Poppins" panose="020B0604020202020204" pitchFamily="34" charset="0"/>
                          <a:ea typeface="+mn-ea"/>
                          <a:cs typeface="Poppins" panose="020B0604020202020204" pitchFamily="34" charset="0"/>
                        </a:rPr>
                        <a:t>$487</a:t>
                      </a:r>
                    </a:p>
                  </a:txBody>
                  <a:tcPr marL="18288" marR="18288" marT="91440" marB="91440" anchor="ctr">
                    <a:solidFill>
                      <a:schemeClr val="bg2"/>
                    </a:solidFill>
                  </a:tcPr>
                </a:tc>
                <a:tc>
                  <a:txBody>
                    <a:bodyPr/>
                    <a:lstStyle/>
                    <a:p>
                      <a:pPr marL="0" marR="0" algn="ctr">
                        <a:spcAft>
                          <a:spcPts val="600"/>
                        </a:spcAft>
                        <a:buNone/>
                      </a:pPr>
                      <a:r>
                        <a:rPr kumimoji="0" lang="en-US" sz="1600" b="0" i="0" u="none" strike="noStrike" kern="1200" cap="none" spc="0" normalizeH="0" baseline="0">
                          <a:ln>
                            <a:noFill/>
                          </a:ln>
                          <a:solidFill>
                            <a:prstClr val="black"/>
                          </a:solidFill>
                          <a:effectLst/>
                          <a:uLnTx/>
                          <a:uFillTx/>
                          <a:latin typeface="Poppins" panose="020B0604020202020204" pitchFamily="34" charset="0"/>
                          <a:ea typeface="+mn-ea"/>
                          <a:cs typeface="Poppins" panose="020B0604020202020204" pitchFamily="34" charset="0"/>
                        </a:rPr>
                        <a:t>$55</a:t>
                      </a:r>
                    </a:p>
                  </a:txBody>
                  <a:tcPr marL="18288" marR="18288" marT="76200" marB="76200" anchor="ctr">
                    <a:solidFill>
                      <a:schemeClr val="bg2"/>
                    </a:solidFill>
                  </a:tcPr>
                </a:tc>
                <a:tc>
                  <a:txBody>
                    <a:bodyPr/>
                    <a:lstStyle/>
                    <a:p>
                      <a:pPr marL="0" marR="0" algn="ctr">
                        <a:spcAft>
                          <a:spcPts val="600"/>
                        </a:spcAft>
                        <a:buNone/>
                      </a:pPr>
                      <a:r>
                        <a:rPr kumimoji="0" lang="en-US" sz="1600" b="0" i="0" u="none" strike="noStrike" kern="1200" cap="none" spc="0" normalizeH="0" baseline="0">
                          <a:ln>
                            <a:noFill/>
                          </a:ln>
                          <a:solidFill>
                            <a:prstClr val="black"/>
                          </a:solidFill>
                          <a:effectLst/>
                          <a:uLnTx/>
                          <a:uFillTx/>
                          <a:latin typeface="Poppins" panose="020B0604020202020204" pitchFamily="34" charset="0"/>
                          <a:ea typeface="+mn-ea"/>
                          <a:cs typeface="Poppins" panose="020B0604020202020204" pitchFamily="34" charset="0"/>
                        </a:rPr>
                        <a:t>$430</a:t>
                      </a:r>
                    </a:p>
                  </a:txBody>
                  <a:tcPr marL="18288" marR="18288" marT="76200" marB="76200" anchor="ctr">
                    <a:solidFill>
                      <a:schemeClr val="bg2"/>
                    </a:solidFill>
                  </a:tcPr>
                </a:tc>
                <a:tc>
                  <a:txBody>
                    <a:bodyPr/>
                    <a:lstStyle/>
                    <a:p>
                      <a:pPr marL="0" marR="0" algn="ctr">
                        <a:spcAft>
                          <a:spcPts val="600"/>
                        </a:spcAft>
                        <a:buNone/>
                      </a:pPr>
                      <a:r>
                        <a:rPr kumimoji="0" lang="en-US" sz="1600" b="0" i="0" u="none" strike="noStrike" kern="1200" cap="none" spc="0" normalizeH="0" baseline="0">
                          <a:ln>
                            <a:noFill/>
                          </a:ln>
                          <a:solidFill>
                            <a:prstClr val="black"/>
                          </a:solidFill>
                          <a:effectLst/>
                          <a:uLnTx/>
                          <a:uFillTx/>
                          <a:latin typeface="Poppins" panose="020B0604020202020204" pitchFamily="34" charset="0"/>
                          <a:ea typeface="+mn-ea"/>
                          <a:cs typeface="Poppins" panose="020B0604020202020204" pitchFamily="34" charset="0"/>
                        </a:rPr>
                        <a:t>$9,972</a:t>
                      </a:r>
                    </a:p>
                  </a:txBody>
                  <a:tcPr marL="18288" marR="18288" marT="76200" marB="76200" anchor="ctr">
                    <a:solidFill>
                      <a:schemeClr val="bg2"/>
                    </a:solidFill>
                  </a:tcPr>
                </a:tc>
                <a:extLst>
                  <a:ext uri="{0D108BD9-81ED-4DB2-BD59-A6C34878D82A}">
                    <a16:rowId xmlns:a16="http://schemas.microsoft.com/office/drawing/2014/main" val="3712338884"/>
                  </a:ext>
                </a:extLst>
              </a:tr>
              <a:tr h="457200">
                <a:tc>
                  <a:txBody>
                    <a:bodyPr/>
                    <a:lstStyle/>
                    <a:p>
                      <a:pPr algn="ctr"/>
                      <a:r>
                        <a:rPr lang="en-US" sz="1600" kern="1200">
                          <a:solidFill>
                            <a:schemeClr val="dk1"/>
                          </a:solidFill>
                          <a:latin typeface="Poppins" panose="020B0604020202020204" pitchFamily="34" charset="0"/>
                          <a:ea typeface="+mn-ea"/>
                          <a:cs typeface="Poppins" panose="020B0604020202020204" pitchFamily="34" charset="0"/>
                        </a:rPr>
                        <a:t>60</a:t>
                      </a:r>
                    </a:p>
                  </a:txBody>
                  <a:tcPr marL="18288" marR="18288" marT="91440" marB="91440" anchor="ctr">
                    <a:solidFill>
                      <a:schemeClr val="bg2">
                        <a:lumMod val="9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Poppins" panose="020B0604020202020204" pitchFamily="34" charset="0"/>
                          <a:ea typeface="+mn-ea"/>
                          <a:cs typeface="Poppins" panose="020B0604020202020204" pitchFamily="34" charset="0"/>
                        </a:rPr>
                        <a:t>$487</a:t>
                      </a:r>
                    </a:p>
                  </a:txBody>
                  <a:tcPr marL="18288" marR="18288" marT="91440" marB="91440" anchor="ctr">
                    <a:solidFill>
                      <a:schemeClr val="bg2">
                        <a:lumMod val="90000"/>
                      </a:schemeClr>
                    </a:solidFill>
                  </a:tcPr>
                </a:tc>
                <a:tc>
                  <a:txBody>
                    <a:bodyPr/>
                    <a:lstStyle/>
                    <a:p>
                      <a:pPr marL="0" marR="0" algn="ctr">
                        <a:spcAft>
                          <a:spcPts val="600"/>
                        </a:spcAft>
                        <a:buNone/>
                      </a:pPr>
                      <a:r>
                        <a:rPr kumimoji="0" lang="en-US" sz="1600" b="0" i="0" u="none" strike="noStrike" kern="1200" cap="none" spc="0" normalizeH="0" baseline="0">
                          <a:ln>
                            <a:noFill/>
                          </a:ln>
                          <a:solidFill>
                            <a:prstClr val="black"/>
                          </a:solidFill>
                          <a:effectLst/>
                          <a:uLnTx/>
                          <a:uFillTx/>
                          <a:latin typeface="Poppins" panose="020B0604020202020204" pitchFamily="34" charset="0"/>
                          <a:ea typeface="+mn-ea"/>
                          <a:cs typeface="Poppins" panose="020B0604020202020204" pitchFamily="34" charset="0"/>
                        </a:rPr>
                        <a:t>$2-3</a:t>
                      </a:r>
                    </a:p>
                  </a:txBody>
                  <a:tcPr marL="18288" marR="18288" marT="76200" marB="76200" anchor="ctr">
                    <a:solidFill>
                      <a:schemeClr val="bg2">
                        <a:lumMod val="90000"/>
                      </a:schemeClr>
                    </a:solidFill>
                  </a:tcPr>
                </a:tc>
                <a:tc>
                  <a:txBody>
                    <a:bodyPr/>
                    <a:lstStyle/>
                    <a:p>
                      <a:pPr marL="0" marR="0" algn="ctr">
                        <a:spcAft>
                          <a:spcPts val="600"/>
                        </a:spcAft>
                        <a:buNone/>
                      </a:pPr>
                      <a:r>
                        <a:rPr kumimoji="0" lang="en-US" sz="1600" b="0" i="0" u="none" strike="noStrike" kern="1200" cap="none" spc="0" normalizeH="0" baseline="0">
                          <a:ln>
                            <a:noFill/>
                          </a:ln>
                          <a:solidFill>
                            <a:prstClr val="black"/>
                          </a:solidFill>
                          <a:effectLst/>
                          <a:uLnTx/>
                          <a:uFillTx/>
                          <a:latin typeface="Poppins" panose="020B0604020202020204" pitchFamily="34" charset="0"/>
                          <a:ea typeface="+mn-ea"/>
                          <a:cs typeface="Poppins" panose="020B0604020202020204" pitchFamily="34" charset="0"/>
                        </a:rPr>
                        <a:t>$482-483</a:t>
                      </a:r>
                    </a:p>
                  </a:txBody>
                  <a:tcPr marL="18288" marR="18288" marT="76200" marB="76200" anchor="ctr">
                    <a:solidFill>
                      <a:schemeClr val="bg2">
                        <a:lumMod val="90000"/>
                      </a:schemeClr>
                    </a:solidFill>
                  </a:tcPr>
                </a:tc>
                <a:tc>
                  <a:txBody>
                    <a:bodyPr/>
                    <a:lstStyle/>
                    <a:p>
                      <a:pPr marL="0" marR="0" algn="ctr">
                        <a:spcAft>
                          <a:spcPts val="600"/>
                        </a:spcAft>
                        <a:buNone/>
                      </a:pPr>
                      <a:r>
                        <a:rPr kumimoji="0" lang="en-US" sz="1600" b="0" i="0" u="none" strike="noStrike" kern="1200" cap="none" spc="0" normalizeH="0" baseline="0">
                          <a:ln>
                            <a:noFill/>
                          </a:ln>
                          <a:solidFill>
                            <a:prstClr val="black"/>
                          </a:solidFill>
                          <a:effectLst/>
                          <a:uLnTx/>
                          <a:uFillTx/>
                          <a:latin typeface="Poppins" panose="020B0604020202020204" pitchFamily="34" charset="0"/>
                          <a:ea typeface="+mn-ea"/>
                          <a:cs typeface="Poppins" panose="020B0604020202020204" pitchFamily="34" charset="0"/>
                        </a:rPr>
                        <a:t>$0</a:t>
                      </a:r>
                    </a:p>
                  </a:txBody>
                  <a:tcPr marL="18288" marR="18288" marT="76200" marB="76200" anchor="ctr">
                    <a:solidFill>
                      <a:schemeClr val="bg2">
                        <a:lumMod val="90000"/>
                      </a:schemeClr>
                    </a:solidFill>
                  </a:tcPr>
                </a:tc>
                <a:extLst>
                  <a:ext uri="{0D108BD9-81ED-4DB2-BD59-A6C34878D82A}">
                    <a16:rowId xmlns:a16="http://schemas.microsoft.com/office/drawing/2014/main" val="1479240489"/>
                  </a:ext>
                </a:extLst>
              </a:tr>
            </a:tbl>
          </a:graphicData>
        </a:graphic>
      </p:graphicFrame>
      <p:graphicFrame>
        <p:nvGraphicFramePr>
          <p:cNvPr id="27" name="Content Placeholder 8">
            <a:extLst>
              <a:ext uri="{FF2B5EF4-FFF2-40B4-BE49-F238E27FC236}">
                <a16:creationId xmlns:a16="http://schemas.microsoft.com/office/drawing/2014/main" id="{F3775F40-2D5C-FF56-76EE-E7AFF293DA74}"/>
              </a:ext>
            </a:extLst>
          </p:cNvPr>
          <p:cNvGraphicFramePr>
            <a:graphicFrameLocks/>
          </p:cNvGraphicFramePr>
          <p:nvPr>
            <p:extLst>
              <p:ext uri="{D42A27DB-BD31-4B8C-83A1-F6EECF244321}">
                <p14:modId xmlns:p14="http://schemas.microsoft.com/office/powerpoint/2010/main" val="866806146"/>
              </p:ext>
            </p:extLst>
          </p:nvPr>
        </p:nvGraphicFramePr>
        <p:xfrm>
          <a:off x="838994" y="2139315"/>
          <a:ext cx="5257800" cy="3413760"/>
        </p:xfrm>
        <a:graphic>
          <a:graphicData uri="http://schemas.openxmlformats.org/drawingml/2006/table">
            <a:tbl>
              <a:tblPr firstRow="1" bandRow="1">
                <a:tableStyleId>{5C22544A-7EE6-4342-B048-85BDC9FD1C3A}</a:tableStyleId>
              </a:tblPr>
              <a:tblGrid>
                <a:gridCol w="1051560">
                  <a:extLst>
                    <a:ext uri="{9D8B030D-6E8A-4147-A177-3AD203B41FA5}">
                      <a16:colId xmlns:a16="http://schemas.microsoft.com/office/drawing/2014/main" val="3903391344"/>
                    </a:ext>
                  </a:extLst>
                </a:gridCol>
                <a:gridCol w="1051560">
                  <a:extLst>
                    <a:ext uri="{9D8B030D-6E8A-4147-A177-3AD203B41FA5}">
                      <a16:colId xmlns:a16="http://schemas.microsoft.com/office/drawing/2014/main" val="596303831"/>
                    </a:ext>
                  </a:extLst>
                </a:gridCol>
                <a:gridCol w="1051560">
                  <a:extLst>
                    <a:ext uri="{9D8B030D-6E8A-4147-A177-3AD203B41FA5}">
                      <a16:colId xmlns:a16="http://schemas.microsoft.com/office/drawing/2014/main" val="3565266754"/>
                    </a:ext>
                  </a:extLst>
                </a:gridCol>
                <a:gridCol w="1051560">
                  <a:extLst>
                    <a:ext uri="{9D8B030D-6E8A-4147-A177-3AD203B41FA5}">
                      <a16:colId xmlns:a16="http://schemas.microsoft.com/office/drawing/2014/main" val="2704783761"/>
                    </a:ext>
                  </a:extLst>
                </a:gridCol>
                <a:gridCol w="1051560">
                  <a:extLst>
                    <a:ext uri="{9D8B030D-6E8A-4147-A177-3AD203B41FA5}">
                      <a16:colId xmlns:a16="http://schemas.microsoft.com/office/drawing/2014/main" val="3052807785"/>
                    </a:ext>
                  </a:extLst>
                </a:gridCol>
              </a:tblGrid>
              <a:tr h="370840">
                <a:tc>
                  <a:txBody>
                    <a:bodyPr/>
                    <a:lstStyle/>
                    <a:p>
                      <a:pPr algn="ctr"/>
                      <a:r>
                        <a:rPr lang="en-US" sz="1600">
                          <a:latin typeface="Poppins" panose="020B0604020202020204" pitchFamily="34" charset="0"/>
                          <a:cs typeface="Poppins" panose="020B0604020202020204" pitchFamily="34" charset="0"/>
                        </a:rPr>
                        <a:t>Payment #</a:t>
                      </a:r>
                    </a:p>
                  </a:txBody>
                  <a:tcPr marL="18288" marR="18288" marT="91440" marB="91440">
                    <a:solidFill>
                      <a:srgbClr val="0D5257"/>
                    </a:solidFill>
                  </a:tcPr>
                </a:tc>
                <a:tc>
                  <a:txBody>
                    <a:bodyPr/>
                    <a:lstStyle/>
                    <a:p>
                      <a:pPr algn="ctr"/>
                      <a:r>
                        <a:rPr lang="en-US" sz="1600">
                          <a:latin typeface="Poppins" panose="020B0604020202020204" pitchFamily="34" charset="0"/>
                          <a:cs typeface="Poppins" panose="020B0604020202020204" pitchFamily="34" charset="0"/>
                        </a:rPr>
                        <a:t>Payment</a:t>
                      </a:r>
                    </a:p>
                  </a:txBody>
                  <a:tcPr marL="18288" marR="18288" marT="91440" marB="91440">
                    <a:solidFill>
                      <a:srgbClr val="0D5257"/>
                    </a:solidFill>
                  </a:tcPr>
                </a:tc>
                <a:tc>
                  <a:txBody>
                    <a:bodyPr/>
                    <a:lstStyle/>
                    <a:p>
                      <a:pPr algn="ctr"/>
                      <a:r>
                        <a:rPr lang="en-US" sz="1600">
                          <a:latin typeface="Poppins" panose="020B0604020202020204" pitchFamily="34" charset="0"/>
                          <a:cs typeface="Poppins" panose="020B0604020202020204" pitchFamily="34" charset="0"/>
                        </a:rPr>
                        <a:t>Interest </a:t>
                      </a:r>
                      <a:r>
                        <a:rPr lang="en-US" sz="1600" b="0">
                          <a:latin typeface="Poppins" panose="020B0604020202020204" pitchFamily="34" charset="0"/>
                          <a:cs typeface="Poppins" panose="020B0604020202020204" pitchFamily="34" charset="0"/>
                        </a:rPr>
                        <a:t>(approx.)</a:t>
                      </a:r>
                    </a:p>
                  </a:txBody>
                  <a:tcPr marL="18288" marR="18288" marT="91440" marB="91440">
                    <a:solidFill>
                      <a:srgbClr val="0D5257"/>
                    </a:solidFill>
                  </a:tcPr>
                </a:tc>
                <a:tc>
                  <a:txBody>
                    <a:bodyPr/>
                    <a:lstStyle/>
                    <a:p>
                      <a:pPr algn="ctr"/>
                      <a:r>
                        <a:rPr lang="en-US" sz="1600">
                          <a:latin typeface="Poppins" panose="020B0604020202020204" pitchFamily="34" charset="0"/>
                          <a:cs typeface="Poppins" panose="020B0604020202020204" pitchFamily="34" charset="0"/>
                        </a:rPr>
                        <a:t>Principal </a:t>
                      </a:r>
                      <a:r>
                        <a:rPr lang="en-US" sz="1600" b="0">
                          <a:latin typeface="Poppins" panose="020B0604020202020204" pitchFamily="34" charset="0"/>
                          <a:cs typeface="Poppins" panose="020B0604020202020204" pitchFamily="34" charset="0"/>
                        </a:rPr>
                        <a:t>(approx.)</a:t>
                      </a:r>
                    </a:p>
                  </a:txBody>
                  <a:tcPr marL="18288" marR="18288" marT="91440" marB="91440">
                    <a:solidFill>
                      <a:srgbClr val="0D5257"/>
                    </a:solidFill>
                  </a:tcPr>
                </a:tc>
                <a:tc>
                  <a:txBody>
                    <a:bodyPr/>
                    <a:lstStyle/>
                    <a:p>
                      <a:pPr algn="ctr"/>
                      <a:r>
                        <a:rPr lang="en-US" sz="1600">
                          <a:latin typeface="Poppins" panose="020B0604020202020204" pitchFamily="34" charset="0"/>
                          <a:cs typeface="Poppins" panose="020B0604020202020204" pitchFamily="34" charset="0"/>
                        </a:rPr>
                        <a:t>Balance</a:t>
                      </a:r>
                    </a:p>
                    <a:p>
                      <a:pPr algn="ctr"/>
                      <a:r>
                        <a:rPr lang="en-US" sz="1600" b="0">
                          <a:latin typeface="Poppins" panose="020B0604020202020204" pitchFamily="34" charset="0"/>
                          <a:cs typeface="Poppins" panose="020B0604020202020204" pitchFamily="34" charset="0"/>
                        </a:rPr>
                        <a:t>(approx.)</a:t>
                      </a:r>
                    </a:p>
                  </a:txBody>
                  <a:tcPr marL="18288" marR="18288" marT="91440" marB="91440">
                    <a:solidFill>
                      <a:srgbClr val="0D5257"/>
                    </a:solidFill>
                  </a:tcPr>
                </a:tc>
                <a:extLst>
                  <a:ext uri="{0D108BD9-81ED-4DB2-BD59-A6C34878D82A}">
                    <a16:rowId xmlns:a16="http://schemas.microsoft.com/office/drawing/2014/main" val="2056715123"/>
                  </a:ext>
                </a:extLst>
              </a:tr>
              <a:tr h="457200">
                <a:tc>
                  <a:txBody>
                    <a:bodyPr/>
                    <a:lstStyle/>
                    <a:p>
                      <a:pPr algn="ctr"/>
                      <a:r>
                        <a:rPr kumimoji="0" lang="en-US" sz="1600" b="0" i="0" u="none" strike="noStrike" kern="1200" cap="none" spc="0" normalizeH="0" baseline="0">
                          <a:ln>
                            <a:noFill/>
                          </a:ln>
                          <a:solidFill>
                            <a:prstClr val="black"/>
                          </a:solidFill>
                          <a:effectLst/>
                          <a:uLnTx/>
                          <a:uFillTx/>
                          <a:latin typeface="Poppins" panose="020B0604020202020204" pitchFamily="34" charset="0"/>
                          <a:ea typeface="+mn-ea"/>
                          <a:cs typeface="Poppins" panose="020B0604020202020204" pitchFamily="34" charset="0"/>
                        </a:rPr>
                        <a:t>1</a:t>
                      </a:r>
                    </a:p>
                  </a:txBody>
                  <a:tcPr marL="18288" marR="18288" marT="91440" marB="91440" anchor="ctr">
                    <a:solidFill>
                      <a:schemeClr val="bg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a:ln>
                            <a:noFill/>
                          </a:ln>
                          <a:solidFill>
                            <a:prstClr val="black"/>
                          </a:solidFill>
                          <a:effectLst/>
                          <a:uLnTx/>
                          <a:uFillTx/>
                          <a:latin typeface="Poppins" panose="020B0604020202020204" pitchFamily="34" charset="0"/>
                          <a:ea typeface="+mn-ea"/>
                          <a:cs typeface="Poppins" panose="020B0604020202020204" pitchFamily="34" charset="0"/>
                        </a:rPr>
                        <a:t>$619</a:t>
                      </a:r>
                    </a:p>
                  </a:txBody>
                  <a:tcPr marL="18288" marR="18288" marT="91440" marB="91440" anchor="ctr">
                    <a:solidFill>
                      <a:schemeClr val="bg2"/>
                    </a:solidFill>
                  </a:tcPr>
                </a:tc>
                <a:tc>
                  <a:txBody>
                    <a:bodyPr/>
                    <a:lstStyle/>
                    <a:p>
                      <a:pPr marL="0" marR="0" algn="ctr">
                        <a:spcAft>
                          <a:spcPts val="600"/>
                        </a:spcAft>
                        <a:buNone/>
                      </a:pPr>
                      <a:r>
                        <a:rPr kumimoji="0" lang="en-US" sz="1600" b="0" i="0" u="none" strike="noStrike" kern="1200" cap="none" spc="0" normalizeH="0" baseline="0">
                          <a:ln>
                            <a:noFill/>
                          </a:ln>
                          <a:solidFill>
                            <a:prstClr val="black"/>
                          </a:solidFill>
                          <a:effectLst/>
                          <a:uLnTx/>
                          <a:uFillTx/>
                          <a:latin typeface="Poppins" panose="020B0604020202020204" pitchFamily="34" charset="0"/>
                          <a:ea typeface="+mn-ea"/>
                          <a:cs typeface="Poppins" panose="020B0604020202020204" pitchFamily="34" charset="0"/>
                        </a:rPr>
                        <a:t>$351</a:t>
                      </a:r>
                    </a:p>
                  </a:txBody>
                  <a:tcPr marL="18288" marR="18288" marT="76200" marB="76200" anchor="ctr">
                    <a:solidFill>
                      <a:schemeClr val="bg2"/>
                    </a:solidFill>
                  </a:tcPr>
                </a:tc>
                <a:tc>
                  <a:txBody>
                    <a:bodyPr/>
                    <a:lstStyle/>
                    <a:p>
                      <a:pPr marL="0" marR="0" algn="ctr">
                        <a:spcAft>
                          <a:spcPts val="600"/>
                        </a:spcAft>
                        <a:buNone/>
                      </a:pPr>
                      <a:r>
                        <a:rPr kumimoji="0" lang="en-US" sz="1600" b="0" i="0" u="none" strike="noStrike" kern="1200" cap="none" spc="0" normalizeH="0" baseline="0">
                          <a:ln>
                            <a:noFill/>
                          </a:ln>
                          <a:solidFill>
                            <a:prstClr val="black"/>
                          </a:solidFill>
                          <a:effectLst/>
                          <a:uLnTx/>
                          <a:uFillTx/>
                          <a:latin typeface="Poppins" panose="020B0604020202020204" pitchFamily="34" charset="0"/>
                          <a:ea typeface="+mn-ea"/>
                          <a:cs typeface="Poppins" panose="020B0604020202020204" pitchFamily="34" charset="0"/>
                        </a:rPr>
                        <a:t>$270</a:t>
                      </a:r>
                    </a:p>
                  </a:txBody>
                  <a:tcPr marL="18288" marR="18288" marT="76200" marB="76200" anchor="ctr">
                    <a:solidFill>
                      <a:schemeClr val="bg2"/>
                    </a:solidFill>
                  </a:tcPr>
                </a:tc>
                <a:tc>
                  <a:txBody>
                    <a:bodyPr/>
                    <a:lstStyle/>
                    <a:p>
                      <a:pPr marL="0" marR="0" algn="ctr">
                        <a:spcAft>
                          <a:spcPts val="600"/>
                        </a:spcAft>
                        <a:buNone/>
                      </a:pPr>
                      <a:r>
                        <a:rPr kumimoji="0" lang="en-US" sz="1600" b="0" i="0" u="none" strike="noStrike" kern="1200" cap="none" spc="0" normalizeH="0" baseline="0">
                          <a:ln>
                            <a:noFill/>
                          </a:ln>
                          <a:solidFill>
                            <a:prstClr val="black"/>
                          </a:solidFill>
                          <a:effectLst/>
                          <a:uLnTx/>
                          <a:uFillTx/>
                          <a:latin typeface="Poppins" panose="020B0604020202020204" pitchFamily="34" charset="0"/>
                          <a:ea typeface="+mn-ea"/>
                          <a:cs typeface="Poppins" panose="020B0604020202020204" pitchFamily="34" charset="0"/>
                        </a:rPr>
                        <a:t>$24,730</a:t>
                      </a:r>
                    </a:p>
                  </a:txBody>
                  <a:tcPr marL="18288" marR="18288" marT="76200" marB="76200" anchor="ctr">
                    <a:solidFill>
                      <a:schemeClr val="bg2"/>
                    </a:solidFill>
                  </a:tcPr>
                </a:tc>
                <a:extLst>
                  <a:ext uri="{0D108BD9-81ED-4DB2-BD59-A6C34878D82A}">
                    <a16:rowId xmlns:a16="http://schemas.microsoft.com/office/drawing/2014/main" val="475709873"/>
                  </a:ext>
                </a:extLst>
              </a:tr>
              <a:tr h="457200">
                <a:tc>
                  <a:txBody>
                    <a:bodyPr/>
                    <a:lstStyle/>
                    <a:p>
                      <a:pPr algn="ctr"/>
                      <a:r>
                        <a:rPr kumimoji="0" lang="en-US" sz="1600" b="0" i="0" u="none" strike="noStrike" kern="1200" cap="none" spc="0" normalizeH="0" baseline="0">
                          <a:ln>
                            <a:noFill/>
                          </a:ln>
                          <a:solidFill>
                            <a:prstClr val="black"/>
                          </a:solidFill>
                          <a:effectLst/>
                          <a:uLnTx/>
                          <a:uFillTx/>
                          <a:latin typeface="Poppins" panose="020B0604020202020204" pitchFamily="34" charset="0"/>
                          <a:ea typeface="+mn-ea"/>
                          <a:cs typeface="Poppins" panose="020B0604020202020204" pitchFamily="34" charset="0"/>
                        </a:rPr>
                        <a:t>2</a:t>
                      </a:r>
                    </a:p>
                  </a:txBody>
                  <a:tcPr marL="18288" marR="18288" marT="91440" marB="91440" anchor="ctr">
                    <a:solidFill>
                      <a:schemeClr val="bg2">
                        <a:lumMod val="9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Poppins" panose="020B0604020202020204" pitchFamily="34" charset="0"/>
                          <a:ea typeface="+mn-ea"/>
                          <a:cs typeface="Poppins" panose="020B0604020202020204" pitchFamily="34" charset="0"/>
                        </a:rPr>
                        <a:t>$619</a:t>
                      </a:r>
                    </a:p>
                  </a:txBody>
                  <a:tcPr marL="18288" marR="18288" marT="91440" marB="91440" anchor="ctr">
                    <a:solidFill>
                      <a:schemeClr val="bg2">
                        <a:lumMod val="90000"/>
                      </a:schemeClr>
                    </a:solidFill>
                  </a:tcPr>
                </a:tc>
                <a:tc>
                  <a:txBody>
                    <a:bodyPr/>
                    <a:lstStyle/>
                    <a:p>
                      <a:pPr marL="0" marR="0" algn="ctr">
                        <a:spcAft>
                          <a:spcPts val="600"/>
                        </a:spcAft>
                        <a:buNone/>
                      </a:pPr>
                      <a:r>
                        <a:rPr kumimoji="0" lang="en-US" sz="1600" b="0" i="0" u="none" strike="noStrike" kern="1200" cap="none" spc="0" normalizeH="0" baseline="0">
                          <a:ln>
                            <a:noFill/>
                          </a:ln>
                          <a:solidFill>
                            <a:prstClr val="black"/>
                          </a:solidFill>
                          <a:effectLst/>
                          <a:uLnTx/>
                          <a:uFillTx/>
                          <a:latin typeface="Poppins" panose="020B0604020202020204" pitchFamily="34" charset="0"/>
                          <a:ea typeface="+mn-ea"/>
                          <a:cs typeface="Poppins" panose="020B0604020202020204" pitchFamily="34" charset="0"/>
                        </a:rPr>
                        <a:t>$347</a:t>
                      </a:r>
                    </a:p>
                  </a:txBody>
                  <a:tcPr marL="18288" marR="18288" marT="76200" marB="76200" anchor="ctr">
                    <a:solidFill>
                      <a:schemeClr val="bg2">
                        <a:lumMod val="90000"/>
                      </a:schemeClr>
                    </a:solidFill>
                  </a:tcPr>
                </a:tc>
                <a:tc>
                  <a:txBody>
                    <a:bodyPr/>
                    <a:lstStyle/>
                    <a:p>
                      <a:pPr marL="0" marR="0" algn="ctr">
                        <a:spcAft>
                          <a:spcPts val="600"/>
                        </a:spcAft>
                        <a:buNone/>
                      </a:pPr>
                      <a:r>
                        <a:rPr kumimoji="0" lang="en-US" sz="1600" b="0" i="0" u="none" strike="noStrike" kern="1200" cap="none" spc="0" normalizeH="0" baseline="0">
                          <a:ln>
                            <a:noFill/>
                          </a:ln>
                          <a:solidFill>
                            <a:prstClr val="black"/>
                          </a:solidFill>
                          <a:effectLst/>
                          <a:uLnTx/>
                          <a:uFillTx/>
                          <a:latin typeface="Poppins" panose="020B0604020202020204" pitchFamily="34" charset="0"/>
                          <a:ea typeface="+mn-ea"/>
                          <a:cs typeface="Poppins" panose="020B0604020202020204" pitchFamily="34" charset="0"/>
                        </a:rPr>
                        <a:t>$274</a:t>
                      </a:r>
                    </a:p>
                  </a:txBody>
                  <a:tcPr marL="18288" marR="18288" marT="76200" marB="76200" anchor="ctr">
                    <a:solidFill>
                      <a:schemeClr val="bg2">
                        <a:lumMod val="90000"/>
                      </a:schemeClr>
                    </a:solidFill>
                  </a:tcPr>
                </a:tc>
                <a:tc>
                  <a:txBody>
                    <a:bodyPr/>
                    <a:lstStyle/>
                    <a:p>
                      <a:pPr marL="0" marR="0" algn="ctr">
                        <a:spcAft>
                          <a:spcPts val="600"/>
                        </a:spcAft>
                        <a:buNone/>
                      </a:pPr>
                      <a:r>
                        <a:rPr kumimoji="0" lang="en-US" sz="1600" b="0" i="0" u="none" strike="noStrike" kern="1200" cap="none" spc="0" normalizeH="0" baseline="0">
                          <a:ln>
                            <a:noFill/>
                          </a:ln>
                          <a:solidFill>
                            <a:prstClr val="black"/>
                          </a:solidFill>
                          <a:effectLst/>
                          <a:uLnTx/>
                          <a:uFillTx/>
                          <a:latin typeface="Poppins" panose="020B0604020202020204" pitchFamily="34" charset="0"/>
                          <a:ea typeface="+mn-ea"/>
                          <a:cs typeface="Poppins" panose="020B0604020202020204" pitchFamily="34" charset="0"/>
                        </a:rPr>
                        <a:t>$24,456</a:t>
                      </a:r>
                    </a:p>
                  </a:txBody>
                  <a:tcPr marL="18288" marR="18288" marT="76200" marB="76200" anchor="ctr">
                    <a:solidFill>
                      <a:schemeClr val="bg2">
                        <a:lumMod val="90000"/>
                      </a:schemeClr>
                    </a:solidFill>
                  </a:tcPr>
                </a:tc>
                <a:extLst>
                  <a:ext uri="{0D108BD9-81ED-4DB2-BD59-A6C34878D82A}">
                    <a16:rowId xmlns:a16="http://schemas.microsoft.com/office/drawing/2014/main" val="3953251226"/>
                  </a:ext>
                </a:extLst>
              </a:tr>
              <a:tr h="457200">
                <a:tc>
                  <a:txBody>
                    <a:bodyPr/>
                    <a:lstStyle/>
                    <a:p>
                      <a:pPr algn="ctr"/>
                      <a:r>
                        <a:rPr kumimoji="0" lang="en-US" sz="1600" b="0" i="0" u="none" strike="noStrike" kern="1200" cap="none" spc="0" normalizeH="0" baseline="0">
                          <a:ln>
                            <a:noFill/>
                          </a:ln>
                          <a:solidFill>
                            <a:prstClr val="black"/>
                          </a:solidFill>
                          <a:effectLst/>
                          <a:uLnTx/>
                          <a:uFillTx/>
                          <a:latin typeface="Poppins" panose="020B0604020202020204" pitchFamily="34" charset="0"/>
                          <a:ea typeface="+mn-ea"/>
                          <a:cs typeface="Poppins" panose="020B0604020202020204" pitchFamily="34" charset="0"/>
                        </a:rPr>
                        <a:t>3</a:t>
                      </a:r>
                    </a:p>
                  </a:txBody>
                  <a:tcPr marL="18288" marR="18288" marT="91440" marB="91440" anchor="ctr">
                    <a:solidFill>
                      <a:schemeClr val="bg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Poppins" panose="020B0604020202020204" pitchFamily="34" charset="0"/>
                          <a:ea typeface="+mn-ea"/>
                          <a:cs typeface="Poppins" panose="020B0604020202020204" pitchFamily="34" charset="0"/>
                        </a:rPr>
                        <a:t>$619</a:t>
                      </a:r>
                    </a:p>
                  </a:txBody>
                  <a:tcPr marL="18288" marR="18288" marT="91440" marB="91440" anchor="ctr">
                    <a:solidFill>
                      <a:schemeClr val="bg2"/>
                    </a:solidFill>
                  </a:tcPr>
                </a:tc>
                <a:tc>
                  <a:txBody>
                    <a:bodyPr/>
                    <a:lstStyle/>
                    <a:p>
                      <a:pPr marL="0" marR="0" algn="ctr">
                        <a:spcAft>
                          <a:spcPts val="600"/>
                        </a:spcAft>
                        <a:buNone/>
                      </a:pPr>
                      <a:r>
                        <a:rPr kumimoji="0" lang="en-US" sz="1600" b="0" i="0" u="none" strike="noStrike" kern="1200" cap="none" spc="0" normalizeH="0" baseline="0">
                          <a:ln>
                            <a:noFill/>
                          </a:ln>
                          <a:solidFill>
                            <a:prstClr val="black"/>
                          </a:solidFill>
                          <a:effectLst/>
                          <a:uLnTx/>
                          <a:uFillTx/>
                          <a:latin typeface="Poppins" panose="020B0604020202020204" pitchFamily="34" charset="0"/>
                          <a:ea typeface="+mn-ea"/>
                          <a:cs typeface="Poppins" panose="020B0604020202020204" pitchFamily="34" charset="0"/>
                        </a:rPr>
                        <a:t>$344</a:t>
                      </a:r>
                    </a:p>
                  </a:txBody>
                  <a:tcPr marL="18288" marR="18288" marT="76200" marB="76200" anchor="ctr">
                    <a:solidFill>
                      <a:schemeClr val="bg2"/>
                    </a:solidFill>
                  </a:tcPr>
                </a:tc>
                <a:tc>
                  <a:txBody>
                    <a:bodyPr/>
                    <a:lstStyle/>
                    <a:p>
                      <a:pPr marL="0" marR="0" algn="ctr">
                        <a:spcAft>
                          <a:spcPts val="600"/>
                        </a:spcAft>
                        <a:buNone/>
                      </a:pPr>
                      <a:r>
                        <a:rPr kumimoji="0" lang="en-US" sz="1600" b="0" i="0" u="none" strike="noStrike" kern="1200" cap="none" spc="0" normalizeH="0" baseline="0">
                          <a:ln>
                            <a:noFill/>
                          </a:ln>
                          <a:solidFill>
                            <a:prstClr val="black"/>
                          </a:solidFill>
                          <a:effectLst/>
                          <a:uLnTx/>
                          <a:uFillTx/>
                          <a:latin typeface="Poppins" panose="020B0604020202020204" pitchFamily="34" charset="0"/>
                          <a:ea typeface="+mn-ea"/>
                          <a:cs typeface="Poppins" panose="020B0604020202020204" pitchFamily="34" charset="0"/>
                        </a:rPr>
                        <a:t>$277</a:t>
                      </a:r>
                    </a:p>
                  </a:txBody>
                  <a:tcPr marL="18288" marR="18288" marT="76200" marB="76200" anchor="ctr">
                    <a:solidFill>
                      <a:schemeClr val="bg2"/>
                    </a:solidFill>
                  </a:tcPr>
                </a:tc>
                <a:tc>
                  <a:txBody>
                    <a:bodyPr/>
                    <a:lstStyle/>
                    <a:p>
                      <a:pPr marL="0" marR="0" algn="ctr">
                        <a:spcAft>
                          <a:spcPts val="600"/>
                        </a:spcAft>
                        <a:buNone/>
                      </a:pPr>
                      <a:r>
                        <a:rPr kumimoji="0" lang="en-US" sz="1600" b="0" i="0" u="none" strike="noStrike" kern="1200" cap="none" spc="0" normalizeH="0" baseline="0">
                          <a:ln>
                            <a:noFill/>
                          </a:ln>
                          <a:solidFill>
                            <a:prstClr val="black"/>
                          </a:solidFill>
                          <a:effectLst/>
                          <a:uLnTx/>
                          <a:uFillTx/>
                          <a:latin typeface="Poppins" panose="020B0604020202020204" pitchFamily="34" charset="0"/>
                          <a:ea typeface="+mn-ea"/>
                          <a:cs typeface="Poppins" panose="020B0604020202020204" pitchFamily="34" charset="0"/>
                        </a:rPr>
                        <a:t>$24,179</a:t>
                      </a:r>
                    </a:p>
                  </a:txBody>
                  <a:tcPr marL="18288" marR="18288" marT="76200" marB="76200" anchor="ctr">
                    <a:solidFill>
                      <a:schemeClr val="bg2"/>
                    </a:solidFill>
                  </a:tcPr>
                </a:tc>
                <a:extLst>
                  <a:ext uri="{0D108BD9-81ED-4DB2-BD59-A6C34878D82A}">
                    <a16:rowId xmlns:a16="http://schemas.microsoft.com/office/drawing/2014/main" val="321274481"/>
                  </a:ext>
                </a:extLst>
              </a:tr>
              <a:tr h="457200">
                <a:tc>
                  <a:txBody>
                    <a:bodyPr/>
                    <a:lstStyle/>
                    <a:p>
                      <a:pPr algn="ctr"/>
                      <a:r>
                        <a:rPr kumimoji="0" lang="en-US" sz="1600" b="0" i="0" u="none" strike="noStrike" kern="1200" cap="none" spc="0" normalizeH="0" baseline="0">
                          <a:ln>
                            <a:noFill/>
                          </a:ln>
                          <a:solidFill>
                            <a:prstClr val="black"/>
                          </a:solidFill>
                          <a:effectLst/>
                          <a:uLnTx/>
                          <a:uFillTx/>
                          <a:latin typeface="Poppins" panose="020B0604020202020204" pitchFamily="34" charset="0"/>
                          <a:ea typeface="+mn-ea"/>
                          <a:cs typeface="Poppins" panose="020B0604020202020204" pitchFamily="34" charset="0"/>
                        </a:rPr>
                        <a:t>12</a:t>
                      </a:r>
                    </a:p>
                  </a:txBody>
                  <a:tcPr marL="18288" marR="18288" marT="91440" marB="91440" anchor="ctr">
                    <a:solidFill>
                      <a:schemeClr val="bg2">
                        <a:lumMod val="9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Poppins" panose="020B0604020202020204" pitchFamily="34" charset="0"/>
                          <a:ea typeface="+mn-ea"/>
                          <a:cs typeface="Poppins" panose="020B0604020202020204" pitchFamily="34" charset="0"/>
                        </a:rPr>
                        <a:t>$619</a:t>
                      </a:r>
                    </a:p>
                  </a:txBody>
                  <a:tcPr marL="18288" marR="18288" marT="91440" marB="91440" anchor="ctr">
                    <a:solidFill>
                      <a:schemeClr val="bg2">
                        <a:lumMod val="90000"/>
                      </a:schemeClr>
                    </a:solidFill>
                  </a:tcPr>
                </a:tc>
                <a:tc>
                  <a:txBody>
                    <a:bodyPr/>
                    <a:lstStyle/>
                    <a:p>
                      <a:pPr marL="0" marR="0" algn="ctr">
                        <a:spcAft>
                          <a:spcPts val="600"/>
                        </a:spcAft>
                        <a:buNone/>
                      </a:pPr>
                      <a:r>
                        <a:rPr kumimoji="0" lang="en-US" sz="1600" b="0" i="0" u="none" strike="noStrike" kern="1200" cap="none" spc="0" normalizeH="0" baseline="0">
                          <a:ln>
                            <a:noFill/>
                          </a:ln>
                          <a:solidFill>
                            <a:prstClr val="black"/>
                          </a:solidFill>
                          <a:effectLst/>
                          <a:uLnTx/>
                          <a:uFillTx/>
                          <a:latin typeface="Poppins" panose="020B0604020202020204" pitchFamily="34" charset="0"/>
                          <a:ea typeface="+mn-ea"/>
                          <a:cs typeface="Poppins" panose="020B0604020202020204" pitchFamily="34" charset="0"/>
                        </a:rPr>
                        <a:t>$307</a:t>
                      </a:r>
                    </a:p>
                  </a:txBody>
                  <a:tcPr marL="18288" marR="18288" marT="76200" marB="76200" anchor="ctr">
                    <a:solidFill>
                      <a:schemeClr val="bg2">
                        <a:lumMod val="90000"/>
                      </a:schemeClr>
                    </a:solidFill>
                  </a:tcPr>
                </a:tc>
                <a:tc>
                  <a:txBody>
                    <a:bodyPr/>
                    <a:lstStyle/>
                    <a:p>
                      <a:pPr marL="0" marR="0" algn="ctr">
                        <a:spcAft>
                          <a:spcPts val="600"/>
                        </a:spcAft>
                        <a:buNone/>
                      </a:pPr>
                      <a:r>
                        <a:rPr kumimoji="0" lang="en-US" sz="1600" b="0" i="0" u="none" strike="noStrike" kern="1200" cap="none" spc="0" normalizeH="0" baseline="0">
                          <a:ln>
                            <a:noFill/>
                          </a:ln>
                          <a:solidFill>
                            <a:prstClr val="black"/>
                          </a:solidFill>
                          <a:effectLst/>
                          <a:uLnTx/>
                          <a:uFillTx/>
                          <a:latin typeface="Poppins" panose="020B0604020202020204" pitchFamily="34" charset="0"/>
                          <a:ea typeface="+mn-ea"/>
                          <a:cs typeface="Poppins" panose="020B0604020202020204" pitchFamily="34" charset="0"/>
                        </a:rPr>
                        <a:t>$314</a:t>
                      </a:r>
                    </a:p>
                  </a:txBody>
                  <a:tcPr marL="18288" marR="18288" marT="76200" marB="76200" anchor="ctr">
                    <a:solidFill>
                      <a:schemeClr val="bg2">
                        <a:lumMod val="90000"/>
                      </a:schemeClr>
                    </a:solidFill>
                  </a:tcPr>
                </a:tc>
                <a:tc>
                  <a:txBody>
                    <a:bodyPr/>
                    <a:lstStyle/>
                    <a:p>
                      <a:pPr marL="0" marR="0" algn="ctr">
                        <a:spcAft>
                          <a:spcPts val="600"/>
                        </a:spcAft>
                        <a:buNone/>
                      </a:pPr>
                      <a:r>
                        <a:rPr kumimoji="0" lang="en-US" sz="1600" b="0" i="0" u="none" strike="noStrike" kern="1200" cap="none" spc="0" normalizeH="0" baseline="0">
                          <a:ln>
                            <a:noFill/>
                          </a:ln>
                          <a:solidFill>
                            <a:prstClr val="black"/>
                          </a:solidFill>
                          <a:effectLst/>
                          <a:uLnTx/>
                          <a:uFillTx/>
                          <a:latin typeface="Poppins" panose="020B0604020202020204" pitchFamily="34" charset="0"/>
                          <a:ea typeface="+mn-ea"/>
                          <a:cs typeface="Poppins" panose="020B0604020202020204" pitchFamily="34" charset="0"/>
                        </a:rPr>
                        <a:t>$21,588</a:t>
                      </a:r>
                    </a:p>
                  </a:txBody>
                  <a:tcPr marL="18288" marR="18288" marT="76200" marB="76200" anchor="ctr">
                    <a:solidFill>
                      <a:schemeClr val="bg2">
                        <a:lumMod val="90000"/>
                      </a:schemeClr>
                    </a:solidFill>
                  </a:tcPr>
                </a:tc>
                <a:extLst>
                  <a:ext uri="{0D108BD9-81ED-4DB2-BD59-A6C34878D82A}">
                    <a16:rowId xmlns:a16="http://schemas.microsoft.com/office/drawing/2014/main" val="1166252974"/>
                  </a:ext>
                </a:extLst>
              </a:tr>
              <a:tr h="457200">
                <a:tc>
                  <a:txBody>
                    <a:bodyPr/>
                    <a:lstStyle/>
                    <a:p>
                      <a:pPr algn="ctr"/>
                      <a:r>
                        <a:rPr kumimoji="0" lang="en-US" sz="1600" b="0" i="0" u="none" strike="noStrike" kern="1200" cap="none" spc="0" normalizeH="0" baseline="0">
                          <a:ln>
                            <a:noFill/>
                          </a:ln>
                          <a:solidFill>
                            <a:prstClr val="black"/>
                          </a:solidFill>
                          <a:effectLst/>
                          <a:uLnTx/>
                          <a:uFillTx/>
                          <a:latin typeface="Poppins" panose="020B0604020202020204" pitchFamily="34" charset="0"/>
                          <a:ea typeface="+mn-ea"/>
                          <a:cs typeface="Poppins" panose="020B0604020202020204" pitchFamily="34" charset="0"/>
                        </a:rPr>
                        <a:t>36</a:t>
                      </a:r>
                    </a:p>
                  </a:txBody>
                  <a:tcPr marL="18288" marR="18288" marT="91440" marB="91440" anchor="ctr">
                    <a:solidFill>
                      <a:schemeClr val="bg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Poppins" panose="020B0604020202020204" pitchFamily="34" charset="0"/>
                          <a:ea typeface="+mn-ea"/>
                          <a:cs typeface="Poppins" panose="020B0604020202020204" pitchFamily="34" charset="0"/>
                        </a:rPr>
                        <a:t>$619</a:t>
                      </a:r>
                    </a:p>
                  </a:txBody>
                  <a:tcPr marL="18288" marR="18288" marT="91440" marB="91440" anchor="ctr">
                    <a:solidFill>
                      <a:schemeClr val="bg2"/>
                    </a:solidFill>
                  </a:tcPr>
                </a:tc>
                <a:tc>
                  <a:txBody>
                    <a:bodyPr/>
                    <a:lstStyle/>
                    <a:p>
                      <a:pPr marL="0" marR="0" algn="ctr">
                        <a:spcAft>
                          <a:spcPts val="600"/>
                        </a:spcAft>
                        <a:buNone/>
                      </a:pPr>
                      <a:r>
                        <a:rPr kumimoji="0" lang="en-US" sz="1600" b="0" i="0" u="none" strike="noStrike" kern="1200" cap="none" spc="0" normalizeH="0" baseline="0">
                          <a:ln>
                            <a:noFill/>
                          </a:ln>
                          <a:solidFill>
                            <a:prstClr val="black"/>
                          </a:solidFill>
                          <a:effectLst/>
                          <a:uLnTx/>
                          <a:uFillTx/>
                          <a:latin typeface="Poppins" panose="020B0604020202020204" pitchFamily="34" charset="0"/>
                          <a:ea typeface="+mn-ea"/>
                          <a:cs typeface="Poppins" panose="020B0604020202020204" pitchFamily="34" charset="0"/>
                        </a:rPr>
                        <a:t>$179</a:t>
                      </a:r>
                    </a:p>
                  </a:txBody>
                  <a:tcPr marL="18288" marR="18288" marT="76200" marB="76200" anchor="ctr">
                    <a:solidFill>
                      <a:schemeClr val="bg2"/>
                    </a:solidFill>
                  </a:tcPr>
                </a:tc>
                <a:tc>
                  <a:txBody>
                    <a:bodyPr/>
                    <a:lstStyle/>
                    <a:p>
                      <a:pPr marL="0" marR="0" algn="ctr">
                        <a:spcAft>
                          <a:spcPts val="600"/>
                        </a:spcAft>
                        <a:buNone/>
                      </a:pPr>
                      <a:r>
                        <a:rPr kumimoji="0" lang="en-US" sz="1600" b="0" i="0" u="none" strike="noStrike" kern="1200" cap="none" spc="0" normalizeH="0" baseline="0">
                          <a:ln>
                            <a:noFill/>
                          </a:ln>
                          <a:solidFill>
                            <a:prstClr val="black"/>
                          </a:solidFill>
                          <a:effectLst/>
                          <a:uLnTx/>
                          <a:uFillTx/>
                          <a:latin typeface="Poppins" panose="020B0604020202020204" pitchFamily="34" charset="0"/>
                          <a:ea typeface="+mn-ea"/>
                          <a:cs typeface="Poppins" panose="020B0604020202020204" pitchFamily="34" charset="0"/>
                        </a:rPr>
                        <a:t>$442</a:t>
                      </a:r>
                    </a:p>
                  </a:txBody>
                  <a:tcPr marL="18288" marR="18288" marT="76200" marB="76200" anchor="ctr">
                    <a:solidFill>
                      <a:schemeClr val="bg2"/>
                    </a:solidFill>
                  </a:tcPr>
                </a:tc>
                <a:tc>
                  <a:txBody>
                    <a:bodyPr/>
                    <a:lstStyle/>
                    <a:p>
                      <a:pPr marL="0" marR="0" algn="ctr">
                        <a:spcAft>
                          <a:spcPts val="600"/>
                        </a:spcAft>
                        <a:buNone/>
                      </a:pPr>
                      <a:r>
                        <a:rPr kumimoji="0" lang="en-US" sz="1600" b="0" i="0" u="none" strike="noStrike" kern="1200" cap="none" spc="0" normalizeH="0" baseline="0">
                          <a:ln>
                            <a:noFill/>
                          </a:ln>
                          <a:solidFill>
                            <a:prstClr val="black"/>
                          </a:solidFill>
                          <a:effectLst/>
                          <a:uLnTx/>
                          <a:uFillTx/>
                          <a:latin typeface="Poppins" panose="020B0604020202020204" pitchFamily="34" charset="0"/>
                          <a:ea typeface="+mn-ea"/>
                          <a:cs typeface="Poppins" panose="020B0604020202020204" pitchFamily="34" charset="0"/>
                        </a:rPr>
                        <a:t>$12,300</a:t>
                      </a:r>
                    </a:p>
                  </a:txBody>
                  <a:tcPr marL="18288" marR="18288" marT="76200" marB="76200" anchor="ctr">
                    <a:solidFill>
                      <a:schemeClr val="bg2"/>
                    </a:solidFill>
                  </a:tcPr>
                </a:tc>
                <a:extLst>
                  <a:ext uri="{0D108BD9-81ED-4DB2-BD59-A6C34878D82A}">
                    <a16:rowId xmlns:a16="http://schemas.microsoft.com/office/drawing/2014/main" val="3712338884"/>
                  </a:ext>
                </a:extLst>
              </a:tr>
              <a:tr h="457200">
                <a:tc>
                  <a:txBody>
                    <a:bodyPr/>
                    <a:lstStyle/>
                    <a:p>
                      <a:pPr algn="ctr"/>
                      <a:r>
                        <a:rPr kumimoji="0" lang="en-US" sz="1600" b="0" i="0" u="none" strike="noStrike" kern="1200" cap="none" spc="0" normalizeH="0" baseline="0">
                          <a:ln>
                            <a:noFill/>
                          </a:ln>
                          <a:solidFill>
                            <a:prstClr val="black"/>
                          </a:solidFill>
                          <a:effectLst/>
                          <a:uLnTx/>
                          <a:uFillTx/>
                          <a:latin typeface="Poppins" panose="020B0604020202020204" pitchFamily="34" charset="0"/>
                          <a:ea typeface="+mn-ea"/>
                          <a:cs typeface="Poppins" panose="020B0604020202020204" pitchFamily="34" charset="0"/>
                        </a:rPr>
                        <a:t>60</a:t>
                      </a:r>
                    </a:p>
                  </a:txBody>
                  <a:tcPr marL="18288" marR="18288" marT="91440" marB="91440" anchor="ctr">
                    <a:solidFill>
                      <a:schemeClr val="bg2">
                        <a:lumMod val="9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Poppins" panose="020B0604020202020204" pitchFamily="34" charset="0"/>
                          <a:ea typeface="+mn-ea"/>
                          <a:cs typeface="Poppins" panose="020B0604020202020204" pitchFamily="34" charset="0"/>
                        </a:rPr>
                        <a:t>$619</a:t>
                      </a:r>
                    </a:p>
                  </a:txBody>
                  <a:tcPr marL="18288" marR="18288" marT="91440" marB="91440" anchor="ctr">
                    <a:solidFill>
                      <a:schemeClr val="bg2">
                        <a:lumMod val="90000"/>
                      </a:schemeClr>
                    </a:solidFill>
                  </a:tcPr>
                </a:tc>
                <a:tc>
                  <a:txBody>
                    <a:bodyPr/>
                    <a:lstStyle/>
                    <a:p>
                      <a:pPr marL="0" marR="0" algn="ctr">
                        <a:spcAft>
                          <a:spcPts val="600"/>
                        </a:spcAft>
                        <a:buNone/>
                      </a:pPr>
                      <a:r>
                        <a:rPr kumimoji="0" lang="en-US" sz="1600" b="0" i="0" u="none" strike="noStrike" kern="1200" cap="none" spc="0" normalizeH="0" baseline="0">
                          <a:ln>
                            <a:noFill/>
                          </a:ln>
                          <a:solidFill>
                            <a:prstClr val="black"/>
                          </a:solidFill>
                          <a:effectLst/>
                          <a:uLnTx/>
                          <a:uFillTx/>
                          <a:latin typeface="Poppins" panose="020B0604020202020204" pitchFamily="34" charset="0"/>
                          <a:ea typeface="+mn-ea"/>
                          <a:cs typeface="Poppins" panose="020B0604020202020204" pitchFamily="34" charset="0"/>
                        </a:rPr>
                        <a:t>$9</a:t>
                      </a:r>
                    </a:p>
                  </a:txBody>
                  <a:tcPr marL="18288" marR="18288" marT="76200" marB="76200" anchor="ctr">
                    <a:solidFill>
                      <a:schemeClr val="bg2">
                        <a:lumMod val="90000"/>
                      </a:schemeClr>
                    </a:solidFill>
                  </a:tcPr>
                </a:tc>
                <a:tc>
                  <a:txBody>
                    <a:bodyPr/>
                    <a:lstStyle/>
                    <a:p>
                      <a:pPr marL="0" marR="0" algn="ctr">
                        <a:spcAft>
                          <a:spcPts val="600"/>
                        </a:spcAft>
                        <a:buNone/>
                      </a:pPr>
                      <a:r>
                        <a:rPr kumimoji="0" lang="en-US" sz="1600" b="0" i="0" u="none" strike="noStrike" kern="1200" cap="none" spc="0" normalizeH="0" baseline="0">
                          <a:ln>
                            <a:noFill/>
                          </a:ln>
                          <a:solidFill>
                            <a:prstClr val="black"/>
                          </a:solidFill>
                          <a:effectLst/>
                          <a:uLnTx/>
                          <a:uFillTx/>
                          <a:latin typeface="Poppins" panose="020B0604020202020204" pitchFamily="34" charset="0"/>
                          <a:ea typeface="+mn-ea"/>
                          <a:cs typeface="Poppins" panose="020B0604020202020204" pitchFamily="34" charset="0"/>
                        </a:rPr>
                        <a:t>$612</a:t>
                      </a:r>
                    </a:p>
                  </a:txBody>
                  <a:tcPr marL="18288" marR="18288" marT="76200" marB="76200" anchor="ctr">
                    <a:solidFill>
                      <a:schemeClr val="bg2">
                        <a:lumMod val="90000"/>
                      </a:schemeClr>
                    </a:solidFill>
                  </a:tcPr>
                </a:tc>
                <a:tc>
                  <a:txBody>
                    <a:bodyPr/>
                    <a:lstStyle/>
                    <a:p>
                      <a:pPr marL="0" marR="0" algn="ctr">
                        <a:spcAft>
                          <a:spcPts val="600"/>
                        </a:spcAft>
                        <a:buNone/>
                      </a:pPr>
                      <a:r>
                        <a:rPr kumimoji="0" lang="en-US" sz="1600" b="0" i="0" u="none" strike="noStrike" kern="1200" cap="none" spc="0" normalizeH="0" baseline="0">
                          <a:ln>
                            <a:noFill/>
                          </a:ln>
                          <a:solidFill>
                            <a:prstClr val="black"/>
                          </a:solidFill>
                          <a:effectLst/>
                          <a:uLnTx/>
                          <a:uFillTx/>
                          <a:latin typeface="Poppins" panose="020B0604020202020204" pitchFamily="34" charset="0"/>
                          <a:ea typeface="+mn-ea"/>
                          <a:cs typeface="Poppins" panose="020B0604020202020204" pitchFamily="34" charset="0"/>
                        </a:rPr>
                        <a:t>$0</a:t>
                      </a:r>
                    </a:p>
                  </a:txBody>
                  <a:tcPr marL="18288" marR="18288" marT="76200" marB="76200" anchor="ctr">
                    <a:solidFill>
                      <a:schemeClr val="bg2">
                        <a:lumMod val="90000"/>
                      </a:schemeClr>
                    </a:solidFill>
                  </a:tcPr>
                </a:tc>
                <a:extLst>
                  <a:ext uri="{0D108BD9-81ED-4DB2-BD59-A6C34878D82A}">
                    <a16:rowId xmlns:a16="http://schemas.microsoft.com/office/drawing/2014/main" val="1479240489"/>
                  </a:ext>
                </a:extLst>
              </a:tr>
            </a:tbl>
          </a:graphicData>
        </a:graphic>
      </p:graphicFrame>
      <p:sp>
        <p:nvSpPr>
          <p:cNvPr id="28" name="Content Placeholder 2">
            <a:extLst>
              <a:ext uri="{FF2B5EF4-FFF2-40B4-BE49-F238E27FC236}">
                <a16:creationId xmlns:a16="http://schemas.microsoft.com/office/drawing/2014/main" id="{0D44CCA2-324D-7A6E-9CDF-C6100575B58C}"/>
              </a:ext>
            </a:extLst>
          </p:cNvPr>
          <p:cNvSpPr txBox="1">
            <a:spLocks/>
          </p:cNvSpPr>
          <p:nvPr/>
        </p:nvSpPr>
        <p:spPr>
          <a:xfrm>
            <a:off x="838200" y="5673578"/>
            <a:ext cx="10364787" cy="819297"/>
          </a:xfrm>
          <a:prstGeom prst="rect">
            <a:avLst/>
          </a:prstGeom>
        </p:spPr>
        <p:txBody>
          <a:bodyPr vert="horz" lIns="91440" tIns="45720" rIns="91440" bIns="45720" rtlCol="0" anchor="t">
            <a:normAutofit/>
          </a:bodyPr>
          <a:lstStyle>
            <a:lvl1pPr marL="411480" indent="-411480" algn="l" defTabSz="914400" rtl="0" eaLnBrk="1" latinLnBrk="0" hangingPunct="1">
              <a:lnSpc>
                <a:spcPct val="100000"/>
              </a:lnSpc>
              <a:spcBef>
                <a:spcPts val="1000"/>
              </a:spcBef>
              <a:spcAft>
                <a:spcPts val="1200"/>
              </a:spcAft>
              <a:buClr>
                <a:schemeClr val="accent3"/>
              </a:buClr>
              <a:buFont typeface="+mj-lt"/>
              <a:buAutoNum type="arabicPeriod"/>
              <a:defRPr sz="2200" kern="1200">
                <a:solidFill>
                  <a:schemeClr val="tx1"/>
                </a:solidFill>
                <a:latin typeface="Poppins" panose="020B0604020202020204" pitchFamily="34" charset="0"/>
                <a:ea typeface="+mn-ea"/>
                <a:cs typeface="Poppins" panose="020B0604020202020204" pitchFamily="34" charset="0"/>
              </a:defRPr>
            </a:lvl1pPr>
            <a:lvl2pPr marL="868680" indent="-411480" algn="l" defTabSz="914400" rtl="0" eaLnBrk="1" latinLnBrk="0" hangingPunct="1">
              <a:lnSpc>
                <a:spcPct val="100000"/>
              </a:lnSpc>
              <a:spcBef>
                <a:spcPts val="500"/>
              </a:spcBef>
              <a:spcAft>
                <a:spcPts val="1200"/>
              </a:spcAft>
              <a:buClr>
                <a:schemeClr val="accent2"/>
              </a:buClr>
              <a:buFont typeface="+mj-lt"/>
              <a:buAutoNum type="alphaLcPeriod"/>
              <a:defRPr sz="2000" kern="1200">
                <a:solidFill>
                  <a:schemeClr val="tx1"/>
                </a:solidFill>
                <a:latin typeface="Poppins" panose="020B0604020202020204" pitchFamily="34" charset="0"/>
                <a:ea typeface="+mn-ea"/>
                <a:cs typeface="Poppins" panose="020B0604020202020204" pitchFamily="34" charset="0"/>
              </a:defRPr>
            </a:lvl2pPr>
            <a:lvl3pPr marL="1325880" indent="-411480" algn="l" defTabSz="914400" rtl="0" eaLnBrk="1" latinLnBrk="0" hangingPunct="1">
              <a:lnSpc>
                <a:spcPct val="100000"/>
              </a:lnSpc>
              <a:spcBef>
                <a:spcPts val="500"/>
              </a:spcBef>
              <a:spcAft>
                <a:spcPts val="1200"/>
              </a:spcAft>
              <a:buFont typeface="+mj-lt"/>
              <a:buAutoNum type="romanLcPeriod"/>
              <a:defRPr sz="2000" kern="1200">
                <a:solidFill>
                  <a:schemeClr val="tx1"/>
                </a:solidFill>
                <a:latin typeface="Poppins" panose="020B0604020202020204" pitchFamily="34" charset="0"/>
                <a:ea typeface="+mn-ea"/>
                <a:cs typeface="Poppins" panose="020B0604020202020204" pitchFamily="34" charset="0"/>
              </a:defRPr>
            </a:lvl3pPr>
            <a:lvl4pPr marL="1371600" indent="0" algn="l" defTabSz="914400" rtl="0" eaLnBrk="1" latinLnBrk="0" hangingPunct="1">
              <a:lnSpc>
                <a:spcPct val="100000"/>
              </a:lnSpc>
              <a:spcBef>
                <a:spcPts val="500"/>
              </a:spcBef>
              <a:spcAft>
                <a:spcPts val="1200"/>
              </a:spcAft>
              <a:buFont typeface="Poppins" panose="020B0604020202020204" pitchFamily="34" charset="0"/>
              <a:buNone/>
              <a:defRPr sz="1800" kern="1200">
                <a:solidFill>
                  <a:schemeClr val="tx1"/>
                </a:solidFill>
                <a:latin typeface="Poppins" panose="020B0604020202020204" pitchFamily="34" charset="0"/>
                <a:ea typeface="+mn-ea"/>
                <a:cs typeface="Poppins" panose="020B0604020202020204" pitchFamily="34" charset="0"/>
              </a:defRPr>
            </a:lvl4pPr>
            <a:lvl5pPr marL="2057400" indent="-228600" algn="l" defTabSz="914400" rtl="0" eaLnBrk="1" latinLnBrk="0" hangingPunct="1">
              <a:lnSpc>
                <a:spcPct val="100000"/>
              </a:lnSpc>
              <a:spcBef>
                <a:spcPts val="500"/>
              </a:spcBef>
              <a:spcAft>
                <a:spcPts val="1200"/>
              </a:spcAft>
              <a:buFont typeface="Poppins" panose="020B0604020202020204" pitchFamily="34" charset="0"/>
              <a:buChar char="•"/>
              <a:defRPr sz="1800" kern="1200">
                <a:solidFill>
                  <a:schemeClr val="tx1"/>
                </a:solidFill>
                <a:latin typeface="Poppins" panose="020B0604020202020204" pitchFamily="34" charset="0"/>
                <a:ea typeface="+mn-ea"/>
                <a:cs typeface="Poppins" panose="020B0604020202020204" pitchFamily="34" charset="0"/>
              </a:defRPr>
            </a:lvl5pPr>
            <a:lvl6pPr marL="2514600" indent="-228600" algn="l" defTabSz="914400" rtl="0" eaLnBrk="1" latinLnBrk="0" hangingPunct="1">
              <a:lnSpc>
                <a:spcPct val="90000"/>
              </a:lnSpc>
              <a:spcBef>
                <a:spcPts val="500"/>
              </a:spcBef>
              <a:buFont typeface="Poppi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oppi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oppi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oppins" panose="020B0604020202020204" pitchFamily="34" charset="0"/>
              <a:buChar char="•"/>
              <a:defRPr sz="1800" kern="1200">
                <a:solidFill>
                  <a:schemeClr val="tx1"/>
                </a:solidFill>
                <a:latin typeface="+mn-lt"/>
                <a:ea typeface="+mn-ea"/>
                <a:cs typeface="+mn-cs"/>
              </a:defRPr>
            </a:lvl9pPr>
          </a:lstStyle>
          <a:p>
            <a:pPr marL="0" indent="0">
              <a:buNone/>
            </a:pPr>
            <a:r>
              <a:rPr lang="en-US" sz="1800"/>
              <a:t>With a higher APR, the early payments go mostly to interest instead of principal—so you make slower progress on the balance and pay thousands more overall</a:t>
            </a:r>
          </a:p>
        </p:txBody>
      </p:sp>
    </p:spTree>
    <p:extLst>
      <p:ext uri="{BB962C8B-B14F-4D97-AF65-F5344CB8AC3E}">
        <p14:creationId xmlns:p14="http://schemas.microsoft.com/office/powerpoint/2010/main" val="3762897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DADC80-74E7-68A9-A296-1FE7115A8EF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2D8B91C-1348-A537-F3B5-6091D796B26F}"/>
              </a:ext>
            </a:extLst>
          </p:cNvPr>
          <p:cNvSpPr>
            <a:spLocks noGrp="1"/>
          </p:cNvSpPr>
          <p:nvPr>
            <p:ph type="title"/>
          </p:nvPr>
        </p:nvSpPr>
        <p:spPr/>
        <p:txBody>
          <a:bodyPr/>
          <a:lstStyle/>
          <a:p>
            <a:r>
              <a:rPr lang="en-US"/>
              <a:t>Long-term impacts of credit scores</a:t>
            </a:r>
          </a:p>
        </p:txBody>
      </p:sp>
      <p:sp>
        <p:nvSpPr>
          <p:cNvPr id="4" name="Footer Placeholder 3">
            <a:extLst>
              <a:ext uri="{FF2B5EF4-FFF2-40B4-BE49-F238E27FC236}">
                <a16:creationId xmlns:a16="http://schemas.microsoft.com/office/drawing/2014/main" id="{FED6558B-D454-6BF2-95E7-150B36804BB0}"/>
              </a:ext>
            </a:extLst>
          </p:cNvPr>
          <p:cNvSpPr>
            <a:spLocks noGrp="1"/>
          </p:cNvSpPr>
          <p:nvPr>
            <p:ph type="ftr" sz="quarter" idx="10"/>
          </p:nvPr>
        </p:nvSpPr>
        <p:spPr/>
        <p:txBody>
          <a:bodyPr/>
          <a:lstStyle/>
          <a:p>
            <a:r>
              <a:rPr lang="en-US"/>
              <a:t>Credit Consequences</a:t>
            </a:r>
          </a:p>
        </p:txBody>
      </p:sp>
      <p:sp>
        <p:nvSpPr>
          <p:cNvPr id="5" name="Slide Number Placeholder 4">
            <a:extLst>
              <a:ext uri="{FF2B5EF4-FFF2-40B4-BE49-F238E27FC236}">
                <a16:creationId xmlns:a16="http://schemas.microsoft.com/office/drawing/2014/main" id="{0B9473E1-F498-723B-EAFB-DA24CD2225E9}"/>
              </a:ext>
            </a:extLst>
          </p:cNvPr>
          <p:cNvSpPr>
            <a:spLocks noGrp="1"/>
          </p:cNvSpPr>
          <p:nvPr>
            <p:ph type="sldNum" sz="quarter" idx="11"/>
          </p:nvPr>
        </p:nvSpPr>
        <p:spPr/>
        <p:txBody>
          <a:bodyPr/>
          <a:lstStyle/>
          <a:p>
            <a:fld id="{1B6BCD38-10FB-4154-A4CD-08746A6DCB55}" type="slidenum">
              <a:rPr lang="en-US" smtClean="0"/>
              <a:pPr/>
              <a:t>8</a:t>
            </a:fld>
            <a:endParaRPr lang="en-US" dirty="0"/>
          </a:p>
        </p:txBody>
      </p:sp>
      <p:graphicFrame>
        <p:nvGraphicFramePr>
          <p:cNvPr id="11" name="Content Placeholder 8">
            <a:extLst>
              <a:ext uri="{FF2B5EF4-FFF2-40B4-BE49-F238E27FC236}">
                <a16:creationId xmlns:a16="http://schemas.microsoft.com/office/drawing/2014/main" id="{4484B133-DE3D-6C64-927B-C088E6192444}"/>
              </a:ext>
            </a:extLst>
          </p:cNvPr>
          <p:cNvGraphicFramePr>
            <a:graphicFrameLocks/>
          </p:cNvGraphicFramePr>
          <p:nvPr>
            <p:extLst>
              <p:ext uri="{D42A27DB-BD31-4B8C-83A1-F6EECF244321}">
                <p14:modId xmlns:p14="http://schemas.microsoft.com/office/powerpoint/2010/main" val="2513861228"/>
              </p:ext>
            </p:extLst>
          </p:nvPr>
        </p:nvGraphicFramePr>
        <p:xfrm>
          <a:off x="1798320" y="1690688"/>
          <a:ext cx="8595360" cy="4572000"/>
        </p:xfrm>
        <a:graphic>
          <a:graphicData uri="http://schemas.openxmlformats.org/drawingml/2006/table">
            <a:tbl>
              <a:tblPr firstRow="1" bandRow="1">
                <a:tableStyleId>{5C22544A-7EE6-4342-B048-85BDC9FD1C3A}</a:tableStyleId>
              </a:tblPr>
              <a:tblGrid>
                <a:gridCol w="4297680">
                  <a:extLst>
                    <a:ext uri="{9D8B030D-6E8A-4147-A177-3AD203B41FA5}">
                      <a16:colId xmlns:a16="http://schemas.microsoft.com/office/drawing/2014/main" val="3903391344"/>
                    </a:ext>
                  </a:extLst>
                </a:gridCol>
                <a:gridCol w="4297680">
                  <a:extLst>
                    <a:ext uri="{9D8B030D-6E8A-4147-A177-3AD203B41FA5}">
                      <a16:colId xmlns:a16="http://schemas.microsoft.com/office/drawing/2014/main" val="596303831"/>
                    </a:ext>
                  </a:extLst>
                </a:gridCol>
              </a:tblGrid>
              <a:tr h="548640">
                <a:tc>
                  <a:txBody>
                    <a:bodyPr/>
                    <a:lstStyle/>
                    <a:p>
                      <a:pPr algn="ctr"/>
                      <a:r>
                        <a:rPr lang="en-US" sz="2000">
                          <a:latin typeface="Poppins" panose="020B0604020202020204" pitchFamily="34" charset="0"/>
                          <a:cs typeface="Poppins" panose="020B0604020202020204" pitchFamily="34" charset="0"/>
                        </a:rPr>
                        <a:t>High Credit Score</a:t>
                      </a:r>
                    </a:p>
                  </a:txBody>
                  <a:tcPr marL="182880" marR="182880" marT="91440" marB="91440">
                    <a:solidFill>
                      <a:srgbClr val="0D5257"/>
                    </a:solidFill>
                  </a:tcPr>
                </a:tc>
                <a:tc>
                  <a:txBody>
                    <a:bodyPr/>
                    <a:lstStyle/>
                    <a:p>
                      <a:pPr algn="ctr"/>
                      <a:r>
                        <a:rPr lang="en-US" sz="2000">
                          <a:latin typeface="Poppins" panose="020B0604020202020204" pitchFamily="34" charset="0"/>
                          <a:cs typeface="Poppins" panose="020B0604020202020204" pitchFamily="34" charset="0"/>
                        </a:rPr>
                        <a:t>Low Credit Score</a:t>
                      </a:r>
                    </a:p>
                  </a:txBody>
                  <a:tcPr marL="182880" marR="182880" marT="91440" marB="91440">
                    <a:solidFill>
                      <a:srgbClr val="0D5257"/>
                    </a:solidFill>
                  </a:tcPr>
                </a:tc>
                <a:extLst>
                  <a:ext uri="{0D108BD9-81ED-4DB2-BD59-A6C34878D82A}">
                    <a16:rowId xmlns:a16="http://schemas.microsoft.com/office/drawing/2014/main" val="2056715123"/>
                  </a:ext>
                </a:extLst>
              </a:tr>
              <a:tr h="548640">
                <a:tc>
                  <a:txBody>
                    <a:bodyPr/>
                    <a:lstStyle/>
                    <a:p>
                      <a:pPr algn="l"/>
                      <a:r>
                        <a:rPr lang="en-US" sz="2000" kern="1200">
                          <a:solidFill>
                            <a:schemeClr val="dk1"/>
                          </a:solidFill>
                          <a:latin typeface="Poppins" panose="020B0604020202020204" pitchFamily="34" charset="0"/>
                          <a:ea typeface="+mn-ea"/>
                          <a:cs typeface="Poppins" panose="020B0604020202020204" pitchFamily="34" charset="0"/>
                        </a:rPr>
                        <a:t>More access to financial products and services</a:t>
                      </a:r>
                    </a:p>
                  </a:txBody>
                  <a:tcPr marL="182880" marR="182880" marT="91440" marB="91440" anchor="ctr">
                    <a:solidFill>
                      <a:schemeClr val="bg2"/>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kern="1200">
                          <a:solidFill>
                            <a:schemeClr val="dk1"/>
                          </a:solidFill>
                          <a:latin typeface="Poppins" panose="020B0604020202020204" pitchFamily="34" charset="0"/>
                          <a:ea typeface="+mn-ea"/>
                          <a:cs typeface="Poppins" panose="020B0604020202020204" pitchFamily="34" charset="0"/>
                        </a:rPr>
                        <a:t>Less access to financial products and services</a:t>
                      </a:r>
                    </a:p>
                  </a:txBody>
                  <a:tcPr marL="182880" marR="182880" marT="91440" marB="91440" anchor="ctr">
                    <a:solidFill>
                      <a:schemeClr val="bg2"/>
                    </a:solidFill>
                  </a:tcPr>
                </a:tc>
                <a:extLst>
                  <a:ext uri="{0D108BD9-81ED-4DB2-BD59-A6C34878D82A}">
                    <a16:rowId xmlns:a16="http://schemas.microsoft.com/office/drawing/2014/main" val="3451278562"/>
                  </a:ext>
                </a:extLst>
              </a:tr>
              <a:tr h="548640">
                <a:tc>
                  <a:txBody>
                    <a:bodyPr/>
                    <a:lstStyle/>
                    <a:p>
                      <a:pPr algn="l"/>
                      <a:r>
                        <a:rPr lang="en-US" sz="2000" kern="1200">
                          <a:solidFill>
                            <a:schemeClr val="dk1"/>
                          </a:solidFill>
                          <a:latin typeface="Poppins" panose="020B0604020202020204" pitchFamily="34" charset="0"/>
                          <a:ea typeface="+mn-ea"/>
                          <a:cs typeface="Poppins" panose="020B0604020202020204" pitchFamily="34" charset="0"/>
                        </a:rPr>
                        <a:t>More financial security</a:t>
                      </a:r>
                    </a:p>
                  </a:txBody>
                  <a:tcPr marL="182880" marR="182880" marT="91440" marB="91440" anchor="ctr">
                    <a:solidFill>
                      <a:schemeClr val="bg2">
                        <a:lumMod val="9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kern="1200">
                          <a:solidFill>
                            <a:schemeClr val="dk1"/>
                          </a:solidFill>
                          <a:latin typeface="Poppins" panose="020B0604020202020204" pitchFamily="34" charset="0"/>
                          <a:ea typeface="+mn-ea"/>
                          <a:cs typeface="Poppins" panose="020B0604020202020204" pitchFamily="34" charset="0"/>
                        </a:rPr>
                        <a:t>Less financial security</a:t>
                      </a:r>
                    </a:p>
                  </a:txBody>
                  <a:tcPr marL="182880" marR="182880" marT="91440" marB="91440" anchor="ctr">
                    <a:solidFill>
                      <a:schemeClr val="bg2">
                        <a:lumMod val="90000"/>
                      </a:schemeClr>
                    </a:solidFill>
                  </a:tcPr>
                </a:tc>
                <a:extLst>
                  <a:ext uri="{0D108BD9-81ED-4DB2-BD59-A6C34878D82A}">
                    <a16:rowId xmlns:a16="http://schemas.microsoft.com/office/drawing/2014/main" val="475709873"/>
                  </a:ext>
                </a:extLst>
              </a:tr>
              <a:tr h="548640">
                <a:tc>
                  <a:txBody>
                    <a:bodyPr/>
                    <a:lstStyle/>
                    <a:p>
                      <a:pPr algn="l"/>
                      <a:r>
                        <a:rPr lang="en-US" sz="2000" kern="1200">
                          <a:solidFill>
                            <a:schemeClr val="dk1"/>
                          </a:solidFill>
                          <a:latin typeface="Poppins" panose="020B0604020202020204" pitchFamily="34" charset="0"/>
                          <a:ea typeface="+mn-ea"/>
                          <a:cs typeface="Poppins" panose="020B0604020202020204" pitchFamily="34" charset="0"/>
                        </a:rPr>
                        <a:t>Peace of mind</a:t>
                      </a:r>
                    </a:p>
                  </a:txBody>
                  <a:tcPr marL="182880" marR="182880" marT="91440" marB="91440" anchor="ctr">
                    <a:solidFill>
                      <a:schemeClr val="bg2"/>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kern="1200">
                          <a:solidFill>
                            <a:schemeClr val="dk1"/>
                          </a:solidFill>
                          <a:latin typeface="Poppins" panose="020B0604020202020204" pitchFamily="34" charset="0"/>
                          <a:ea typeface="+mn-ea"/>
                          <a:cs typeface="Poppins" panose="020B0604020202020204" pitchFamily="34" charset="0"/>
                        </a:rPr>
                        <a:t>Stress and anxiety</a:t>
                      </a:r>
                    </a:p>
                  </a:txBody>
                  <a:tcPr marL="182880" marR="182880" marT="91440" marB="91440" anchor="ctr">
                    <a:solidFill>
                      <a:schemeClr val="bg2"/>
                    </a:solidFill>
                  </a:tcPr>
                </a:tc>
                <a:extLst>
                  <a:ext uri="{0D108BD9-81ED-4DB2-BD59-A6C34878D82A}">
                    <a16:rowId xmlns:a16="http://schemas.microsoft.com/office/drawing/2014/main" val="234612304"/>
                  </a:ext>
                </a:extLst>
              </a:tr>
              <a:tr h="548640">
                <a:tc>
                  <a:txBody>
                    <a:bodyPr/>
                    <a:lstStyle/>
                    <a:p>
                      <a:pPr algn="l"/>
                      <a:r>
                        <a:rPr lang="en-US" sz="2000" kern="1200">
                          <a:solidFill>
                            <a:schemeClr val="dk1"/>
                          </a:solidFill>
                          <a:latin typeface="Poppins" panose="020B0604020202020204" pitchFamily="34" charset="0"/>
                          <a:ea typeface="+mn-ea"/>
                          <a:cs typeface="Poppins" panose="020B0604020202020204" pitchFamily="34" charset="0"/>
                        </a:rPr>
                        <a:t>Less interest paid over a lifetime</a:t>
                      </a:r>
                    </a:p>
                  </a:txBody>
                  <a:tcPr marL="182880" marR="182880" marT="91440" marB="91440" anchor="ctr">
                    <a:solidFill>
                      <a:schemeClr val="bg2">
                        <a:lumMod val="90000"/>
                      </a:schemeClr>
                    </a:solidFill>
                  </a:tcPr>
                </a:tc>
                <a:tc>
                  <a:txBody>
                    <a:bodyPr/>
                    <a:lstStyle/>
                    <a:p>
                      <a:pPr algn="l"/>
                      <a:r>
                        <a:rPr lang="en-US" sz="2000" kern="1200">
                          <a:solidFill>
                            <a:schemeClr val="dk1"/>
                          </a:solidFill>
                          <a:latin typeface="Poppins" panose="020B0604020202020204" pitchFamily="34" charset="0"/>
                          <a:ea typeface="+mn-ea"/>
                          <a:cs typeface="Poppins" panose="020B0604020202020204" pitchFamily="34" charset="0"/>
                        </a:rPr>
                        <a:t>More interest paid over a lifetime</a:t>
                      </a:r>
                    </a:p>
                  </a:txBody>
                  <a:tcPr marL="182880" marR="182880" marT="91440" marB="91440" anchor="ctr">
                    <a:solidFill>
                      <a:schemeClr val="bg2">
                        <a:lumMod val="90000"/>
                      </a:schemeClr>
                    </a:solidFill>
                  </a:tcPr>
                </a:tc>
                <a:extLst>
                  <a:ext uri="{0D108BD9-81ED-4DB2-BD59-A6C34878D82A}">
                    <a16:rowId xmlns:a16="http://schemas.microsoft.com/office/drawing/2014/main" val="3953251226"/>
                  </a:ext>
                </a:extLst>
              </a:tr>
              <a:tr h="548640">
                <a:tc>
                  <a:txBody>
                    <a:bodyPr/>
                    <a:lstStyle/>
                    <a:p>
                      <a:pPr algn="l"/>
                      <a:r>
                        <a:rPr lang="en-US" sz="2000" kern="1200">
                          <a:solidFill>
                            <a:schemeClr val="dk1"/>
                          </a:solidFill>
                          <a:latin typeface="Poppins" panose="020B0604020202020204" pitchFamily="34" charset="0"/>
                          <a:ea typeface="+mn-ea"/>
                          <a:cs typeface="Poppins" panose="020B0604020202020204" pitchFamily="34" charset="0"/>
                        </a:rPr>
                        <a:t>Secure retirement</a:t>
                      </a:r>
                      <a:endParaRPr lang="en-US" sz="2000" i="1" kern="1200">
                        <a:solidFill>
                          <a:schemeClr val="dk1"/>
                        </a:solidFill>
                        <a:latin typeface="Poppins" panose="020B0604020202020204" pitchFamily="34" charset="0"/>
                        <a:ea typeface="+mn-ea"/>
                        <a:cs typeface="Poppins" panose="020B0604020202020204" pitchFamily="34" charset="0"/>
                      </a:endParaRPr>
                    </a:p>
                  </a:txBody>
                  <a:tcPr marL="182880" marR="182880" marT="91440" marB="91440" anchor="ctr">
                    <a:solidFill>
                      <a:schemeClr val="bg2"/>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kern="1200">
                          <a:solidFill>
                            <a:schemeClr val="dk1"/>
                          </a:solidFill>
                          <a:latin typeface="Poppins" panose="020B0604020202020204" pitchFamily="34" charset="0"/>
                          <a:ea typeface="+mn-ea"/>
                          <a:cs typeface="Poppins" panose="020B0604020202020204" pitchFamily="34" charset="0"/>
                        </a:rPr>
                        <a:t>Delayed or insecure retirement</a:t>
                      </a:r>
                    </a:p>
                  </a:txBody>
                  <a:tcPr marL="182880" marR="182880" marT="91440" marB="91440" anchor="ctr">
                    <a:solidFill>
                      <a:schemeClr val="bg2"/>
                    </a:solidFill>
                  </a:tcPr>
                </a:tc>
                <a:extLst>
                  <a:ext uri="{0D108BD9-81ED-4DB2-BD59-A6C34878D82A}">
                    <a16:rowId xmlns:a16="http://schemas.microsoft.com/office/drawing/2014/main" val="321274481"/>
                  </a:ext>
                </a:extLst>
              </a:tr>
              <a:tr h="457200">
                <a:tc>
                  <a:txBody>
                    <a:bodyPr/>
                    <a:lstStyle/>
                    <a:p>
                      <a:pPr algn="l"/>
                      <a:r>
                        <a:rPr lang="en-US" sz="2000" kern="1200">
                          <a:solidFill>
                            <a:schemeClr val="dk1"/>
                          </a:solidFill>
                          <a:latin typeface="Poppins" panose="020B0604020202020204" pitchFamily="34" charset="0"/>
                          <a:ea typeface="+mn-ea"/>
                          <a:cs typeface="Poppins" panose="020B0604020202020204" pitchFamily="34" charset="0"/>
                        </a:rPr>
                        <a:t>Higher wealth accumulation (home, business)</a:t>
                      </a:r>
                    </a:p>
                  </a:txBody>
                  <a:tcPr marL="182880" marR="182880" marT="91440" marB="91440" anchor="ctr">
                    <a:solidFill>
                      <a:schemeClr val="bg2">
                        <a:lumMod val="90000"/>
                      </a:schemeClr>
                    </a:solidFill>
                  </a:tcPr>
                </a:tc>
                <a:tc>
                  <a:txBody>
                    <a:bodyPr/>
                    <a:lstStyle/>
                    <a:p>
                      <a:pPr algn="l"/>
                      <a:r>
                        <a:rPr lang="en-US" sz="2000" kern="1200">
                          <a:solidFill>
                            <a:schemeClr val="dk1"/>
                          </a:solidFill>
                          <a:latin typeface="Poppins" panose="020B0604020202020204" pitchFamily="34" charset="0"/>
                          <a:ea typeface="+mn-ea"/>
                          <a:cs typeface="Poppins" panose="020B0604020202020204" pitchFamily="34" charset="0"/>
                        </a:rPr>
                        <a:t>Lower wealth accumulation</a:t>
                      </a:r>
                    </a:p>
                  </a:txBody>
                  <a:tcPr marL="182880" marR="182880" marT="91440" marB="91440" anchor="ctr">
                    <a:solidFill>
                      <a:schemeClr val="bg2">
                        <a:lumMod val="90000"/>
                      </a:schemeClr>
                    </a:solidFill>
                  </a:tcPr>
                </a:tc>
                <a:extLst>
                  <a:ext uri="{0D108BD9-81ED-4DB2-BD59-A6C34878D82A}">
                    <a16:rowId xmlns:a16="http://schemas.microsoft.com/office/drawing/2014/main" val="1166252974"/>
                  </a:ext>
                </a:extLst>
              </a:tr>
            </a:tbl>
          </a:graphicData>
        </a:graphic>
      </p:graphicFrame>
    </p:spTree>
    <p:extLst>
      <p:ext uri="{BB962C8B-B14F-4D97-AF65-F5344CB8AC3E}">
        <p14:creationId xmlns:p14="http://schemas.microsoft.com/office/powerpoint/2010/main" val="27191358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42B196-2BE0-26EE-DC23-79AA680C3F8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D02A856-F6CF-9743-E722-457634F086F4}"/>
              </a:ext>
            </a:extLst>
          </p:cNvPr>
          <p:cNvSpPr>
            <a:spLocks noGrp="1"/>
          </p:cNvSpPr>
          <p:nvPr>
            <p:ph type="title"/>
          </p:nvPr>
        </p:nvSpPr>
        <p:spPr/>
        <p:txBody>
          <a:bodyPr/>
          <a:lstStyle/>
          <a:p>
            <a:r>
              <a:rPr lang="en-US"/>
              <a:t>Health effects of financial insecurity</a:t>
            </a:r>
          </a:p>
        </p:txBody>
      </p:sp>
      <p:sp>
        <p:nvSpPr>
          <p:cNvPr id="3" name="Content Placeholder 2">
            <a:extLst>
              <a:ext uri="{FF2B5EF4-FFF2-40B4-BE49-F238E27FC236}">
                <a16:creationId xmlns:a16="http://schemas.microsoft.com/office/drawing/2014/main" id="{515C483F-CE9D-0F3A-DF45-09BD23396240}"/>
              </a:ext>
            </a:extLst>
          </p:cNvPr>
          <p:cNvSpPr>
            <a:spLocks noGrp="1"/>
          </p:cNvSpPr>
          <p:nvPr>
            <p:ph idx="1"/>
          </p:nvPr>
        </p:nvSpPr>
        <p:spPr>
          <a:xfrm>
            <a:off x="838200" y="1825625"/>
            <a:ext cx="6379723" cy="4513472"/>
          </a:xfrm>
        </p:spPr>
        <p:txBody>
          <a:bodyPr>
            <a:normAutofit lnSpcReduction="10000"/>
          </a:bodyPr>
          <a:lstStyle/>
          <a:p>
            <a:r>
              <a:rPr lang="en-US"/>
              <a:t>Ongoing stress and anxiety about bills, debt, and financial uncertainty</a:t>
            </a:r>
          </a:p>
          <a:p>
            <a:r>
              <a:rPr lang="en-US"/>
              <a:t>Sleep problems and difficulty concentrating or making decisions</a:t>
            </a:r>
          </a:p>
          <a:p>
            <a:r>
              <a:rPr lang="en-US"/>
              <a:t>Lower self‑confidence and feelings of shame or embarrassment</a:t>
            </a:r>
          </a:p>
          <a:p>
            <a:r>
              <a:rPr lang="en-US"/>
              <a:t>Hopelessness or loss of control about the future</a:t>
            </a:r>
          </a:p>
          <a:p>
            <a:r>
              <a:rPr lang="en-US"/>
              <a:t>Strained relationships or social withdrawal due to money stress</a:t>
            </a:r>
          </a:p>
        </p:txBody>
      </p:sp>
      <p:sp>
        <p:nvSpPr>
          <p:cNvPr id="4" name="Footer Placeholder 3">
            <a:extLst>
              <a:ext uri="{FF2B5EF4-FFF2-40B4-BE49-F238E27FC236}">
                <a16:creationId xmlns:a16="http://schemas.microsoft.com/office/drawing/2014/main" id="{A41CF0E9-43FC-9E3D-9EB8-C44DAB28DF83}"/>
              </a:ext>
            </a:extLst>
          </p:cNvPr>
          <p:cNvSpPr>
            <a:spLocks noGrp="1"/>
          </p:cNvSpPr>
          <p:nvPr>
            <p:ph type="ftr" sz="quarter" idx="10"/>
          </p:nvPr>
        </p:nvSpPr>
        <p:spPr/>
        <p:txBody>
          <a:bodyPr/>
          <a:lstStyle/>
          <a:p>
            <a:r>
              <a:rPr lang="en-US"/>
              <a:t>Credit Consequences</a:t>
            </a:r>
          </a:p>
        </p:txBody>
      </p:sp>
      <p:sp>
        <p:nvSpPr>
          <p:cNvPr id="5" name="Slide Number Placeholder 4">
            <a:extLst>
              <a:ext uri="{FF2B5EF4-FFF2-40B4-BE49-F238E27FC236}">
                <a16:creationId xmlns:a16="http://schemas.microsoft.com/office/drawing/2014/main" id="{C23B4361-89F7-A417-5799-B907D4D66819}"/>
              </a:ext>
            </a:extLst>
          </p:cNvPr>
          <p:cNvSpPr>
            <a:spLocks noGrp="1"/>
          </p:cNvSpPr>
          <p:nvPr>
            <p:ph type="sldNum" sz="quarter" idx="11"/>
          </p:nvPr>
        </p:nvSpPr>
        <p:spPr/>
        <p:txBody>
          <a:bodyPr/>
          <a:lstStyle/>
          <a:p>
            <a:fld id="{1B6BCD38-10FB-4154-A4CD-08746A6DCB55}" type="slidenum">
              <a:rPr lang="en-US" smtClean="0"/>
              <a:pPr/>
              <a:t>9</a:t>
            </a:fld>
            <a:endParaRPr lang="en-US" dirty="0"/>
          </a:p>
        </p:txBody>
      </p:sp>
    </p:spTree>
    <p:extLst>
      <p:ext uri="{BB962C8B-B14F-4D97-AF65-F5344CB8AC3E}">
        <p14:creationId xmlns:p14="http://schemas.microsoft.com/office/powerpoint/2010/main" val="355629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622382-91E2-856F-699B-395DAE66931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E7C3184-AE60-A466-6C5D-D3E09AADACD7}"/>
              </a:ext>
            </a:extLst>
          </p:cNvPr>
          <p:cNvSpPr>
            <a:spLocks noGrp="1"/>
          </p:cNvSpPr>
          <p:nvPr>
            <p:ph type="title"/>
          </p:nvPr>
        </p:nvSpPr>
        <p:spPr/>
        <p:txBody>
          <a:bodyPr/>
          <a:lstStyle/>
          <a:p>
            <a:r>
              <a:rPr lang="en-US"/>
              <a:t>Unequal access to credit</a:t>
            </a:r>
          </a:p>
        </p:txBody>
      </p:sp>
      <p:sp>
        <p:nvSpPr>
          <p:cNvPr id="3" name="Content Placeholder 2">
            <a:extLst>
              <a:ext uri="{FF2B5EF4-FFF2-40B4-BE49-F238E27FC236}">
                <a16:creationId xmlns:a16="http://schemas.microsoft.com/office/drawing/2014/main" id="{8663B7C9-723F-5D55-09D5-9B7A90D95E6A}"/>
              </a:ext>
            </a:extLst>
          </p:cNvPr>
          <p:cNvSpPr>
            <a:spLocks noGrp="1"/>
          </p:cNvSpPr>
          <p:nvPr>
            <p:ph idx="1"/>
          </p:nvPr>
        </p:nvSpPr>
        <p:spPr>
          <a:xfrm>
            <a:off x="838201" y="1929423"/>
            <a:ext cx="5422980" cy="4071010"/>
          </a:xfrm>
        </p:spPr>
        <p:txBody>
          <a:bodyPr>
            <a:normAutofit/>
          </a:bodyPr>
          <a:lstStyle/>
          <a:p>
            <a:r>
              <a:rPr lang="en-US"/>
              <a:t>Not everyone starts with </a:t>
            </a:r>
            <a:r>
              <a:rPr lang="en-US" b="1"/>
              <a:t>credit access</a:t>
            </a:r>
          </a:p>
          <a:p>
            <a:r>
              <a:rPr lang="en-US"/>
              <a:t>Geographical location may limit options (</a:t>
            </a:r>
            <a:r>
              <a:rPr lang="en-US" b="1"/>
              <a:t>banking deserts</a:t>
            </a:r>
            <a:r>
              <a:rPr lang="en-US"/>
              <a:t>)</a:t>
            </a:r>
          </a:p>
          <a:p>
            <a:r>
              <a:rPr lang="en-US"/>
              <a:t>Family and cultural views on debt vary</a:t>
            </a:r>
          </a:p>
          <a:p>
            <a:r>
              <a:rPr lang="en-US"/>
              <a:t>Credit challenges can be systemic, not personal failures</a:t>
            </a:r>
          </a:p>
        </p:txBody>
      </p:sp>
      <p:sp>
        <p:nvSpPr>
          <p:cNvPr id="4" name="Footer Placeholder 3">
            <a:extLst>
              <a:ext uri="{FF2B5EF4-FFF2-40B4-BE49-F238E27FC236}">
                <a16:creationId xmlns:a16="http://schemas.microsoft.com/office/drawing/2014/main" id="{5485804B-707B-7F19-0FBB-C5461897B4B7}"/>
              </a:ext>
            </a:extLst>
          </p:cNvPr>
          <p:cNvSpPr>
            <a:spLocks noGrp="1"/>
          </p:cNvSpPr>
          <p:nvPr>
            <p:ph type="ftr" sz="quarter" idx="10"/>
          </p:nvPr>
        </p:nvSpPr>
        <p:spPr/>
        <p:txBody>
          <a:bodyPr/>
          <a:lstStyle/>
          <a:p>
            <a:r>
              <a:rPr lang="en-US"/>
              <a:t>Credit Consequences</a:t>
            </a:r>
          </a:p>
        </p:txBody>
      </p:sp>
      <p:sp>
        <p:nvSpPr>
          <p:cNvPr id="5" name="Slide Number Placeholder 4">
            <a:extLst>
              <a:ext uri="{FF2B5EF4-FFF2-40B4-BE49-F238E27FC236}">
                <a16:creationId xmlns:a16="http://schemas.microsoft.com/office/drawing/2014/main" id="{B5ED1391-CDF7-77E9-1C28-B4BDBF7D3F74}"/>
              </a:ext>
            </a:extLst>
          </p:cNvPr>
          <p:cNvSpPr>
            <a:spLocks noGrp="1"/>
          </p:cNvSpPr>
          <p:nvPr>
            <p:ph type="sldNum" sz="quarter" idx="11"/>
          </p:nvPr>
        </p:nvSpPr>
        <p:spPr/>
        <p:txBody>
          <a:bodyPr/>
          <a:lstStyle/>
          <a:p>
            <a:r>
              <a:rPr lang="en-US" dirty="0"/>
              <a:t>10</a:t>
            </a:r>
          </a:p>
        </p:txBody>
      </p:sp>
    </p:spTree>
    <p:extLst>
      <p:ext uri="{BB962C8B-B14F-4D97-AF65-F5344CB8AC3E}">
        <p14:creationId xmlns:p14="http://schemas.microsoft.com/office/powerpoint/2010/main" val="8419478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27E503-6B2F-673E-2C0B-8A0BDEDAE44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B5F1B57-859F-100A-4772-11A55AAA328D}"/>
              </a:ext>
            </a:extLst>
          </p:cNvPr>
          <p:cNvSpPr>
            <a:spLocks noGrp="1"/>
          </p:cNvSpPr>
          <p:nvPr>
            <p:ph type="title"/>
          </p:nvPr>
        </p:nvSpPr>
        <p:spPr/>
        <p:txBody>
          <a:bodyPr/>
          <a:lstStyle/>
          <a:p>
            <a:r>
              <a:rPr lang="en-US"/>
              <a:t>Predatory lending</a:t>
            </a:r>
          </a:p>
        </p:txBody>
      </p:sp>
      <p:sp>
        <p:nvSpPr>
          <p:cNvPr id="3" name="Content Placeholder 2">
            <a:extLst>
              <a:ext uri="{FF2B5EF4-FFF2-40B4-BE49-F238E27FC236}">
                <a16:creationId xmlns:a16="http://schemas.microsoft.com/office/drawing/2014/main" id="{E6FE1B77-C8FE-2580-62B3-269B0C9D8740}"/>
              </a:ext>
            </a:extLst>
          </p:cNvPr>
          <p:cNvSpPr>
            <a:spLocks noGrp="1"/>
          </p:cNvSpPr>
          <p:nvPr>
            <p:ph idx="1"/>
          </p:nvPr>
        </p:nvSpPr>
        <p:spPr>
          <a:xfrm>
            <a:off x="838201" y="1690688"/>
            <a:ext cx="5756564" cy="4802187"/>
          </a:xfrm>
        </p:spPr>
        <p:txBody>
          <a:bodyPr>
            <a:noAutofit/>
          </a:bodyPr>
          <a:lstStyle/>
          <a:p>
            <a:r>
              <a:rPr lang="en-US" sz="2000"/>
              <a:t>Predatory lenders take advantage of borrowers by offering loans with unfair, deceptive or abusive terms.</a:t>
            </a:r>
          </a:p>
          <a:p>
            <a:pPr>
              <a:spcAft>
                <a:spcPts val="600"/>
              </a:spcAft>
            </a:pPr>
            <a:r>
              <a:rPr lang="en-US" sz="2000"/>
              <a:t>Examples:</a:t>
            </a:r>
          </a:p>
          <a:p>
            <a:pPr lvl="1">
              <a:spcBef>
                <a:spcPts val="0"/>
              </a:spcBef>
              <a:spcAft>
                <a:spcPts val="600"/>
              </a:spcAft>
            </a:pPr>
            <a:r>
              <a:rPr lang="en-US" b="1"/>
              <a:t>Payday loans</a:t>
            </a:r>
          </a:p>
          <a:p>
            <a:pPr lvl="1">
              <a:spcBef>
                <a:spcPts val="0"/>
              </a:spcBef>
              <a:spcAft>
                <a:spcPts val="600"/>
              </a:spcAft>
            </a:pPr>
            <a:r>
              <a:rPr lang="en-US" b="1"/>
              <a:t>Auto title loans</a:t>
            </a:r>
          </a:p>
          <a:p>
            <a:pPr lvl="1">
              <a:spcBef>
                <a:spcPts val="0"/>
              </a:spcBef>
              <a:spcAft>
                <a:spcPts val="600"/>
              </a:spcAft>
            </a:pPr>
            <a:r>
              <a:rPr lang="en-US" b="1"/>
              <a:t>Rent-to-own contracts</a:t>
            </a:r>
          </a:p>
          <a:p>
            <a:pPr lvl="1">
              <a:spcBef>
                <a:spcPts val="0"/>
              </a:spcBef>
            </a:pPr>
            <a:r>
              <a:rPr lang="en-US" b="1"/>
              <a:t>Subprime</a:t>
            </a:r>
            <a:r>
              <a:rPr lang="en-US"/>
              <a:t> credit cards</a:t>
            </a:r>
          </a:p>
          <a:p>
            <a:r>
              <a:rPr lang="en-US" sz="2000"/>
              <a:t>Targets people with low credit scores, urgent financial needs, lack experience with credit, and who are unbanked or underbanked.</a:t>
            </a:r>
          </a:p>
        </p:txBody>
      </p:sp>
      <p:sp>
        <p:nvSpPr>
          <p:cNvPr id="4" name="Footer Placeholder 3">
            <a:extLst>
              <a:ext uri="{FF2B5EF4-FFF2-40B4-BE49-F238E27FC236}">
                <a16:creationId xmlns:a16="http://schemas.microsoft.com/office/drawing/2014/main" id="{A8F4E00F-E1FC-2A51-9B4E-CFD0D111A800}"/>
              </a:ext>
            </a:extLst>
          </p:cNvPr>
          <p:cNvSpPr>
            <a:spLocks noGrp="1"/>
          </p:cNvSpPr>
          <p:nvPr>
            <p:ph type="ftr" sz="quarter" idx="10"/>
          </p:nvPr>
        </p:nvSpPr>
        <p:spPr/>
        <p:txBody>
          <a:bodyPr/>
          <a:lstStyle/>
          <a:p>
            <a:r>
              <a:rPr lang="en-US"/>
              <a:t>Credit Consequences</a:t>
            </a:r>
          </a:p>
        </p:txBody>
      </p:sp>
      <p:sp>
        <p:nvSpPr>
          <p:cNvPr id="5" name="Slide Number Placeholder 4">
            <a:extLst>
              <a:ext uri="{FF2B5EF4-FFF2-40B4-BE49-F238E27FC236}">
                <a16:creationId xmlns:a16="http://schemas.microsoft.com/office/drawing/2014/main" id="{22662D89-B421-4813-1B36-ECD21B0C4662}"/>
              </a:ext>
            </a:extLst>
          </p:cNvPr>
          <p:cNvSpPr>
            <a:spLocks noGrp="1"/>
          </p:cNvSpPr>
          <p:nvPr>
            <p:ph type="sldNum" sz="quarter" idx="11"/>
          </p:nvPr>
        </p:nvSpPr>
        <p:spPr/>
        <p:txBody>
          <a:bodyPr/>
          <a:lstStyle/>
          <a:p>
            <a:fld id="{1B6BCD38-10FB-4154-A4CD-08746A6DCB55}" type="slidenum">
              <a:rPr lang="en-US" smtClean="0"/>
              <a:pPr/>
              <a:t>11</a:t>
            </a:fld>
            <a:endParaRPr lang="en-US" dirty="0"/>
          </a:p>
        </p:txBody>
      </p:sp>
    </p:spTree>
    <p:extLst>
      <p:ext uri="{BB962C8B-B14F-4D97-AF65-F5344CB8AC3E}">
        <p14:creationId xmlns:p14="http://schemas.microsoft.com/office/powerpoint/2010/main" val="257832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E211B2-DEE6-8337-4A19-655A03081FD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07BBA9C-31BE-3660-1751-107830AB5763}"/>
              </a:ext>
            </a:extLst>
          </p:cNvPr>
          <p:cNvSpPr>
            <a:spLocks noGrp="1"/>
          </p:cNvSpPr>
          <p:nvPr>
            <p:ph type="title"/>
          </p:nvPr>
        </p:nvSpPr>
        <p:spPr/>
        <p:txBody>
          <a:bodyPr/>
          <a:lstStyle/>
          <a:p>
            <a:r>
              <a:rPr lang="en-US"/>
              <a:t>Signs of predatory lending</a:t>
            </a:r>
          </a:p>
        </p:txBody>
      </p:sp>
      <p:sp>
        <p:nvSpPr>
          <p:cNvPr id="3" name="Content Placeholder 2">
            <a:extLst>
              <a:ext uri="{FF2B5EF4-FFF2-40B4-BE49-F238E27FC236}">
                <a16:creationId xmlns:a16="http://schemas.microsoft.com/office/drawing/2014/main" id="{D2072061-B8D8-9DF9-7A1A-CEB401BC1F3D}"/>
              </a:ext>
            </a:extLst>
          </p:cNvPr>
          <p:cNvSpPr>
            <a:spLocks noGrp="1"/>
          </p:cNvSpPr>
          <p:nvPr>
            <p:ph idx="1"/>
          </p:nvPr>
        </p:nvSpPr>
        <p:spPr>
          <a:xfrm>
            <a:off x="838201" y="1723054"/>
            <a:ext cx="6303264" cy="4667250"/>
          </a:xfrm>
        </p:spPr>
        <p:txBody>
          <a:bodyPr>
            <a:normAutofit/>
          </a:bodyPr>
          <a:lstStyle/>
          <a:p>
            <a:pPr>
              <a:lnSpc>
                <a:spcPct val="110000"/>
              </a:lnSpc>
              <a:spcAft>
                <a:spcPts val="600"/>
              </a:spcAft>
            </a:pPr>
            <a:r>
              <a:rPr lang="en-US" sz="2000"/>
              <a:t>Very high interest rates compared to normal loans</a:t>
            </a:r>
          </a:p>
          <a:p>
            <a:pPr>
              <a:lnSpc>
                <a:spcPct val="110000"/>
              </a:lnSpc>
              <a:spcAft>
                <a:spcPts val="600"/>
              </a:spcAft>
            </a:pPr>
            <a:r>
              <a:rPr lang="en-US" sz="2000"/>
              <a:t>In-house financing (seller controls both the product and the loan)</a:t>
            </a:r>
          </a:p>
          <a:p>
            <a:pPr>
              <a:lnSpc>
                <a:spcPct val="110000"/>
              </a:lnSpc>
              <a:spcAft>
                <a:spcPts val="600"/>
              </a:spcAft>
            </a:pPr>
            <a:r>
              <a:rPr lang="en-US" sz="2000"/>
              <a:t>Hidden or confusing terms</a:t>
            </a:r>
          </a:p>
          <a:p>
            <a:pPr>
              <a:lnSpc>
                <a:spcPct val="110000"/>
              </a:lnSpc>
              <a:spcAft>
                <a:spcPts val="600"/>
              </a:spcAft>
            </a:pPr>
            <a:r>
              <a:rPr lang="en-US" sz="2000"/>
              <a:t>Pressure to sign quickly</a:t>
            </a:r>
          </a:p>
          <a:p>
            <a:pPr>
              <a:lnSpc>
                <a:spcPct val="110000"/>
              </a:lnSpc>
              <a:spcAft>
                <a:spcPts val="600"/>
              </a:spcAft>
            </a:pPr>
            <a:r>
              <a:rPr lang="en-US" sz="2000"/>
              <a:t>Penalties for early repayment</a:t>
            </a:r>
          </a:p>
          <a:p>
            <a:pPr>
              <a:lnSpc>
                <a:spcPct val="110000"/>
              </a:lnSpc>
              <a:spcAft>
                <a:spcPts val="600"/>
              </a:spcAft>
            </a:pPr>
            <a:r>
              <a:rPr lang="en-US" sz="2000"/>
              <a:t>Last-minute fees added at the time of signing</a:t>
            </a:r>
          </a:p>
          <a:p>
            <a:pPr>
              <a:lnSpc>
                <a:spcPct val="110000"/>
              </a:lnSpc>
              <a:spcAft>
                <a:spcPts val="600"/>
              </a:spcAft>
            </a:pPr>
            <a:r>
              <a:rPr lang="en-US" sz="2000"/>
              <a:t>Claims that “credit scores don’t matter” or “no credit check required”</a:t>
            </a:r>
          </a:p>
        </p:txBody>
      </p:sp>
      <p:sp>
        <p:nvSpPr>
          <p:cNvPr id="4" name="Footer Placeholder 3">
            <a:extLst>
              <a:ext uri="{FF2B5EF4-FFF2-40B4-BE49-F238E27FC236}">
                <a16:creationId xmlns:a16="http://schemas.microsoft.com/office/drawing/2014/main" id="{227BB69D-3E1F-26D8-85AF-F5354AB7AE24}"/>
              </a:ext>
            </a:extLst>
          </p:cNvPr>
          <p:cNvSpPr>
            <a:spLocks noGrp="1"/>
          </p:cNvSpPr>
          <p:nvPr>
            <p:ph type="ftr" sz="quarter" idx="10"/>
          </p:nvPr>
        </p:nvSpPr>
        <p:spPr/>
        <p:txBody>
          <a:bodyPr/>
          <a:lstStyle/>
          <a:p>
            <a:r>
              <a:rPr lang="en-US"/>
              <a:t>Credit Consequences</a:t>
            </a:r>
          </a:p>
        </p:txBody>
      </p:sp>
      <p:sp>
        <p:nvSpPr>
          <p:cNvPr id="5" name="Slide Number Placeholder 4">
            <a:extLst>
              <a:ext uri="{FF2B5EF4-FFF2-40B4-BE49-F238E27FC236}">
                <a16:creationId xmlns:a16="http://schemas.microsoft.com/office/drawing/2014/main" id="{A299EB2F-7DB9-C6CE-A107-C36B85B55DDC}"/>
              </a:ext>
            </a:extLst>
          </p:cNvPr>
          <p:cNvSpPr>
            <a:spLocks noGrp="1"/>
          </p:cNvSpPr>
          <p:nvPr>
            <p:ph type="sldNum" sz="quarter" idx="11"/>
          </p:nvPr>
        </p:nvSpPr>
        <p:spPr/>
        <p:txBody>
          <a:bodyPr/>
          <a:lstStyle/>
          <a:p>
            <a:fld id="{1B6BCD38-10FB-4154-A4CD-08746A6DCB55}" type="slidenum">
              <a:rPr lang="en-US" smtClean="0"/>
              <a:pPr/>
              <a:t>12</a:t>
            </a:fld>
            <a:endParaRPr lang="en-US" dirty="0"/>
          </a:p>
        </p:txBody>
      </p:sp>
    </p:spTree>
    <p:extLst>
      <p:ext uri="{BB962C8B-B14F-4D97-AF65-F5344CB8AC3E}">
        <p14:creationId xmlns:p14="http://schemas.microsoft.com/office/powerpoint/2010/main" val="19346453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FE02E2-DE85-CAB3-11AF-82F90C8087C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8B614B2-9778-847E-A143-A5CBCF5CC39B}"/>
              </a:ext>
            </a:extLst>
          </p:cNvPr>
          <p:cNvSpPr>
            <a:spLocks noGrp="1"/>
          </p:cNvSpPr>
          <p:nvPr>
            <p:ph type="title"/>
          </p:nvPr>
        </p:nvSpPr>
        <p:spPr/>
        <p:txBody>
          <a:bodyPr/>
          <a:lstStyle/>
          <a:p>
            <a:r>
              <a:rPr lang="en-US"/>
              <a:t>Reminder: Ways to build and keep good credit</a:t>
            </a:r>
          </a:p>
        </p:txBody>
      </p:sp>
      <p:sp>
        <p:nvSpPr>
          <p:cNvPr id="4" name="Footer Placeholder 3">
            <a:extLst>
              <a:ext uri="{FF2B5EF4-FFF2-40B4-BE49-F238E27FC236}">
                <a16:creationId xmlns:a16="http://schemas.microsoft.com/office/drawing/2014/main" id="{9BF7613A-A08C-BD09-2EDC-871BFD871592}"/>
              </a:ext>
            </a:extLst>
          </p:cNvPr>
          <p:cNvSpPr>
            <a:spLocks noGrp="1"/>
          </p:cNvSpPr>
          <p:nvPr>
            <p:ph type="ftr" sz="quarter" idx="10"/>
          </p:nvPr>
        </p:nvSpPr>
        <p:spPr/>
        <p:txBody>
          <a:bodyPr/>
          <a:lstStyle/>
          <a:p>
            <a:r>
              <a:rPr lang="en-US"/>
              <a:t>Credit Consequences</a:t>
            </a:r>
          </a:p>
        </p:txBody>
      </p:sp>
      <p:sp>
        <p:nvSpPr>
          <p:cNvPr id="5" name="Slide Number Placeholder 4">
            <a:extLst>
              <a:ext uri="{FF2B5EF4-FFF2-40B4-BE49-F238E27FC236}">
                <a16:creationId xmlns:a16="http://schemas.microsoft.com/office/drawing/2014/main" id="{4582D302-F332-3433-59F3-A65D62E559DD}"/>
              </a:ext>
            </a:extLst>
          </p:cNvPr>
          <p:cNvSpPr>
            <a:spLocks noGrp="1"/>
          </p:cNvSpPr>
          <p:nvPr>
            <p:ph type="sldNum" sz="quarter" idx="11"/>
          </p:nvPr>
        </p:nvSpPr>
        <p:spPr/>
        <p:txBody>
          <a:bodyPr/>
          <a:lstStyle/>
          <a:p>
            <a:fld id="{1B6BCD38-10FB-4154-A4CD-08746A6DCB55}" type="slidenum">
              <a:rPr lang="en-US" smtClean="0"/>
              <a:pPr/>
              <a:t>13</a:t>
            </a:fld>
            <a:endParaRPr lang="en-US" dirty="0"/>
          </a:p>
        </p:txBody>
      </p:sp>
      <p:graphicFrame>
        <p:nvGraphicFramePr>
          <p:cNvPr id="11" name="Content Placeholder 8">
            <a:extLst>
              <a:ext uri="{FF2B5EF4-FFF2-40B4-BE49-F238E27FC236}">
                <a16:creationId xmlns:a16="http://schemas.microsoft.com/office/drawing/2014/main" id="{D6DEB9EF-516A-2B68-A06B-DB30258F0B07}"/>
              </a:ext>
            </a:extLst>
          </p:cNvPr>
          <p:cNvGraphicFramePr>
            <a:graphicFrameLocks/>
          </p:cNvGraphicFramePr>
          <p:nvPr>
            <p:extLst>
              <p:ext uri="{D42A27DB-BD31-4B8C-83A1-F6EECF244321}">
                <p14:modId xmlns:p14="http://schemas.microsoft.com/office/powerpoint/2010/main" val="2030331827"/>
              </p:ext>
            </p:extLst>
          </p:nvPr>
        </p:nvGraphicFramePr>
        <p:xfrm>
          <a:off x="1492984" y="1690688"/>
          <a:ext cx="9206032" cy="4267200"/>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903391344"/>
                    </a:ext>
                  </a:extLst>
                </a:gridCol>
                <a:gridCol w="5914192">
                  <a:extLst>
                    <a:ext uri="{9D8B030D-6E8A-4147-A177-3AD203B41FA5}">
                      <a16:colId xmlns:a16="http://schemas.microsoft.com/office/drawing/2014/main" val="596303831"/>
                    </a:ext>
                  </a:extLst>
                </a:gridCol>
              </a:tblGrid>
              <a:tr h="548640">
                <a:tc>
                  <a:txBody>
                    <a:bodyPr/>
                    <a:lstStyle/>
                    <a:p>
                      <a:pPr algn="ctr"/>
                      <a:r>
                        <a:rPr lang="en-US" sz="2000">
                          <a:latin typeface="Poppins" panose="020B0604020202020204" pitchFamily="34" charset="0"/>
                          <a:cs typeface="Poppins" panose="020B0604020202020204" pitchFamily="34" charset="0"/>
                        </a:rPr>
                        <a:t>Credit Score Factor</a:t>
                      </a:r>
                    </a:p>
                  </a:txBody>
                  <a:tcPr marL="182880" marR="182880" marT="91440" marB="91440">
                    <a:solidFill>
                      <a:srgbClr val="0D5257"/>
                    </a:solidFill>
                  </a:tcPr>
                </a:tc>
                <a:tc>
                  <a:txBody>
                    <a:bodyPr/>
                    <a:lstStyle/>
                    <a:p>
                      <a:pPr algn="ctr"/>
                      <a:r>
                        <a:rPr lang="en-US" sz="2000">
                          <a:latin typeface="Poppins" panose="020B0604020202020204" pitchFamily="34" charset="0"/>
                          <a:cs typeface="Poppins" panose="020B0604020202020204" pitchFamily="34" charset="0"/>
                        </a:rPr>
                        <a:t>Strategies</a:t>
                      </a:r>
                    </a:p>
                  </a:txBody>
                  <a:tcPr marL="182880" marR="182880" marT="91440" marB="91440">
                    <a:solidFill>
                      <a:srgbClr val="0D5257"/>
                    </a:solidFill>
                  </a:tcPr>
                </a:tc>
                <a:extLst>
                  <a:ext uri="{0D108BD9-81ED-4DB2-BD59-A6C34878D82A}">
                    <a16:rowId xmlns:a16="http://schemas.microsoft.com/office/drawing/2014/main" val="2056715123"/>
                  </a:ext>
                </a:extLst>
              </a:tr>
              <a:tr h="548640">
                <a:tc>
                  <a:txBody>
                    <a:bodyPr/>
                    <a:lstStyle/>
                    <a:p>
                      <a:pPr algn="l"/>
                      <a:r>
                        <a:rPr lang="en-US" sz="2000" b="1" kern="1200">
                          <a:solidFill>
                            <a:schemeClr val="dk1"/>
                          </a:solidFill>
                          <a:latin typeface="Poppins" panose="020B0604020202020204" pitchFamily="34" charset="0"/>
                          <a:ea typeface="+mn-ea"/>
                          <a:cs typeface="Poppins" panose="020B0604020202020204" pitchFamily="34" charset="0"/>
                        </a:rPr>
                        <a:t>Payment history</a:t>
                      </a:r>
                    </a:p>
                  </a:txBody>
                  <a:tcPr marL="182880" marR="182880" marT="91440" marB="91440" anchor="ctr">
                    <a:solidFill>
                      <a:schemeClr val="bg2"/>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kern="1200">
                          <a:solidFill>
                            <a:schemeClr val="dk1"/>
                          </a:solidFill>
                          <a:latin typeface="Poppins" panose="020B0604020202020204" pitchFamily="34" charset="0"/>
                          <a:ea typeface="+mn-ea"/>
                          <a:cs typeface="Poppins" panose="020B0604020202020204" pitchFamily="34" charset="0"/>
                        </a:rPr>
                        <a:t>Pay bills on time, every time</a:t>
                      </a:r>
                    </a:p>
                  </a:txBody>
                  <a:tcPr marL="182880" marR="182880" marT="91440" marB="91440" anchor="ctr">
                    <a:solidFill>
                      <a:schemeClr val="bg2"/>
                    </a:solidFill>
                  </a:tcPr>
                </a:tc>
                <a:extLst>
                  <a:ext uri="{0D108BD9-81ED-4DB2-BD59-A6C34878D82A}">
                    <a16:rowId xmlns:a16="http://schemas.microsoft.com/office/drawing/2014/main" val="475709873"/>
                  </a:ext>
                </a:extLst>
              </a:tr>
              <a:tr h="548640">
                <a:tc>
                  <a:txBody>
                    <a:bodyPr/>
                    <a:lstStyle/>
                    <a:p>
                      <a:pPr algn="l"/>
                      <a:r>
                        <a:rPr lang="en-US" sz="2000" b="1" kern="1200">
                          <a:solidFill>
                            <a:schemeClr val="dk1"/>
                          </a:solidFill>
                          <a:latin typeface="Poppins" panose="020B0604020202020204" pitchFamily="34" charset="0"/>
                          <a:ea typeface="+mn-ea"/>
                          <a:cs typeface="Poppins" panose="020B0604020202020204" pitchFamily="34" charset="0"/>
                        </a:rPr>
                        <a:t>Amounts owed</a:t>
                      </a:r>
                    </a:p>
                  </a:txBody>
                  <a:tcPr marL="182880" marR="182880" marT="91440" marB="91440" anchor="ctr">
                    <a:solidFill>
                      <a:schemeClr val="bg2">
                        <a:lumMod val="90000"/>
                      </a:schemeClr>
                    </a:solidFill>
                  </a:tcPr>
                </a:tc>
                <a:tc>
                  <a:txBody>
                    <a:bodyPr/>
                    <a:lstStyle/>
                    <a:p>
                      <a:pPr algn="l"/>
                      <a:r>
                        <a:rPr lang="en-US" sz="2000" kern="1200">
                          <a:solidFill>
                            <a:schemeClr val="dk1"/>
                          </a:solidFill>
                          <a:latin typeface="Poppins" panose="020B0604020202020204" pitchFamily="34" charset="0"/>
                          <a:ea typeface="+mn-ea"/>
                          <a:cs typeface="Poppins" panose="020B0604020202020204" pitchFamily="34" charset="0"/>
                        </a:rPr>
                        <a:t>Pay down balances and keep credit utilization under 30 percent</a:t>
                      </a:r>
                    </a:p>
                  </a:txBody>
                  <a:tcPr marL="182880" marR="182880" marT="91440" marB="91440" anchor="ctr">
                    <a:solidFill>
                      <a:schemeClr val="bg2">
                        <a:lumMod val="90000"/>
                      </a:schemeClr>
                    </a:solidFill>
                  </a:tcPr>
                </a:tc>
                <a:extLst>
                  <a:ext uri="{0D108BD9-81ED-4DB2-BD59-A6C34878D82A}">
                    <a16:rowId xmlns:a16="http://schemas.microsoft.com/office/drawing/2014/main" val="3953251226"/>
                  </a:ext>
                </a:extLst>
              </a:tr>
              <a:tr h="548640">
                <a:tc>
                  <a:txBody>
                    <a:bodyPr/>
                    <a:lstStyle/>
                    <a:p>
                      <a:pPr algn="l"/>
                      <a:r>
                        <a:rPr lang="en-US" sz="2000" b="1" kern="1200">
                          <a:solidFill>
                            <a:schemeClr val="dk1"/>
                          </a:solidFill>
                          <a:latin typeface="Poppins" panose="020B0604020202020204" pitchFamily="34" charset="0"/>
                          <a:ea typeface="+mn-ea"/>
                          <a:cs typeface="Poppins" panose="020B0604020202020204" pitchFamily="34" charset="0"/>
                        </a:rPr>
                        <a:t>Length of credit history</a:t>
                      </a:r>
                    </a:p>
                  </a:txBody>
                  <a:tcPr marL="182880" marR="182880" marT="91440" marB="91440" anchor="ctr">
                    <a:solidFill>
                      <a:schemeClr val="bg2"/>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kern="1200">
                          <a:solidFill>
                            <a:schemeClr val="dk1"/>
                          </a:solidFill>
                          <a:latin typeface="Poppins" panose="020B0604020202020204" pitchFamily="34" charset="0"/>
                          <a:ea typeface="+mn-ea"/>
                          <a:cs typeface="Poppins" panose="020B0604020202020204" pitchFamily="34" charset="0"/>
                        </a:rPr>
                        <a:t>Avoid closing older accounts</a:t>
                      </a:r>
                    </a:p>
                  </a:txBody>
                  <a:tcPr marL="182880" marR="182880" marT="91440" marB="91440" anchor="ctr">
                    <a:solidFill>
                      <a:schemeClr val="bg2"/>
                    </a:solidFill>
                  </a:tcPr>
                </a:tc>
                <a:extLst>
                  <a:ext uri="{0D108BD9-81ED-4DB2-BD59-A6C34878D82A}">
                    <a16:rowId xmlns:a16="http://schemas.microsoft.com/office/drawing/2014/main" val="321274481"/>
                  </a:ext>
                </a:extLst>
              </a:tr>
              <a:tr h="548640">
                <a:tc>
                  <a:txBody>
                    <a:bodyPr/>
                    <a:lstStyle/>
                    <a:p>
                      <a:pPr algn="l"/>
                      <a:r>
                        <a:rPr lang="en-US" sz="2000" b="1" kern="1200">
                          <a:solidFill>
                            <a:schemeClr val="dk1"/>
                          </a:solidFill>
                          <a:latin typeface="Poppins" panose="020B0604020202020204" pitchFamily="34" charset="0"/>
                          <a:ea typeface="+mn-ea"/>
                          <a:cs typeface="Poppins" panose="020B0604020202020204" pitchFamily="34" charset="0"/>
                        </a:rPr>
                        <a:t>Credit mix</a:t>
                      </a:r>
                    </a:p>
                  </a:txBody>
                  <a:tcPr marL="182880" marR="182880" marT="91440" marB="91440" anchor="ctr">
                    <a:solidFill>
                      <a:schemeClr val="bg2">
                        <a:lumMod val="90000"/>
                      </a:schemeClr>
                    </a:solidFill>
                  </a:tcPr>
                </a:tc>
                <a:tc>
                  <a:txBody>
                    <a:bodyPr/>
                    <a:lstStyle/>
                    <a:p>
                      <a:pPr algn="l"/>
                      <a:r>
                        <a:rPr lang="en-US" sz="2000" kern="1200">
                          <a:solidFill>
                            <a:schemeClr val="dk1"/>
                          </a:solidFill>
                          <a:latin typeface="Poppins" panose="020B0604020202020204" pitchFamily="34" charset="0"/>
                          <a:ea typeface="+mn-ea"/>
                          <a:cs typeface="Poppins" panose="020B0604020202020204" pitchFamily="34" charset="0"/>
                        </a:rPr>
                        <a:t>Keep a healthy mix of credit types (revolving credit and installment loans)</a:t>
                      </a:r>
                    </a:p>
                  </a:txBody>
                  <a:tcPr marL="182880" marR="182880" marT="91440" marB="91440" anchor="ctr">
                    <a:solidFill>
                      <a:schemeClr val="bg2">
                        <a:lumMod val="90000"/>
                      </a:schemeClr>
                    </a:solidFill>
                  </a:tcPr>
                </a:tc>
                <a:extLst>
                  <a:ext uri="{0D108BD9-81ED-4DB2-BD59-A6C34878D82A}">
                    <a16:rowId xmlns:a16="http://schemas.microsoft.com/office/drawing/2014/main" val="1166252974"/>
                  </a:ext>
                </a:extLst>
              </a:tr>
              <a:tr h="548640">
                <a:tc>
                  <a:txBody>
                    <a:bodyPr/>
                    <a:lstStyle/>
                    <a:p>
                      <a:pPr algn="l"/>
                      <a:r>
                        <a:rPr lang="en-US" sz="2000" b="1" kern="1200">
                          <a:solidFill>
                            <a:schemeClr val="dk1"/>
                          </a:solidFill>
                          <a:latin typeface="Poppins" panose="020B0604020202020204" pitchFamily="34" charset="0"/>
                          <a:ea typeface="+mn-ea"/>
                          <a:cs typeface="Poppins" panose="020B0604020202020204" pitchFamily="34" charset="0"/>
                        </a:rPr>
                        <a:t>New credit</a:t>
                      </a:r>
                    </a:p>
                  </a:txBody>
                  <a:tcPr marL="182880" marR="182880" marT="91440" marB="91440" anchor="ctr">
                    <a:solidFill>
                      <a:schemeClr val="bg2">
                        <a:lumMod val="90000"/>
                      </a:schemeClr>
                    </a:solidFill>
                  </a:tcPr>
                </a:tc>
                <a:tc>
                  <a:txBody>
                    <a:bodyPr/>
                    <a:lstStyle/>
                    <a:p>
                      <a:pPr algn="l"/>
                      <a:r>
                        <a:rPr lang="en-US" sz="2000" kern="1200">
                          <a:solidFill>
                            <a:schemeClr val="dk1"/>
                          </a:solidFill>
                          <a:latin typeface="Poppins" panose="020B0604020202020204" pitchFamily="34" charset="0"/>
                          <a:ea typeface="+mn-ea"/>
                          <a:cs typeface="Poppins" panose="020B0604020202020204" pitchFamily="34" charset="0"/>
                        </a:rPr>
                        <a:t>Apply for credit only when needed and compare rates and terms first</a:t>
                      </a:r>
                    </a:p>
                  </a:txBody>
                  <a:tcPr marL="182880" marR="182880" marT="91440" marB="91440" anchor="ctr">
                    <a:solidFill>
                      <a:schemeClr val="bg2">
                        <a:lumMod val="90000"/>
                      </a:schemeClr>
                    </a:solidFill>
                  </a:tcPr>
                </a:tc>
                <a:extLst>
                  <a:ext uri="{0D108BD9-81ED-4DB2-BD59-A6C34878D82A}">
                    <a16:rowId xmlns:a16="http://schemas.microsoft.com/office/drawing/2014/main" val="1604431018"/>
                  </a:ext>
                </a:extLst>
              </a:tr>
            </a:tbl>
          </a:graphicData>
        </a:graphic>
      </p:graphicFrame>
    </p:spTree>
    <p:extLst>
      <p:ext uri="{BB962C8B-B14F-4D97-AF65-F5344CB8AC3E}">
        <p14:creationId xmlns:p14="http://schemas.microsoft.com/office/powerpoint/2010/main" val="1393466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49ED87-FA17-31AB-29E3-DF2F1772462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E1F9A82-AB4D-1BA3-5604-9393E8347629}"/>
              </a:ext>
            </a:extLst>
          </p:cNvPr>
          <p:cNvSpPr>
            <a:spLocks noGrp="1"/>
          </p:cNvSpPr>
          <p:nvPr>
            <p:ph type="title"/>
          </p:nvPr>
        </p:nvSpPr>
        <p:spPr/>
        <p:txBody>
          <a:bodyPr/>
          <a:lstStyle/>
          <a:p>
            <a:r>
              <a:rPr lang="en-US"/>
              <a:t>Credit recovery</a:t>
            </a:r>
          </a:p>
        </p:txBody>
      </p:sp>
      <p:sp>
        <p:nvSpPr>
          <p:cNvPr id="3" name="Content Placeholder 2">
            <a:extLst>
              <a:ext uri="{FF2B5EF4-FFF2-40B4-BE49-F238E27FC236}">
                <a16:creationId xmlns:a16="http://schemas.microsoft.com/office/drawing/2014/main" id="{F107CE10-4784-199A-45B8-5D99DEA82601}"/>
              </a:ext>
            </a:extLst>
          </p:cNvPr>
          <p:cNvSpPr>
            <a:spLocks noGrp="1"/>
          </p:cNvSpPr>
          <p:nvPr>
            <p:ph idx="1"/>
          </p:nvPr>
        </p:nvSpPr>
        <p:spPr>
          <a:xfrm>
            <a:off x="838200" y="1825625"/>
            <a:ext cx="6029847" cy="4667250"/>
          </a:xfrm>
        </p:spPr>
        <p:txBody>
          <a:bodyPr>
            <a:noAutofit/>
          </a:bodyPr>
          <a:lstStyle/>
          <a:p>
            <a:r>
              <a:rPr lang="en-US" sz="2000"/>
              <a:t>The process of improving a credit score after it has been damaged by missed payments, high debt, or other financial setbacks</a:t>
            </a:r>
          </a:p>
          <a:p>
            <a:pPr>
              <a:spcAft>
                <a:spcPts val="600"/>
              </a:spcAft>
            </a:pPr>
            <a:r>
              <a:rPr lang="en-US" sz="2000"/>
              <a:t>Credit can be rebuilt over time by:</a:t>
            </a:r>
          </a:p>
          <a:p>
            <a:pPr lvl="1">
              <a:spcAft>
                <a:spcPts val="600"/>
              </a:spcAft>
            </a:pPr>
            <a:r>
              <a:rPr lang="en-US"/>
              <a:t>Paying bills on time</a:t>
            </a:r>
          </a:p>
          <a:p>
            <a:pPr lvl="1">
              <a:spcAft>
                <a:spcPts val="600"/>
              </a:spcAft>
            </a:pPr>
            <a:r>
              <a:rPr lang="en-US"/>
              <a:t>Reducing debt</a:t>
            </a:r>
          </a:p>
          <a:p>
            <a:pPr lvl="1">
              <a:spcAft>
                <a:spcPts val="600"/>
              </a:spcAft>
            </a:pPr>
            <a:r>
              <a:rPr lang="en-US"/>
              <a:t>Limiting new credit applications</a:t>
            </a:r>
          </a:p>
          <a:p>
            <a:pPr lvl="1"/>
            <a:r>
              <a:rPr lang="en-US"/>
              <a:t>Checking credit reports for errors</a:t>
            </a:r>
          </a:p>
          <a:p>
            <a:r>
              <a:rPr lang="en-US" sz="2000"/>
              <a:t>Good habits restore trust with lenders and lower borrowing costs</a:t>
            </a:r>
          </a:p>
          <a:p>
            <a:endParaRPr lang="en-US" sz="2000"/>
          </a:p>
        </p:txBody>
      </p:sp>
      <p:sp>
        <p:nvSpPr>
          <p:cNvPr id="4" name="Footer Placeholder 3">
            <a:extLst>
              <a:ext uri="{FF2B5EF4-FFF2-40B4-BE49-F238E27FC236}">
                <a16:creationId xmlns:a16="http://schemas.microsoft.com/office/drawing/2014/main" id="{D1C706F9-6DE0-2FDB-F01C-226EBBE1B0B0}"/>
              </a:ext>
            </a:extLst>
          </p:cNvPr>
          <p:cNvSpPr>
            <a:spLocks noGrp="1"/>
          </p:cNvSpPr>
          <p:nvPr>
            <p:ph type="ftr" sz="quarter" idx="10"/>
          </p:nvPr>
        </p:nvSpPr>
        <p:spPr/>
        <p:txBody>
          <a:bodyPr/>
          <a:lstStyle/>
          <a:p>
            <a:r>
              <a:rPr lang="en-US"/>
              <a:t>Credit Consequences</a:t>
            </a:r>
          </a:p>
        </p:txBody>
      </p:sp>
      <p:sp>
        <p:nvSpPr>
          <p:cNvPr id="5" name="Slide Number Placeholder 4">
            <a:extLst>
              <a:ext uri="{FF2B5EF4-FFF2-40B4-BE49-F238E27FC236}">
                <a16:creationId xmlns:a16="http://schemas.microsoft.com/office/drawing/2014/main" id="{85018430-BA4F-AD72-113B-981D4F3BB08C}"/>
              </a:ext>
            </a:extLst>
          </p:cNvPr>
          <p:cNvSpPr>
            <a:spLocks noGrp="1"/>
          </p:cNvSpPr>
          <p:nvPr>
            <p:ph type="sldNum" sz="quarter" idx="11"/>
          </p:nvPr>
        </p:nvSpPr>
        <p:spPr/>
        <p:txBody>
          <a:bodyPr/>
          <a:lstStyle/>
          <a:p>
            <a:fld id="{1B6BCD38-10FB-4154-A4CD-08746A6DCB55}" type="slidenum">
              <a:rPr lang="en-US" smtClean="0"/>
              <a:pPr/>
              <a:t>14</a:t>
            </a:fld>
            <a:endParaRPr lang="en-US" dirty="0"/>
          </a:p>
        </p:txBody>
      </p:sp>
    </p:spTree>
    <p:extLst>
      <p:ext uri="{BB962C8B-B14F-4D97-AF65-F5344CB8AC3E}">
        <p14:creationId xmlns:p14="http://schemas.microsoft.com/office/powerpoint/2010/main" val="8507840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6164F1F8-6D2B-0304-CEEF-353180B721C4}"/>
              </a:ext>
            </a:extLst>
          </p:cNvPr>
          <p:cNvPicPr>
            <a:picLocks noChangeAspect="1"/>
          </p:cNvPicPr>
          <p:nvPr/>
        </p:nvPicPr>
        <p:blipFill>
          <a:blip r:embed="rId3">
            <a:extLst>
              <a:ext uri="{28A0092B-C50C-407E-A947-70E740481C1C}">
                <a14:useLocalDpi xmlns:a14="http://schemas.microsoft.com/office/drawing/2010/main" val="0"/>
              </a:ext>
            </a:extLst>
          </a:blip>
          <a:srcRect l="945" t="4885" b="11578"/>
          <a:stretch>
            <a:fillRect/>
          </a:stretch>
        </p:blipFill>
        <p:spPr>
          <a:xfrm>
            <a:off x="0" y="1"/>
            <a:ext cx="12192000" cy="6858000"/>
          </a:xfrm>
          <a:prstGeom prst="rect">
            <a:avLst/>
          </a:prstGeom>
        </p:spPr>
      </p:pic>
      <p:sp>
        <p:nvSpPr>
          <p:cNvPr id="4" name="Rectangle 3">
            <a:extLst>
              <a:ext uri="{FF2B5EF4-FFF2-40B4-BE49-F238E27FC236}">
                <a16:creationId xmlns:a16="http://schemas.microsoft.com/office/drawing/2014/main" id="{792CC66B-721B-FA69-337B-2218FA27ADAA}"/>
              </a:ext>
            </a:extLst>
          </p:cNvPr>
          <p:cNvSpPr>
            <a:spLocks/>
          </p:cNvSpPr>
          <p:nvPr/>
        </p:nvSpPr>
        <p:spPr>
          <a:xfrm>
            <a:off x="302319" y="0"/>
            <a:ext cx="4907634" cy="6858000"/>
          </a:xfrm>
          <a:prstGeom prst="rect">
            <a:avLst/>
          </a:prstGeom>
          <a:solidFill>
            <a:schemeClr val="tx2">
              <a:alpha val="70000"/>
            </a:schemeClr>
          </a:solidFill>
          <a:ln w="1270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58145FC-B2EB-2389-69C0-9C05B2FEB1AF}"/>
              </a:ext>
            </a:extLst>
          </p:cNvPr>
          <p:cNvSpPr>
            <a:spLocks noGrp="1"/>
          </p:cNvSpPr>
          <p:nvPr>
            <p:ph type="ctrTitle"/>
          </p:nvPr>
        </p:nvSpPr>
        <p:spPr/>
        <p:txBody>
          <a:bodyPr/>
          <a:lstStyle/>
          <a:p>
            <a:r>
              <a:rPr lang="en-US"/>
              <a:t>Break</a:t>
            </a:r>
          </a:p>
        </p:txBody>
      </p:sp>
    </p:spTree>
    <p:extLst>
      <p:ext uri="{BB962C8B-B14F-4D97-AF65-F5344CB8AC3E}">
        <p14:creationId xmlns:p14="http://schemas.microsoft.com/office/powerpoint/2010/main" val="31379236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9BC676C-1165-3267-3BB2-6AC2BFEC6A42}"/>
              </a:ext>
            </a:extLst>
          </p:cNvPr>
          <p:cNvPicPr>
            <a:picLocks noChangeAspect="1"/>
          </p:cNvPicPr>
          <p:nvPr/>
        </p:nvPicPr>
        <p:blipFill>
          <a:blip r:embed="rId3">
            <a:extLst>
              <a:ext uri="{28A0092B-C50C-407E-A947-70E740481C1C}">
                <a14:useLocalDpi xmlns:a14="http://schemas.microsoft.com/office/drawing/2010/main" val="0"/>
              </a:ext>
            </a:extLst>
          </a:blip>
          <a:srcRect b="15625"/>
          <a:stretch>
            <a:fillRect/>
          </a:stretch>
        </p:blipFill>
        <p:spPr>
          <a:xfrm>
            <a:off x="0" y="0"/>
            <a:ext cx="12192000" cy="6858000"/>
          </a:xfrm>
          <a:prstGeom prst="rect">
            <a:avLst/>
          </a:prstGeom>
        </p:spPr>
      </p:pic>
      <p:sp>
        <p:nvSpPr>
          <p:cNvPr id="4" name="Rectangle 3">
            <a:extLst>
              <a:ext uri="{FF2B5EF4-FFF2-40B4-BE49-F238E27FC236}">
                <a16:creationId xmlns:a16="http://schemas.microsoft.com/office/drawing/2014/main" id="{3D67AF1C-565B-AD90-9828-0B882E1A667B}"/>
              </a:ext>
            </a:extLst>
          </p:cNvPr>
          <p:cNvSpPr>
            <a:spLocks/>
          </p:cNvSpPr>
          <p:nvPr/>
        </p:nvSpPr>
        <p:spPr>
          <a:xfrm>
            <a:off x="302319" y="0"/>
            <a:ext cx="4907634" cy="6858000"/>
          </a:xfrm>
          <a:prstGeom prst="rect">
            <a:avLst/>
          </a:prstGeom>
          <a:solidFill>
            <a:schemeClr val="tx2">
              <a:alpha val="70000"/>
            </a:schemeClr>
          </a:solidFill>
          <a:ln w="1270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BBBBF87-C7D1-F4A3-B095-4BEBF03F6D58}"/>
              </a:ext>
            </a:extLst>
          </p:cNvPr>
          <p:cNvSpPr>
            <a:spLocks noGrp="1"/>
          </p:cNvSpPr>
          <p:nvPr>
            <p:ph type="ctrTitle"/>
          </p:nvPr>
        </p:nvSpPr>
        <p:spPr/>
        <p:txBody>
          <a:bodyPr/>
          <a:lstStyle/>
          <a:p>
            <a:r>
              <a:rPr lang="en-US"/>
              <a:t>Application Activity</a:t>
            </a:r>
          </a:p>
        </p:txBody>
      </p:sp>
    </p:spTree>
    <p:extLst>
      <p:ext uri="{BB962C8B-B14F-4D97-AF65-F5344CB8AC3E}">
        <p14:creationId xmlns:p14="http://schemas.microsoft.com/office/powerpoint/2010/main" val="8663102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60351D-0AB9-6A76-B1BC-7610F1C0626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FB7002B-A725-8138-EE33-CDB4B3144039}"/>
              </a:ext>
            </a:extLst>
          </p:cNvPr>
          <p:cNvSpPr>
            <a:spLocks noGrp="1"/>
          </p:cNvSpPr>
          <p:nvPr>
            <p:ph type="title"/>
          </p:nvPr>
        </p:nvSpPr>
        <p:spPr/>
        <p:txBody>
          <a:bodyPr/>
          <a:lstStyle/>
          <a:p>
            <a:r>
              <a:rPr lang="en-US"/>
              <a:t>Activity instructions</a:t>
            </a:r>
          </a:p>
        </p:txBody>
      </p:sp>
      <p:sp>
        <p:nvSpPr>
          <p:cNvPr id="5" name="Slide Number Placeholder 4">
            <a:extLst>
              <a:ext uri="{FF2B5EF4-FFF2-40B4-BE49-F238E27FC236}">
                <a16:creationId xmlns:a16="http://schemas.microsoft.com/office/drawing/2014/main" id="{C2D74288-2A37-7FF0-38AA-8CD7D359696B}"/>
              </a:ext>
            </a:extLst>
          </p:cNvPr>
          <p:cNvSpPr>
            <a:spLocks noGrp="1"/>
          </p:cNvSpPr>
          <p:nvPr>
            <p:ph type="sldNum" sz="quarter" idx="11"/>
          </p:nvPr>
        </p:nvSpPr>
        <p:spPr/>
        <p:txBody>
          <a:bodyPr/>
          <a:lstStyle/>
          <a:p>
            <a:fld id="{1B6BCD38-10FB-4154-A4CD-08746A6DCB55}" type="slidenum">
              <a:rPr lang="en-US" smtClean="0"/>
              <a:pPr/>
              <a:t>17</a:t>
            </a:fld>
            <a:endParaRPr lang="en-US" dirty="0"/>
          </a:p>
        </p:txBody>
      </p:sp>
      <p:sp>
        <p:nvSpPr>
          <p:cNvPr id="7" name="Footer Placeholder 6">
            <a:extLst>
              <a:ext uri="{FF2B5EF4-FFF2-40B4-BE49-F238E27FC236}">
                <a16:creationId xmlns:a16="http://schemas.microsoft.com/office/drawing/2014/main" id="{36D9EF67-5A6E-0561-42E2-B4E83B4943FF}"/>
              </a:ext>
            </a:extLst>
          </p:cNvPr>
          <p:cNvSpPr>
            <a:spLocks noGrp="1"/>
          </p:cNvSpPr>
          <p:nvPr>
            <p:ph type="ftr" sz="quarter" idx="10"/>
          </p:nvPr>
        </p:nvSpPr>
        <p:spPr/>
        <p:txBody>
          <a:bodyPr/>
          <a:lstStyle/>
          <a:p>
            <a:r>
              <a:rPr lang="en-US"/>
              <a:t>Credit Consequences</a:t>
            </a:r>
          </a:p>
        </p:txBody>
      </p:sp>
      <p:sp>
        <p:nvSpPr>
          <p:cNvPr id="4" name="Content Placeholder 3">
            <a:extLst>
              <a:ext uri="{FF2B5EF4-FFF2-40B4-BE49-F238E27FC236}">
                <a16:creationId xmlns:a16="http://schemas.microsoft.com/office/drawing/2014/main" id="{AA10AFA3-32AA-776E-2AB5-81029A487274}"/>
              </a:ext>
            </a:extLst>
          </p:cNvPr>
          <p:cNvSpPr>
            <a:spLocks noGrp="1"/>
          </p:cNvSpPr>
          <p:nvPr>
            <p:ph idx="1"/>
          </p:nvPr>
        </p:nvSpPr>
        <p:spPr>
          <a:xfrm>
            <a:off x="838200" y="1690688"/>
            <a:ext cx="10515600" cy="4665661"/>
          </a:xfrm>
        </p:spPr>
        <p:txBody>
          <a:bodyPr>
            <a:noAutofit/>
          </a:bodyPr>
          <a:lstStyle/>
          <a:p>
            <a:pPr marL="457200" indent="-457200">
              <a:spcBef>
                <a:spcPts val="800"/>
              </a:spcBef>
              <a:spcAft>
                <a:spcPts val="1000"/>
              </a:spcAft>
              <a:buFont typeface="+mj-lt"/>
              <a:buAutoNum type="arabicPeriod"/>
            </a:pPr>
            <a:r>
              <a:rPr lang="en-US" dirty="0"/>
              <a:t>Work with your group to read each credit scenario carefully and answer the questions</a:t>
            </a:r>
          </a:p>
          <a:p>
            <a:pPr marL="457200" indent="-457200">
              <a:spcBef>
                <a:spcPts val="800"/>
              </a:spcBef>
              <a:spcAft>
                <a:spcPts val="1000"/>
              </a:spcAft>
              <a:buFont typeface="+mj-lt"/>
              <a:buAutoNum type="arabicPeriod"/>
            </a:pPr>
            <a:r>
              <a:rPr lang="en-US" dirty="0"/>
              <a:t>Be ready to share your answers with the class</a:t>
            </a:r>
          </a:p>
          <a:p>
            <a:pPr marL="457200" indent="-457200">
              <a:spcBef>
                <a:spcPts val="800"/>
              </a:spcBef>
              <a:spcAft>
                <a:spcPts val="1000"/>
              </a:spcAft>
              <a:buFont typeface="+mj-lt"/>
              <a:buAutoNum type="arabicPeriod"/>
            </a:pPr>
            <a:r>
              <a:rPr lang="en-US" dirty="0"/>
              <a:t>When directed by your teacher or instructor, complete the “Personal Credit Action Plan” by yourself in silence</a:t>
            </a:r>
          </a:p>
        </p:txBody>
      </p:sp>
    </p:spTree>
    <p:extLst>
      <p:ext uri="{BB962C8B-B14F-4D97-AF65-F5344CB8AC3E}">
        <p14:creationId xmlns:p14="http://schemas.microsoft.com/office/powerpoint/2010/main" val="32842524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C115B1B-0098-8471-A85F-B8DBE388064A}"/>
              </a:ext>
            </a:extLst>
          </p:cNvPr>
          <p:cNvPicPr>
            <a:picLocks noChangeAspect="1"/>
          </p:cNvPicPr>
          <p:nvPr/>
        </p:nvPicPr>
        <p:blipFill>
          <a:blip r:embed="rId3">
            <a:extLst>
              <a:ext uri="{28A0092B-C50C-407E-A947-70E740481C1C}">
                <a14:useLocalDpi xmlns:a14="http://schemas.microsoft.com/office/drawing/2010/main" val="0"/>
              </a:ext>
            </a:extLst>
          </a:blip>
          <a:srcRect t="1680" r="5403" b="18513"/>
          <a:stretch>
            <a:fillRect/>
          </a:stretch>
        </p:blipFill>
        <p:spPr>
          <a:xfrm>
            <a:off x="0" y="-1"/>
            <a:ext cx="12192000" cy="6858001"/>
          </a:xfrm>
          <a:prstGeom prst="rect">
            <a:avLst/>
          </a:prstGeom>
        </p:spPr>
      </p:pic>
      <p:sp>
        <p:nvSpPr>
          <p:cNvPr id="4" name="Rectangle 3">
            <a:extLst>
              <a:ext uri="{FF2B5EF4-FFF2-40B4-BE49-F238E27FC236}">
                <a16:creationId xmlns:a16="http://schemas.microsoft.com/office/drawing/2014/main" id="{80770CCF-EB51-83C7-8FA9-D8DE68B86907}"/>
              </a:ext>
            </a:extLst>
          </p:cNvPr>
          <p:cNvSpPr>
            <a:spLocks/>
          </p:cNvSpPr>
          <p:nvPr/>
        </p:nvSpPr>
        <p:spPr>
          <a:xfrm>
            <a:off x="302319" y="0"/>
            <a:ext cx="4907634" cy="6858000"/>
          </a:xfrm>
          <a:prstGeom prst="rect">
            <a:avLst/>
          </a:prstGeom>
          <a:solidFill>
            <a:schemeClr val="tx2">
              <a:alpha val="70000"/>
            </a:schemeClr>
          </a:solidFill>
          <a:ln w="1270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D48EB3D-6897-FBEB-251C-FE61676B7F21}"/>
              </a:ext>
            </a:extLst>
          </p:cNvPr>
          <p:cNvSpPr>
            <a:spLocks noGrp="1"/>
          </p:cNvSpPr>
          <p:nvPr>
            <p:ph type="ctrTitle"/>
          </p:nvPr>
        </p:nvSpPr>
        <p:spPr/>
        <p:txBody>
          <a:bodyPr/>
          <a:lstStyle/>
          <a:p>
            <a:r>
              <a:rPr lang="en-US"/>
              <a:t>Debrief</a:t>
            </a:r>
          </a:p>
        </p:txBody>
      </p:sp>
    </p:spTree>
    <p:extLst>
      <p:ext uri="{BB962C8B-B14F-4D97-AF65-F5344CB8AC3E}">
        <p14:creationId xmlns:p14="http://schemas.microsoft.com/office/powerpoint/2010/main" val="32796064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A1ECBC-C7CB-6974-06B4-30515474602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408024D-D27E-DF13-3731-C188EDABCB5B}"/>
              </a:ext>
            </a:extLst>
          </p:cNvPr>
          <p:cNvSpPr>
            <a:spLocks noGrp="1"/>
          </p:cNvSpPr>
          <p:nvPr>
            <p:ph type="title"/>
          </p:nvPr>
        </p:nvSpPr>
        <p:spPr/>
        <p:txBody>
          <a:bodyPr/>
          <a:lstStyle/>
          <a:p>
            <a:r>
              <a:rPr lang="en-US"/>
              <a:t>Credit consequences answer key (Scenario 1: Jordan)</a:t>
            </a:r>
          </a:p>
        </p:txBody>
      </p:sp>
      <p:sp>
        <p:nvSpPr>
          <p:cNvPr id="5" name="Slide Number Placeholder 4">
            <a:extLst>
              <a:ext uri="{FF2B5EF4-FFF2-40B4-BE49-F238E27FC236}">
                <a16:creationId xmlns:a16="http://schemas.microsoft.com/office/drawing/2014/main" id="{191DDFBA-93A3-E0F5-D2F0-69A2B497E2A3}"/>
              </a:ext>
            </a:extLst>
          </p:cNvPr>
          <p:cNvSpPr>
            <a:spLocks noGrp="1"/>
          </p:cNvSpPr>
          <p:nvPr>
            <p:ph type="sldNum" sz="quarter" idx="11"/>
          </p:nvPr>
        </p:nvSpPr>
        <p:spPr/>
        <p:txBody>
          <a:bodyPr/>
          <a:lstStyle/>
          <a:p>
            <a:fld id="{1B6BCD38-10FB-4154-A4CD-08746A6DCB55}" type="slidenum">
              <a:rPr lang="en-US" smtClean="0"/>
              <a:pPr/>
              <a:t>19</a:t>
            </a:fld>
            <a:endParaRPr lang="en-US" dirty="0"/>
          </a:p>
        </p:txBody>
      </p:sp>
      <p:sp>
        <p:nvSpPr>
          <p:cNvPr id="7" name="Footer Placeholder 6">
            <a:extLst>
              <a:ext uri="{FF2B5EF4-FFF2-40B4-BE49-F238E27FC236}">
                <a16:creationId xmlns:a16="http://schemas.microsoft.com/office/drawing/2014/main" id="{18F80987-FB26-2EAF-7383-17D1DAE5CAFC}"/>
              </a:ext>
            </a:extLst>
          </p:cNvPr>
          <p:cNvSpPr>
            <a:spLocks noGrp="1"/>
          </p:cNvSpPr>
          <p:nvPr>
            <p:ph type="ftr" sz="quarter" idx="10"/>
          </p:nvPr>
        </p:nvSpPr>
        <p:spPr/>
        <p:txBody>
          <a:bodyPr/>
          <a:lstStyle/>
          <a:p>
            <a:r>
              <a:rPr lang="en-US"/>
              <a:t>Credit Consequences</a:t>
            </a:r>
          </a:p>
        </p:txBody>
      </p:sp>
      <p:sp>
        <p:nvSpPr>
          <p:cNvPr id="8" name="Content Placeholder 2">
            <a:extLst>
              <a:ext uri="{FF2B5EF4-FFF2-40B4-BE49-F238E27FC236}">
                <a16:creationId xmlns:a16="http://schemas.microsoft.com/office/drawing/2014/main" id="{CC02F8E6-794A-7C4E-019B-75475FBF10EB}"/>
              </a:ext>
            </a:extLst>
          </p:cNvPr>
          <p:cNvSpPr>
            <a:spLocks noGrp="1"/>
          </p:cNvSpPr>
          <p:nvPr>
            <p:ph idx="1"/>
          </p:nvPr>
        </p:nvSpPr>
        <p:spPr>
          <a:xfrm>
            <a:off x="832102" y="1837451"/>
            <a:ext cx="8915013" cy="3926039"/>
          </a:xfrm>
        </p:spPr>
        <p:txBody>
          <a:bodyPr vert="horz" lIns="91440" tIns="45720" rIns="91440" bIns="45720" rtlCol="0" anchor="t">
            <a:noAutofit/>
          </a:bodyPr>
          <a:lstStyle/>
          <a:p>
            <a:pPr fontAlgn="t">
              <a:spcAft>
                <a:spcPts val="600"/>
              </a:spcAft>
              <a:buNone/>
            </a:pPr>
            <a:r>
              <a:rPr lang="en-US" sz="2000" b="1"/>
              <a:t>Which credit habits could hurt Jordan's credit score?</a:t>
            </a:r>
            <a:endParaRPr lang="en-US" sz="2000"/>
          </a:p>
          <a:p>
            <a:pPr marL="342900" lvl="0" indent="-342900" fontAlgn="t">
              <a:spcBef>
                <a:spcPts val="600"/>
              </a:spcBef>
              <a:spcAft>
                <a:spcPts val="600"/>
              </a:spcAft>
            </a:pPr>
            <a:r>
              <a:rPr lang="en-US" sz="2000"/>
              <a:t>Spending almost the entire credit limit; paying only the minimum payment; making late payments</a:t>
            </a:r>
          </a:p>
          <a:p>
            <a:pPr fontAlgn="t">
              <a:spcAft>
                <a:spcPts val="600"/>
              </a:spcAft>
              <a:buNone/>
            </a:pPr>
            <a:r>
              <a:rPr lang="en-US" sz="2000" b="1"/>
              <a:t>What credit factors are being affected?</a:t>
            </a:r>
            <a:endParaRPr lang="en-US" sz="2000"/>
          </a:p>
          <a:p>
            <a:pPr marL="342900" lvl="0" indent="-342900" fontAlgn="t">
              <a:spcBef>
                <a:spcPts val="600"/>
              </a:spcBef>
              <a:spcAft>
                <a:spcPts val="600"/>
              </a:spcAft>
            </a:pPr>
            <a:r>
              <a:rPr lang="en-US" sz="2000"/>
              <a:t>Payment History: Late payments lower credit scores</a:t>
            </a:r>
          </a:p>
          <a:p>
            <a:pPr marL="342900" lvl="0" indent="-342900" fontAlgn="t">
              <a:spcBef>
                <a:spcPts val="600"/>
              </a:spcBef>
              <a:spcAft>
                <a:spcPts val="600"/>
              </a:spcAft>
            </a:pPr>
            <a:r>
              <a:rPr lang="en-US" sz="2000"/>
              <a:t>Credit Utilization: Using 90% of the credit limit is very high</a:t>
            </a:r>
          </a:p>
          <a:p>
            <a:pPr fontAlgn="t">
              <a:spcAft>
                <a:spcPts val="600"/>
              </a:spcAft>
              <a:buNone/>
            </a:pPr>
            <a:r>
              <a:rPr lang="en-US" sz="2000" b="1"/>
              <a:t>What changes could Jordan make to build good credit?</a:t>
            </a:r>
            <a:endParaRPr lang="en-US" sz="2000"/>
          </a:p>
          <a:p>
            <a:pPr marL="342900" lvl="0" indent="-342900" fontAlgn="t">
              <a:spcBef>
                <a:spcPts val="600"/>
              </a:spcBef>
              <a:spcAft>
                <a:spcPts val="600"/>
              </a:spcAft>
            </a:pPr>
            <a:r>
              <a:rPr lang="en-US" sz="2000"/>
              <a:t>Pay every bill on time; keep the balance below 30% of the credit limit; pay more than the minimum payment or pay the balance in full</a:t>
            </a:r>
          </a:p>
        </p:txBody>
      </p:sp>
    </p:spTree>
    <p:extLst>
      <p:ext uri="{BB962C8B-B14F-4D97-AF65-F5344CB8AC3E}">
        <p14:creationId xmlns:p14="http://schemas.microsoft.com/office/powerpoint/2010/main" val="8060026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8BB4CF-8A46-486B-7B59-BBD84F4879F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B98FEC1-1C71-7BA2-B38F-AAEB6FF8D658}"/>
              </a:ext>
            </a:extLst>
          </p:cNvPr>
          <p:cNvSpPr>
            <a:spLocks noGrp="1"/>
          </p:cNvSpPr>
          <p:nvPr>
            <p:ph type="title"/>
          </p:nvPr>
        </p:nvSpPr>
        <p:spPr/>
        <p:txBody>
          <a:bodyPr/>
          <a:lstStyle/>
          <a:p>
            <a:r>
              <a:rPr lang="en-US"/>
              <a:t>Credit consequences answer key (Scenario 2: Aaliyah)</a:t>
            </a:r>
          </a:p>
        </p:txBody>
      </p:sp>
      <p:sp>
        <p:nvSpPr>
          <p:cNvPr id="5" name="Slide Number Placeholder 4">
            <a:extLst>
              <a:ext uri="{FF2B5EF4-FFF2-40B4-BE49-F238E27FC236}">
                <a16:creationId xmlns:a16="http://schemas.microsoft.com/office/drawing/2014/main" id="{4976F999-7D15-8278-5D92-A7E4A06DABED}"/>
              </a:ext>
            </a:extLst>
          </p:cNvPr>
          <p:cNvSpPr>
            <a:spLocks noGrp="1"/>
          </p:cNvSpPr>
          <p:nvPr>
            <p:ph type="sldNum" sz="quarter" idx="11"/>
          </p:nvPr>
        </p:nvSpPr>
        <p:spPr/>
        <p:txBody>
          <a:bodyPr/>
          <a:lstStyle/>
          <a:p>
            <a:fld id="{1B6BCD38-10FB-4154-A4CD-08746A6DCB55}" type="slidenum">
              <a:rPr lang="en-US" smtClean="0"/>
              <a:pPr/>
              <a:t>20</a:t>
            </a:fld>
            <a:endParaRPr lang="en-US" dirty="0"/>
          </a:p>
        </p:txBody>
      </p:sp>
      <p:sp>
        <p:nvSpPr>
          <p:cNvPr id="7" name="Footer Placeholder 6">
            <a:extLst>
              <a:ext uri="{FF2B5EF4-FFF2-40B4-BE49-F238E27FC236}">
                <a16:creationId xmlns:a16="http://schemas.microsoft.com/office/drawing/2014/main" id="{3A3C7179-327C-ACF3-0179-8A0B5C518982}"/>
              </a:ext>
            </a:extLst>
          </p:cNvPr>
          <p:cNvSpPr>
            <a:spLocks noGrp="1"/>
          </p:cNvSpPr>
          <p:nvPr>
            <p:ph type="ftr" sz="quarter" idx="10"/>
          </p:nvPr>
        </p:nvSpPr>
        <p:spPr/>
        <p:txBody>
          <a:bodyPr/>
          <a:lstStyle/>
          <a:p>
            <a:r>
              <a:rPr lang="en-US"/>
              <a:t>Credit Consequences</a:t>
            </a:r>
          </a:p>
        </p:txBody>
      </p:sp>
      <p:sp>
        <p:nvSpPr>
          <p:cNvPr id="8" name="Content Placeholder 2">
            <a:extLst>
              <a:ext uri="{FF2B5EF4-FFF2-40B4-BE49-F238E27FC236}">
                <a16:creationId xmlns:a16="http://schemas.microsoft.com/office/drawing/2014/main" id="{D8FE309E-5EDA-9C96-8A96-E055033D30CE}"/>
              </a:ext>
            </a:extLst>
          </p:cNvPr>
          <p:cNvSpPr>
            <a:spLocks noGrp="1"/>
          </p:cNvSpPr>
          <p:nvPr>
            <p:ph idx="1"/>
          </p:nvPr>
        </p:nvSpPr>
        <p:spPr>
          <a:xfrm>
            <a:off x="832102" y="1837451"/>
            <a:ext cx="9187387" cy="3926039"/>
          </a:xfrm>
        </p:spPr>
        <p:txBody>
          <a:bodyPr vert="horz" lIns="91440" tIns="45720" rIns="91440" bIns="45720" rtlCol="0" anchor="t">
            <a:noAutofit/>
          </a:bodyPr>
          <a:lstStyle/>
          <a:p>
            <a:pPr fontAlgn="t">
              <a:spcAft>
                <a:spcPts val="600"/>
              </a:spcAft>
              <a:buNone/>
            </a:pPr>
            <a:r>
              <a:rPr lang="en-US" sz="2000" b="1"/>
              <a:t>What positive credit behaviors is Aaliyah showing?</a:t>
            </a:r>
            <a:endParaRPr lang="en-US" sz="2000"/>
          </a:p>
          <a:p>
            <a:pPr marL="342900" lvl="0" indent="-342900" fontAlgn="t">
              <a:spcBef>
                <a:spcPts val="600"/>
              </a:spcBef>
              <a:spcAft>
                <a:spcPts val="600"/>
              </a:spcAft>
            </a:pPr>
            <a:r>
              <a:rPr lang="en-US" sz="2000"/>
              <a:t>Paying on time every month; keeping balances low; using credit only for planned expenses; monitoring statements regularly</a:t>
            </a:r>
          </a:p>
          <a:p>
            <a:pPr fontAlgn="t">
              <a:spcAft>
                <a:spcPts val="600"/>
              </a:spcAft>
              <a:buNone/>
            </a:pPr>
            <a:r>
              <a:rPr lang="en-US" sz="2000" b="1"/>
              <a:t>How will these habits likely affect her credit score?</a:t>
            </a:r>
            <a:endParaRPr lang="en-US" sz="2000"/>
          </a:p>
          <a:p>
            <a:pPr marL="342900" lvl="0" indent="-342900" fontAlgn="t">
              <a:spcBef>
                <a:spcPts val="600"/>
              </a:spcBef>
              <a:spcAft>
                <a:spcPts val="600"/>
              </a:spcAft>
            </a:pPr>
            <a:r>
              <a:rPr lang="en-US" sz="2000"/>
              <a:t>Her credit score will steadily improve</a:t>
            </a:r>
          </a:p>
          <a:p>
            <a:pPr marL="342900" lvl="0" indent="-342900" fontAlgn="t">
              <a:spcBef>
                <a:spcPts val="600"/>
              </a:spcBef>
              <a:spcAft>
                <a:spcPts val="600"/>
              </a:spcAft>
            </a:pPr>
            <a:r>
              <a:rPr lang="en-US" sz="2000"/>
              <a:t>Lenders will view her as a reliable, low-risk borrower</a:t>
            </a:r>
          </a:p>
          <a:p>
            <a:pPr fontAlgn="t">
              <a:spcAft>
                <a:spcPts val="600"/>
              </a:spcAft>
              <a:buNone/>
            </a:pPr>
            <a:r>
              <a:rPr lang="en-US" sz="2000" b="1"/>
              <a:t>What future opportunities could be easier with strong credit?</a:t>
            </a:r>
            <a:endParaRPr lang="en-US" sz="2000"/>
          </a:p>
          <a:p>
            <a:pPr marL="342900" lvl="0" indent="-342900" fontAlgn="t">
              <a:spcBef>
                <a:spcPts val="600"/>
              </a:spcBef>
              <a:spcAft>
                <a:spcPts val="600"/>
              </a:spcAft>
            </a:pPr>
            <a:r>
              <a:rPr lang="en-US" sz="2000"/>
              <a:t>Lower-interest loans; easier apartment approval; lower insurance premiums</a:t>
            </a:r>
          </a:p>
        </p:txBody>
      </p:sp>
    </p:spTree>
    <p:extLst>
      <p:ext uri="{BB962C8B-B14F-4D97-AF65-F5344CB8AC3E}">
        <p14:creationId xmlns:p14="http://schemas.microsoft.com/office/powerpoint/2010/main" val="22584208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B7FFC7-EEC5-D801-61C3-8ABCB65D1E6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A9A84DD-FDAC-AF3E-F418-9C44CF2084A6}"/>
              </a:ext>
            </a:extLst>
          </p:cNvPr>
          <p:cNvSpPr>
            <a:spLocks noGrp="1"/>
          </p:cNvSpPr>
          <p:nvPr>
            <p:ph type="title"/>
          </p:nvPr>
        </p:nvSpPr>
        <p:spPr/>
        <p:txBody>
          <a:bodyPr/>
          <a:lstStyle/>
          <a:p>
            <a:r>
              <a:rPr lang="en-US"/>
              <a:t>Credit consequences answer key (Scenario 3: Alex)</a:t>
            </a:r>
          </a:p>
        </p:txBody>
      </p:sp>
      <p:sp>
        <p:nvSpPr>
          <p:cNvPr id="5" name="Slide Number Placeholder 4">
            <a:extLst>
              <a:ext uri="{FF2B5EF4-FFF2-40B4-BE49-F238E27FC236}">
                <a16:creationId xmlns:a16="http://schemas.microsoft.com/office/drawing/2014/main" id="{070312C5-8983-BD8C-00ED-7B8DCC67061E}"/>
              </a:ext>
            </a:extLst>
          </p:cNvPr>
          <p:cNvSpPr>
            <a:spLocks noGrp="1"/>
          </p:cNvSpPr>
          <p:nvPr>
            <p:ph type="sldNum" sz="quarter" idx="11"/>
          </p:nvPr>
        </p:nvSpPr>
        <p:spPr/>
        <p:txBody>
          <a:bodyPr/>
          <a:lstStyle/>
          <a:p>
            <a:fld id="{1B6BCD38-10FB-4154-A4CD-08746A6DCB55}" type="slidenum">
              <a:rPr lang="en-US" smtClean="0"/>
              <a:pPr/>
              <a:t>21</a:t>
            </a:fld>
            <a:endParaRPr lang="en-US" dirty="0"/>
          </a:p>
        </p:txBody>
      </p:sp>
      <p:sp>
        <p:nvSpPr>
          <p:cNvPr id="7" name="Footer Placeholder 6">
            <a:extLst>
              <a:ext uri="{FF2B5EF4-FFF2-40B4-BE49-F238E27FC236}">
                <a16:creationId xmlns:a16="http://schemas.microsoft.com/office/drawing/2014/main" id="{10618115-1A4B-0D8E-1EB9-BB9F1FC94865}"/>
              </a:ext>
            </a:extLst>
          </p:cNvPr>
          <p:cNvSpPr>
            <a:spLocks noGrp="1"/>
          </p:cNvSpPr>
          <p:nvPr>
            <p:ph type="ftr" sz="quarter" idx="10"/>
          </p:nvPr>
        </p:nvSpPr>
        <p:spPr/>
        <p:txBody>
          <a:bodyPr/>
          <a:lstStyle/>
          <a:p>
            <a:r>
              <a:rPr lang="en-US"/>
              <a:t>Credit Consequences</a:t>
            </a:r>
          </a:p>
        </p:txBody>
      </p:sp>
      <p:sp>
        <p:nvSpPr>
          <p:cNvPr id="8" name="Content Placeholder 2">
            <a:extLst>
              <a:ext uri="{FF2B5EF4-FFF2-40B4-BE49-F238E27FC236}">
                <a16:creationId xmlns:a16="http://schemas.microsoft.com/office/drawing/2014/main" id="{B4E7657B-0622-7598-BB78-0C77B1153BD2}"/>
              </a:ext>
            </a:extLst>
          </p:cNvPr>
          <p:cNvSpPr>
            <a:spLocks noGrp="1"/>
          </p:cNvSpPr>
          <p:nvPr>
            <p:ph idx="1"/>
          </p:nvPr>
        </p:nvSpPr>
        <p:spPr>
          <a:xfrm>
            <a:off x="832102" y="1837451"/>
            <a:ext cx="9245753" cy="3926039"/>
          </a:xfrm>
        </p:spPr>
        <p:txBody>
          <a:bodyPr vert="horz" lIns="91440" tIns="45720" rIns="91440" bIns="45720" rtlCol="0" anchor="t">
            <a:noAutofit/>
          </a:bodyPr>
          <a:lstStyle/>
          <a:p>
            <a:pPr fontAlgn="t">
              <a:spcAft>
                <a:spcPts val="600"/>
              </a:spcAft>
              <a:buNone/>
            </a:pPr>
            <a:r>
              <a:rPr lang="en-US" sz="2000" b="1"/>
              <a:t>Why might missed payments from the past still matter?</a:t>
            </a:r>
            <a:endParaRPr lang="en-US" sz="2000"/>
          </a:p>
          <a:p>
            <a:pPr marL="342900" lvl="0" indent="-342900" fontAlgn="t">
              <a:spcBef>
                <a:spcPts val="600"/>
              </a:spcBef>
              <a:spcAft>
                <a:spcPts val="600"/>
              </a:spcAft>
            </a:pPr>
            <a:r>
              <a:rPr lang="en-US" sz="2000"/>
              <a:t>Credit reports show several years of payment history; landlords and lenders often use past behavior to predict future behavior.</a:t>
            </a:r>
          </a:p>
          <a:p>
            <a:pPr fontAlgn="t">
              <a:spcAft>
                <a:spcPts val="600"/>
              </a:spcAft>
              <a:buNone/>
            </a:pPr>
            <a:r>
              <a:rPr lang="en-US" sz="2000" b="1"/>
              <a:t>How could this situation affect Alex's finances over time?</a:t>
            </a:r>
            <a:endParaRPr lang="en-US" sz="2000"/>
          </a:p>
          <a:p>
            <a:pPr marL="342900" lvl="0" indent="-342900" fontAlgn="t">
              <a:spcBef>
                <a:spcPts val="600"/>
              </a:spcBef>
              <a:spcAft>
                <a:spcPts val="600"/>
              </a:spcAft>
            </a:pPr>
            <a:r>
              <a:rPr lang="en-US" sz="2000"/>
              <a:t>Higher deposits and costs leave less money available for savings</a:t>
            </a:r>
          </a:p>
          <a:p>
            <a:pPr marL="342900" lvl="0" indent="-342900" fontAlgn="t">
              <a:spcBef>
                <a:spcPts val="600"/>
              </a:spcBef>
              <a:spcAft>
                <a:spcPts val="600"/>
              </a:spcAft>
            </a:pPr>
            <a:r>
              <a:rPr lang="en-US" sz="2000"/>
              <a:t>Financial progress may become slower and more stressful</a:t>
            </a:r>
          </a:p>
          <a:p>
            <a:pPr fontAlgn="t">
              <a:spcAft>
                <a:spcPts val="600"/>
              </a:spcAft>
              <a:buNone/>
            </a:pPr>
            <a:r>
              <a:rPr lang="en-US" sz="2000" b="1"/>
              <a:t>What steps could Alex take to improve his credit?</a:t>
            </a:r>
            <a:endParaRPr lang="en-US" sz="2000"/>
          </a:p>
          <a:p>
            <a:pPr marL="342900" lvl="0" indent="-342900" fontAlgn="t">
              <a:spcBef>
                <a:spcPts val="600"/>
              </a:spcBef>
              <a:spcAft>
                <a:spcPts val="600"/>
              </a:spcAft>
            </a:pPr>
            <a:r>
              <a:rPr lang="en-US" sz="2000"/>
              <a:t>Pay all bills on time consistently; pay down debt and keep balances low</a:t>
            </a:r>
          </a:p>
        </p:txBody>
      </p:sp>
    </p:spTree>
    <p:extLst>
      <p:ext uri="{BB962C8B-B14F-4D97-AF65-F5344CB8AC3E}">
        <p14:creationId xmlns:p14="http://schemas.microsoft.com/office/powerpoint/2010/main" val="6024088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8C32AB-D3D4-B382-DF19-67C0DC392C8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3334E34-CCBA-90EE-F631-EC2A07CCFF0E}"/>
              </a:ext>
            </a:extLst>
          </p:cNvPr>
          <p:cNvSpPr>
            <a:spLocks noGrp="1"/>
          </p:cNvSpPr>
          <p:nvPr>
            <p:ph type="title"/>
          </p:nvPr>
        </p:nvSpPr>
        <p:spPr/>
        <p:txBody>
          <a:bodyPr/>
          <a:lstStyle/>
          <a:p>
            <a:r>
              <a:rPr lang="en-US"/>
              <a:t>Credit consequences answer key (Scenario 4: Tanya)</a:t>
            </a:r>
          </a:p>
        </p:txBody>
      </p:sp>
      <p:sp>
        <p:nvSpPr>
          <p:cNvPr id="5" name="Slide Number Placeholder 4">
            <a:extLst>
              <a:ext uri="{FF2B5EF4-FFF2-40B4-BE49-F238E27FC236}">
                <a16:creationId xmlns:a16="http://schemas.microsoft.com/office/drawing/2014/main" id="{8D076938-21B4-1C1C-D853-76EBA4E81B84}"/>
              </a:ext>
            </a:extLst>
          </p:cNvPr>
          <p:cNvSpPr>
            <a:spLocks noGrp="1"/>
          </p:cNvSpPr>
          <p:nvPr>
            <p:ph type="sldNum" sz="quarter" idx="11"/>
          </p:nvPr>
        </p:nvSpPr>
        <p:spPr/>
        <p:txBody>
          <a:bodyPr/>
          <a:lstStyle/>
          <a:p>
            <a:fld id="{1B6BCD38-10FB-4154-A4CD-08746A6DCB55}" type="slidenum">
              <a:rPr lang="en-US" smtClean="0"/>
              <a:pPr/>
              <a:t>22</a:t>
            </a:fld>
            <a:endParaRPr lang="en-US" dirty="0"/>
          </a:p>
        </p:txBody>
      </p:sp>
      <p:sp>
        <p:nvSpPr>
          <p:cNvPr id="7" name="Footer Placeholder 6">
            <a:extLst>
              <a:ext uri="{FF2B5EF4-FFF2-40B4-BE49-F238E27FC236}">
                <a16:creationId xmlns:a16="http://schemas.microsoft.com/office/drawing/2014/main" id="{63AEE17C-B0DD-9B88-7D45-FAA51D8F1650}"/>
              </a:ext>
            </a:extLst>
          </p:cNvPr>
          <p:cNvSpPr>
            <a:spLocks noGrp="1"/>
          </p:cNvSpPr>
          <p:nvPr>
            <p:ph type="ftr" sz="quarter" idx="10"/>
          </p:nvPr>
        </p:nvSpPr>
        <p:spPr/>
        <p:txBody>
          <a:bodyPr/>
          <a:lstStyle/>
          <a:p>
            <a:r>
              <a:rPr lang="en-US"/>
              <a:t>Credit Consequences</a:t>
            </a:r>
          </a:p>
        </p:txBody>
      </p:sp>
      <p:sp>
        <p:nvSpPr>
          <p:cNvPr id="8" name="Content Placeholder 2">
            <a:extLst>
              <a:ext uri="{FF2B5EF4-FFF2-40B4-BE49-F238E27FC236}">
                <a16:creationId xmlns:a16="http://schemas.microsoft.com/office/drawing/2014/main" id="{197C0850-345B-F1EC-BB1D-E71A34524146}"/>
              </a:ext>
            </a:extLst>
          </p:cNvPr>
          <p:cNvSpPr>
            <a:spLocks noGrp="1"/>
          </p:cNvSpPr>
          <p:nvPr>
            <p:ph idx="1"/>
          </p:nvPr>
        </p:nvSpPr>
        <p:spPr>
          <a:xfrm>
            <a:off x="832102" y="1837451"/>
            <a:ext cx="8778826" cy="3926039"/>
          </a:xfrm>
        </p:spPr>
        <p:txBody>
          <a:bodyPr vert="horz" lIns="91440" tIns="45720" rIns="91440" bIns="45720" rtlCol="0" anchor="t">
            <a:noAutofit/>
          </a:bodyPr>
          <a:lstStyle/>
          <a:p>
            <a:pPr fontAlgn="t">
              <a:spcAft>
                <a:spcPts val="600"/>
              </a:spcAft>
              <a:buNone/>
            </a:pPr>
            <a:r>
              <a:rPr lang="en-US" sz="2000" b="1"/>
              <a:t>What credit recovery steps is Tanya taking?</a:t>
            </a:r>
            <a:endParaRPr lang="en-US" sz="2000"/>
          </a:p>
          <a:p>
            <a:pPr marL="342900" lvl="0" indent="-342900" fontAlgn="t">
              <a:spcBef>
                <a:spcPts val="600"/>
              </a:spcBef>
              <a:spcAft>
                <a:spcPts val="600"/>
              </a:spcAft>
            </a:pPr>
            <a:r>
              <a:rPr lang="en-US" sz="2000"/>
              <a:t>Paying all bills on time; paying down old debts; avoiding unnecessary new credit applications; checking credit reports for errors</a:t>
            </a:r>
          </a:p>
          <a:p>
            <a:pPr fontAlgn="t">
              <a:spcAft>
                <a:spcPts val="600"/>
              </a:spcAft>
              <a:buNone/>
            </a:pPr>
            <a:r>
              <a:rPr lang="en-US" sz="2000" b="1"/>
              <a:t>Why does credit recovery take time?</a:t>
            </a:r>
            <a:endParaRPr lang="en-US" sz="2000"/>
          </a:p>
          <a:p>
            <a:pPr marL="342900" lvl="0" indent="-342900" fontAlgn="t">
              <a:spcBef>
                <a:spcPts val="600"/>
              </a:spcBef>
              <a:spcAft>
                <a:spcPts val="600"/>
              </a:spcAft>
            </a:pPr>
            <a:r>
              <a:rPr lang="en-US" sz="2000"/>
              <a:t>Credit scores are based on long-term patterns, not a single action</a:t>
            </a:r>
          </a:p>
          <a:p>
            <a:pPr marL="342900" lvl="0" indent="-342900" fontAlgn="t">
              <a:spcBef>
                <a:spcPts val="600"/>
              </a:spcBef>
              <a:spcAft>
                <a:spcPts val="600"/>
              </a:spcAft>
            </a:pPr>
            <a:r>
              <a:rPr lang="en-US" sz="2000"/>
              <a:t>Lenders look for consistent improvement over time</a:t>
            </a:r>
          </a:p>
          <a:p>
            <a:pPr fontAlgn="t">
              <a:spcAft>
                <a:spcPts val="600"/>
              </a:spcAft>
              <a:buNone/>
            </a:pPr>
            <a:r>
              <a:rPr lang="en-US" sz="2000" b="1"/>
              <a:t>What does this scenario show about mistakes and future success?</a:t>
            </a:r>
            <a:endParaRPr lang="en-US" sz="2000"/>
          </a:p>
          <a:p>
            <a:pPr marL="342900" lvl="0" indent="-342900" fontAlgn="t">
              <a:spcBef>
                <a:spcPts val="600"/>
              </a:spcBef>
              <a:spcAft>
                <a:spcPts val="600"/>
              </a:spcAft>
            </a:pPr>
            <a:r>
              <a:rPr lang="en-US" sz="2000"/>
              <a:t>Credit mistakes do not have to define someone's future; credit can improve with time and responsible financial habits</a:t>
            </a:r>
          </a:p>
        </p:txBody>
      </p:sp>
    </p:spTree>
    <p:extLst>
      <p:ext uri="{BB962C8B-B14F-4D97-AF65-F5344CB8AC3E}">
        <p14:creationId xmlns:p14="http://schemas.microsoft.com/office/powerpoint/2010/main" val="181563453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B7AC86-88AA-CCBE-AAF5-A7E67320FD9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4A89309-9057-C604-184C-4BD84C71A383}"/>
              </a:ext>
            </a:extLst>
          </p:cNvPr>
          <p:cNvSpPr>
            <a:spLocks noGrp="1"/>
          </p:cNvSpPr>
          <p:nvPr>
            <p:ph type="title"/>
          </p:nvPr>
        </p:nvSpPr>
        <p:spPr/>
        <p:txBody>
          <a:bodyPr/>
          <a:lstStyle/>
          <a:p>
            <a:r>
              <a:rPr lang="en-US"/>
              <a:t>Credit consequences answer key (Scenario 5: Chris)</a:t>
            </a:r>
          </a:p>
        </p:txBody>
      </p:sp>
      <p:sp>
        <p:nvSpPr>
          <p:cNvPr id="5" name="Slide Number Placeholder 4">
            <a:extLst>
              <a:ext uri="{FF2B5EF4-FFF2-40B4-BE49-F238E27FC236}">
                <a16:creationId xmlns:a16="http://schemas.microsoft.com/office/drawing/2014/main" id="{FCA183C5-3192-C9F8-365B-4BECD56C73B4}"/>
              </a:ext>
            </a:extLst>
          </p:cNvPr>
          <p:cNvSpPr>
            <a:spLocks noGrp="1"/>
          </p:cNvSpPr>
          <p:nvPr>
            <p:ph type="sldNum" sz="quarter" idx="11"/>
          </p:nvPr>
        </p:nvSpPr>
        <p:spPr/>
        <p:txBody>
          <a:bodyPr/>
          <a:lstStyle/>
          <a:p>
            <a:fld id="{1B6BCD38-10FB-4154-A4CD-08746A6DCB55}" type="slidenum">
              <a:rPr lang="en-US" smtClean="0"/>
              <a:pPr/>
              <a:t>23</a:t>
            </a:fld>
            <a:endParaRPr lang="en-US" dirty="0"/>
          </a:p>
        </p:txBody>
      </p:sp>
      <p:sp>
        <p:nvSpPr>
          <p:cNvPr id="7" name="Footer Placeholder 6">
            <a:extLst>
              <a:ext uri="{FF2B5EF4-FFF2-40B4-BE49-F238E27FC236}">
                <a16:creationId xmlns:a16="http://schemas.microsoft.com/office/drawing/2014/main" id="{8A4D719A-7B42-3414-960C-1B33AB52CD51}"/>
              </a:ext>
            </a:extLst>
          </p:cNvPr>
          <p:cNvSpPr>
            <a:spLocks noGrp="1"/>
          </p:cNvSpPr>
          <p:nvPr>
            <p:ph type="ftr" sz="quarter" idx="10"/>
          </p:nvPr>
        </p:nvSpPr>
        <p:spPr/>
        <p:txBody>
          <a:bodyPr/>
          <a:lstStyle/>
          <a:p>
            <a:r>
              <a:rPr lang="en-US"/>
              <a:t>Credit Consequences</a:t>
            </a:r>
          </a:p>
        </p:txBody>
      </p:sp>
      <p:sp>
        <p:nvSpPr>
          <p:cNvPr id="8" name="Content Placeholder 2">
            <a:extLst>
              <a:ext uri="{FF2B5EF4-FFF2-40B4-BE49-F238E27FC236}">
                <a16:creationId xmlns:a16="http://schemas.microsoft.com/office/drawing/2014/main" id="{1C11C5FA-F33A-3028-4CEF-B7CAD6FA7714}"/>
              </a:ext>
            </a:extLst>
          </p:cNvPr>
          <p:cNvSpPr>
            <a:spLocks noGrp="1"/>
          </p:cNvSpPr>
          <p:nvPr>
            <p:ph idx="1"/>
          </p:nvPr>
        </p:nvSpPr>
        <p:spPr>
          <a:xfrm>
            <a:off x="832103" y="1837451"/>
            <a:ext cx="8253532" cy="3926039"/>
          </a:xfrm>
        </p:spPr>
        <p:txBody>
          <a:bodyPr vert="horz" lIns="91440" tIns="45720" rIns="91440" bIns="45720" rtlCol="0" anchor="t">
            <a:noAutofit/>
          </a:bodyPr>
          <a:lstStyle/>
          <a:p>
            <a:pPr fontAlgn="t">
              <a:spcAft>
                <a:spcPts val="600"/>
              </a:spcAft>
              <a:buNone/>
            </a:pPr>
            <a:r>
              <a:rPr lang="en-US" sz="2000" b="1"/>
              <a:t>Why might this loan be considered predatory?</a:t>
            </a:r>
            <a:endParaRPr lang="en-US" sz="2000"/>
          </a:p>
          <a:p>
            <a:pPr marL="342900" lvl="0" indent="-342900" fontAlgn="t">
              <a:spcBef>
                <a:spcPts val="600"/>
              </a:spcBef>
              <a:spcAft>
                <a:spcPts val="600"/>
              </a:spcAft>
            </a:pPr>
            <a:r>
              <a:rPr lang="en-US" sz="2000"/>
              <a:t>Extremely high interest rates and fees; pressure to act quickly; claims that ignore the long-term consequences of borrowing</a:t>
            </a:r>
          </a:p>
          <a:p>
            <a:pPr fontAlgn="t">
              <a:spcAft>
                <a:spcPts val="600"/>
              </a:spcAft>
              <a:buNone/>
            </a:pPr>
            <a:r>
              <a:rPr lang="en-US" sz="2000" b="1"/>
              <a:t>Why is Chris a target for predatory lending?</a:t>
            </a:r>
            <a:endParaRPr lang="en-US" sz="2000"/>
          </a:p>
          <a:p>
            <a:pPr marL="342900" lvl="0" indent="-342900" fontAlgn="t">
              <a:spcBef>
                <a:spcPts val="600"/>
              </a:spcBef>
              <a:spcAft>
                <a:spcPts val="600"/>
              </a:spcAft>
            </a:pPr>
            <a:r>
              <a:rPr lang="en-US" sz="2000"/>
              <a:t>He has a low credit score</a:t>
            </a:r>
          </a:p>
          <a:p>
            <a:pPr marL="342900" lvl="0" indent="-342900" fontAlgn="t">
              <a:spcBef>
                <a:spcPts val="600"/>
              </a:spcBef>
              <a:spcAft>
                <a:spcPts val="600"/>
              </a:spcAft>
            </a:pPr>
            <a:r>
              <a:rPr lang="en-US" sz="2000"/>
              <a:t>He is experiencing financial stress</a:t>
            </a:r>
          </a:p>
          <a:p>
            <a:pPr fontAlgn="t">
              <a:spcAft>
                <a:spcPts val="600"/>
              </a:spcAft>
              <a:buNone/>
            </a:pPr>
            <a:r>
              <a:rPr lang="en-US" sz="2000" b="1"/>
              <a:t>How could this loan make Chris's situation worse?</a:t>
            </a:r>
            <a:endParaRPr lang="en-US" sz="2000"/>
          </a:p>
          <a:p>
            <a:pPr marL="342900" lvl="0" indent="-342900" fontAlgn="t">
              <a:spcBef>
                <a:spcPts val="600"/>
              </a:spcBef>
              <a:spcAft>
                <a:spcPts val="600"/>
              </a:spcAft>
            </a:pPr>
            <a:r>
              <a:rPr lang="en-US" sz="2000"/>
              <a:t>It could trap him in a cycle of debt; it could further damage his credit; it could limit future financial opportunities</a:t>
            </a:r>
          </a:p>
        </p:txBody>
      </p:sp>
    </p:spTree>
    <p:extLst>
      <p:ext uri="{BB962C8B-B14F-4D97-AF65-F5344CB8AC3E}">
        <p14:creationId xmlns:p14="http://schemas.microsoft.com/office/powerpoint/2010/main" val="15196017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67C728EF-D92F-86E4-A8BA-4C93830C54EC}"/>
              </a:ext>
            </a:extLst>
          </p:cNvPr>
          <p:cNvPicPr>
            <a:picLocks noChangeAspect="1"/>
          </p:cNvPicPr>
          <p:nvPr/>
        </p:nvPicPr>
        <p:blipFill>
          <a:blip r:embed="rId2">
            <a:extLst>
              <a:ext uri="{28A0092B-C50C-407E-A947-70E740481C1C}">
                <a14:useLocalDpi xmlns:a14="http://schemas.microsoft.com/office/drawing/2010/main" val="0"/>
              </a:ext>
            </a:extLst>
          </a:blip>
          <a:srcRect t="4523" b="11101"/>
          <a:stretch>
            <a:fillRect/>
          </a:stretch>
        </p:blipFill>
        <p:spPr>
          <a:xfrm>
            <a:off x="0" y="-1"/>
            <a:ext cx="12192000" cy="6858001"/>
          </a:xfrm>
          <a:prstGeom prst="rect">
            <a:avLst/>
          </a:prstGeom>
        </p:spPr>
      </p:pic>
      <p:sp>
        <p:nvSpPr>
          <p:cNvPr id="4" name="Rectangle 3">
            <a:extLst>
              <a:ext uri="{FF2B5EF4-FFF2-40B4-BE49-F238E27FC236}">
                <a16:creationId xmlns:a16="http://schemas.microsoft.com/office/drawing/2014/main" id="{1ABAD436-310C-B45B-4F0D-1C373CDF49AE}"/>
              </a:ext>
            </a:extLst>
          </p:cNvPr>
          <p:cNvSpPr>
            <a:spLocks/>
          </p:cNvSpPr>
          <p:nvPr/>
        </p:nvSpPr>
        <p:spPr>
          <a:xfrm>
            <a:off x="302319" y="0"/>
            <a:ext cx="4907634" cy="6858000"/>
          </a:xfrm>
          <a:prstGeom prst="rect">
            <a:avLst/>
          </a:prstGeom>
          <a:solidFill>
            <a:schemeClr val="tx2">
              <a:alpha val="70000"/>
            </a:schemeClr>
          </a:solidFill>
          <a:ln w="1270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FE6F038-DEA5-5BAD-6E01-C152CCC9005C}"/>
              </a:ext>
            </a:extLst>
          </p:cNvPr>
          <p:cNvSpPr>
            <a:spLocks noGrp="1"/>
          </p:cNvSpPr>
          <p:nvPr>
            <p:ph type="ctrTitle"/>
          </p:nvPr>
        </p:nvSpPr>
        <p:spPr/>
        <p:txBody>
          <a:bodyPr/>
          <a:lstStyle/>
          <a:p>
            <a:r>
              <a:rPr lang="en-US"/>
              <a:t>Wrap-Up</a:t>
            </a:r>
          </a:p>
        </p:txBody>
      </p:sp>
    </p:spTree>
    <p:extLst>
      <p:ext uri="{BB962C8B-B14F-4D97-AF65-F5344CB8AC3E}">
        <p14:creationId xmlns:p14="http://schemas.microsoft.com/office/powerpoint/2010/main" val="135461922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A1F101-5E25-FE93-DA27-BA1CE59B79B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37007F3-D827-6828-B910-56257EEA2021}"/>
              </a:ext>
            </a:extLst>
          </p:cNvPr>
          <p:cNvSpPr>
            <a:spLocks noGrp="1"/>
          </p:cNvSpPr>
          <p:nvPr>
            <p:ph type="title"/>
          </p:nvPr>
        </p:nvSpPr>
        <p:spPr/>
        <p:txBody>
          <a:bodyPr/>
          <a:lstStyle/>
          <a:p>
            <a:r>
              <a:rPr lang="en-US"/>
              <a:t>Exit ticket</a:t>
            </a:r>
          </a:p>
        </p:txBody>
      </p:sp>
      <p:sp>
        <p:nvSpPr>
          <p:cNvPr id="3" name="Content Placeholder 2">
            <a:extLst>
              <a:ext uri="{FF2B5EF4-FFF2-40B4-BE49-F238E27FC236}">
                <a16:creationId xmlns:a16="http://schemas.microsoft.com/office/drawing/2014/main" id="{F0168501-4564-429D-FFFC-71E825B7A368}"/>
              </a:ext>
            </a:extLst>
          </p:cNvPr>
          <p:cNvSpPr>
            <a:spLocks noGrp="1"/>
          </p:cNvSpPr>
          <p:nvPr>
            <p:ph idx="1"/>
          </p:nvPr>
        </p:nvSpPr>
        <p:spPr>
          <a:xfrm>
            <a:off x="946620" y="2168876"/>
            <a:ext cx="4821882" cy="3313447"/>
          </a:xfrm>
        </p:spPr>
        <p:txBody>
          <a:bodyPr vert="horz" lIns="91440" tIns="45720" rIns="91440" bIns="45720" rtlCol="0" anchor="t">
            <a:noAutofit/>
          </a:bodyPr>
          <a:lstStyle/>
          <a:p>
            <a:pPr marL="0" indent="0">
              <a:spcBef>
                <a:spcPts val="1800"/>
              </a:spcBef>
              <a:buNone/>
            </a:pPr>
            <a:r>
              <a:rPr lang="en-US">
                <a:latin typeface="Poppins"/>
                <a:cs typeface="Poppins"/>
              </a:rPr>
              <a:t>One way low credit scores can affect me is __________.</a:t>
            </a:r>
          </a:p>
          <a:p>
            <a:pPr marL="0" indent="0">
              <a:spcBef>
                <a:spcPts val="1800"/>
              </a:spcBef>
              <a:buNone/>
            </a:pPr>
            <a:r>
              <a:rPr lang="en-US">
                <a:latin typeface="Poppins"/>
                <a:cs typeface="Poppins"/>
              </a:rPr>
              <a:t>One habit that can help me build or maintain good credit is __________. </a:t>
            </a:r>
          </a:p>
          <a:p>
            <a:pPr marL="0" indent="0">
              <a:spcBef>
                <a:spcPts val="1800"/>
              </a:spcBef>
              <a:buNone/>
            </a:pPr>
            <a:r>
              <a:rPr lang="en-US">
                <a:latin typeface="Poppins"/>
                <a:cs typeface="Poppins"/>
              </a:rPr>
              <a:t>One thing I plan to do in the future to use credit responsibly is __________.</a:t>
            </a:r>
          </a:p>
        </p:txBody>
      </p:sp>
      <p:sp>
        <p:nvSpPr>
          <p:cNvPr id="5" name="Slide Number Placeholder 4">
            <a:extLst>
              <a:ext uri="{FF2B5EF4-FFF2-40B4-BE49-F238E27FC236}">
                <a16:creationId xmlns:a16="http://schemas.microsoft.com/office/drawing/2014/main" id="{02E9F98D-EC3F-7553-E53E-C1823DF1A6C2}"/>
              </a:ext>
            </a:extLst>
          </p:cNvPr>
          <p:cNvSpPr>
            <a:spLocks noGrp="1"/>
          </p:cNvSpPr>
          <p:nvPr>
            <p:ph type="sldNum" sz="quarter" idx="11"/>
          </p:nvPr>
        </p:nvSpPr>
        <p:spPr/>
        <p:txBody>
          <a:bodyPr/>
          <a:lstStyle/>
          <a:p>
            <a:fld id="{1B6BCD38-10FB-4154-A4CD-08746A6DCB55}" type="slidenum">
              <a:rPr lang="en-US" smtClean="0"/>
              <a:pPr/>
              <a:t>25</a:t>
            </a:fld>
            <a:endParaRPr lang="en-US" dirty="0"/>
          </a:p>
        </p:txBody>
      </p:sp>
      <p:sp>
        <p:nvSpPr>
          <p:cNvPr id="8" name="Footer Placeholder 7">
            <a:extLst>
              <a:ext uri="{FF2B5EF4-FFF2-40B4-BE49-F238E27FC236}">
                <a16:creationId xmlns:a16="http://schemas.microsoft.com/office/drawing/2014/main" id="{4E9D40DA-3547-6112-3D0B-5A28B4B7BBB9}"/>
              </a:ext>
            </a:extLst>
          </p:cNvPr>
          <p:cNvSpPr>
            <a:spLocks noGrp="1"/>
          </p:cNvSpPr>
          <p:nvPr>
            <p:ph type="ftr" sz="quarter" idx="10"/>
          </p:nvPr>
        </p:nvSpPr>
        <p:spPr/>
        <p:txBody>
          <a:bodyPr/>
          <a:lstStyle/>
          <a:p>
            <a:r>
              <a:rPr lang="en-US"/>
              <a:t>Credit Consequences</a:t>
            </a:r>
          </a:p>
        </p:txBody>
      </p:sp>
    </p:spTree>
    <p:extLst>
      <p:ext uri="{BB962C8B-B14F-4D97-AF65-F5344CB8AC3E}">
        <p14:creationId xmlns:p14="http://schemas.microsoft.com/office/powerpoint/2010/main" val="145084483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406C632D-E486-64F8-FEBB-26411A1405A9}"/>
              </a:ext>
            </a:extLst>
          </p:cNvPr>
          <p:cNvPicPr>
            <a:picLocks noChangeAspect="1"/>
          </p:cNvPicPr>
          <p:nvPr/>
        </p:nvPicPr>
        <p:blipFill>
          <a:blip r:embed="rId3">
            <a:extLst>
              <a:ext uri="{28A0092B-C50C-407E-A947-70E740481C1C}">
                <a14:useLocalDpi xmlns:a14="http://schemas.microsoft.com/office/drawing/2010/main" val="0"/>
              </a:ext>
            </a:extLst>
          </a:blip>
          <a:srcRect t="15619"/>
          <a:stretch>
            <a:fillRect/>
          </a:stretch>
        </p:blipFill>
        <p:spPr>
          <a:xfrm>
            <a:off x="0" y="0"/>
            <a:ext cx="12188952" cy="6858000"/>
          </a:xfrm>
          <a:prstGeom prst="rect">
            <a:avLst/>
          </a:prstGeom>
        </p:spPr>
      </p:pic>
      <p:sp>
        <p:nvSpPr>
          <p:cNvPr id="3" name="Title 2">
            <a:extLst>
              <a:ext uri="{FF2B5EF4-FFF2-40B4-BE49-F238E27FC236}">
                <a16:creationId xmlns:a16="http://schemas.microsoft.com/office/drawing/2014/main" id="{B1E2634A-A994-5BFF-3FED-AE4725DE0103}"/>
              </a:ext>
            </a:extLst>
          </p:cNvPr>
          <p:cNvSpPr>
            <a:spLocks noGrp="1"/>
          </p:cNvSpPr>
          <p:nvPr>
            <p:ph type="ctrTitle"/>
          </p:nvPr>
        </p:nvSpPr>
        <p:spPr/>
        <p:txBody>
          <a:bodyPr/>
          <a:lstStyle/>
          <a:p>
            <a:r>
              <a:rPr lang="en-US" dirty="0"/>
              <a:t>Thank you!</a:t>
            </a:r>
          </a:p>
        </p:txBody>
      </p:sp>
    </p:spTree>
    <p:extLst>
      <p:ext uri="{BB962C8B-B14F-4D97-AF65-F5344CB8AC3E}">
        <p14:creationId xmlns:p14="http://schemas.microsoft.com/office/powerpoint/2010/main" val="4067014140"/>
      </p:ext>
    </p:extLst>
  </p:cSld>
  <p:clrMapOvr>
    <a:masterClrMapping/>
  </p:clrMapOvr>
</p:sld>
</file>

<file path=ppt/theme/theme1.xml><?xml version="1.0" encoding="utf-8"?>
<a:theme xmlns:a="http://schemas.openxmlformats.org/drawingml/2006/main" name="Office Theme">
  <a:themeElements>
    <a:clrScheme name="OnPoint">
      <a:dk1>
        <a:sysClr val="windowText" lastClr="000000"/>
      </a:dk1>
      <a:lt1>
        <a:sysClr val="window" lastClr="FFFFFF"/>
      </a:lt1>
      <a:dk2>
        <a:srgbClr val="0D5257"/>
      </a:dk2>
      <a:lt2>
        <a:srgbClr val="F1F1DE"/>
      </a:lt2>
      <a:accent1>
        <a:srgbClr val="286140"/>
      </a:accent1>
      <a:accent2>
        <a:srgbClr val="963821"/>
      </a:accent2>
      <a:accent3>
        <a:srgbClr val="0093B2"/>
      </a:accent3>
      <a:accent4>
        <a:srgbClr val="E35205"/>
      </a:accent4>
      <a:accent5>
        <a:srgbClr val="9BD3DD"/>
      </a:accent5>
      <a:accent6>
        <a:srgbClr val="8CAC89"/>
      </a:accent6>
      <a:hlink>
        <a:srgbClr val="286140"/>
      </a:hlink>
      <a:folHlink>
        <a:srgbClr val="286140"/>
      </a:folHlink>
    </a:clrScheme>
    <a:fontScheme name="Office">
      <a:majorFont>
        <a:latin typeface="Quicksand"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Poppins"/>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Quicksand" panose="02110004020202020204"/>
        <a:ea typeface=""/>
        <a:cs typeface=""/>
        <a:font script="Jpan" typeface="游ゴシック"/>
        <a:font script="Hang" typeface="맑은 고딕"/>
        <a:font script="Hans" typeface="等线"/>
        <a:font script="Hant" typeface="新細明體"/>
        <a:font script="Arab" typeface="Poppins"/>
        <a:font script="Hebr" typeface="Poppins"/>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Poppins"/>
        <a:font script="Uigh" typeface="Microsoft Uighur"/>
        <a:font script="Geor" typeface="Sylfaen"/>
        <a:font script="Armn" typeface="Poppins"/>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28F9F798230D4286C0E237F0FB257F" ma:contentTypeVersion="11" ma:contentTypeDescription="Create a new document." ma:contentTypeScope="" ma:versionID="51337bc21cc6e8bfb1a4cb7fe3d618f4">
  <xsd:schema xmlns:xsd="http://www.w3.org/2001/XMLSchema" xmlns:xs="http://www.w3.org/2001/XMLSchema" xmlns:p="http://schemas.microsoft.com/office/2006/metadata/properties" xmlns:ns2="c8f959b4-6747-413b-be81-376d33b26b29" xmlns:ns3="28d96758-b867-4e77-82e3-4f64cda9eb70" targetNamespace="http://schemas.microsoft.com/office/2006/metadata/properties" ma:root="true" ma:fieldsID="6826a9b73201e75d51fd0269e21817b5" ns2:_="" ns3:_="">
    <xsd:import namespace="c8f959b4-6747-413b-be81-376d33b26b29"/>
    <xsd:import namespace="28d96758-b867-4e77-82e3-4f64cda9eb70"/>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8f959b4-6747-413b-be81-376d33b26b2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eb06aa88-5ac0-4838-8ce1-dd283b5d6482"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8d96758-b867-4e77-82e3-4f64cda9eb70"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740db92f-b626-4630-8380-77c8fa79799e}" ma:internalName="TaxCatchAll" ma:showField="CatchAllData" ma:web="28d96758-b867-4e77-82e3-4f64cda9eb7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c8f959b4-6747-413b-be81-376d33b26b29">
      <Terms xmlns="http://schemas.microsoft.com/office/infopath/2007/PartnerControls"/>
    </lcf76f155ced4ddcb4097134ff3c332f>
    <TaxCatchAll xmlns="28d96758-b867-4e77-82e3-4f64cda9eb70"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8E55161-FD99-46F3-8D24-4752E0F5B52C}">
  <ds:schemaRefs>
    <ds:schemaRef ds:uri="28d96758-b867-4e77-82e3-4f64cda9eb70"/>
    <ds:schemaRef ds:uri="c8f959b4-6747-413b-be81-376d33b26b2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3192B7A7-D270-4635-A56B-3072AC7B0F2D}">
  <ds:schemaRefs>
    <ds:schemaRef ds:uri="http://purl.org/dc/terms/"/>
    <ds:schemaRef ds:uri="http://schemas.microsoft.com/office/2006/documentManagement/types"/>
    <ds:schemaRef ds:uri="http://www.w3.org/XML/1998/namespace"/>
    <ds:schemaRef ds:uri="http://schemas.microsoft.com/office/2006/metadata/properties"/>
    <ds:schemaRef ds:uri="http://purl.org/dc/dcmitype/"/>
    <ds:schemaRef ds:uri="http://purl.org/dc/elements/1.1/"/>
    <ds:schemaRef ds:uri="http://schemas.microsoft.com/office/infopath/2007/PartnerControls"/>
    <ds:schemaRef ds:uri="http://schemas.openxmlformats.org/package/2006/metadata/core-properties"/>
    <ds:schemaRef ds:uri="28d96758-b867-4e77-82e3-4f64cda9eb70"/>
    <ds:schemaRef ds:uri="c8f959b4-6747-413b-be81-376d33b26b29"/>
  </ds:schemaRefs>
</ds:datastoreItem>
</file>

<file path=customXml/itemProps3.xml><?xml version="1.0" encoding="utf-8"?>
<ds:datastoreItem xmlns:ds="http://schemas.openxmlformats.org/officeDocument/2006/customXml" ds:itemID="{5E23DB81-AF50-45F6-ACCA-141AD6F0E12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1076</TotalTime>
  <Words>2852</Words>
  <Application>Microsoft Office PowerPoint</Application>
  <PresentationFormat>Widescreen</PresentationFormat>
  <Paragraphs>380</Paragraphs>
  <Slides>26</Slides>
  <Notes>20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26</vt:i4>
      </vt:variant>
    </vt:vector>
  </HeadingPairs>
  <TitlesOfParts>
    <vt:vector size="30" baseType="lpstr">
      <vt:lpstr>Calibri</vt:lpstr>
      <vt:lpstr>Poppins</vt:lpstr>
      <vt:lpstr>Quicksand</vt:lpstr>
      <vt:lpstr>Office Theme</vt:lpstr>
      <vt:lpstr> OnPoint Financial Literacy Education</vt:lpstr>
      <vt:lpstr>PowerPoint Presentation</vt:lpstr>
      <vt:lpstr>Learning Targets</vt:lpstr>
      <vt:lpstr>Presentation</vt:lpstr>
      <vt:lpstr>Short-term impacts of credit scores</vt:lpstr>
      <vt:lpstr>Impact example</vt:lpstr>
      <vt:lpstr>Impact example (continued)</vt:lpstr>
      <vt:lpstr>Long-term impacts of credit scores</vt:lpstr>
      <vt:lpstr>Health effects of financial insecurity</vt:lpstr>
      <vt:lpstr>Unequal access to credit</vt:lpstr>
      <vt:lpstr>Predatory lending</vt:lpstr>
      <vt:lpstr>Signs of predatory lending</vt:lpstr>
      <vt:lpstr>Reminder: Ways to build and keep good credit</vt:lpstr>
      <vt:lpstr>Credit recovery</vt:lpstr>
      <vt:lpstr>Break</vt:lpstr>
      <vt:lpstr>Application Activity</vt:lpstr>
      <vt:lpstr>Activity instructions</vt:lpstr>
      <vt:lpstr>Debrief</vt:lpstr>
      <vt:lpstr>Credit consequences answer key (Scenario 1: Jordan)</vt:lpstr>
      <vt:lpstr>Credit consequences answer key (Scenario 2: Aaliyah)</vt:lpstr>
      <vt:lpstr>Credit consequences answer key (Scenario 3: Alex)</vt:lpstr>
      <vt:lpstr>Credit consequences answer key (Scenario 4: Tanya)</vt:lpstr>
      <vt:lpstr>Credit consequences answer key (Scenario 5: Chris)</vt:lpstr>
      <vt:lpstr>Wrap-Up</vt:lpstr>
      <vt:lpstr>Exit ticket</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Financial Literacy Education Lesson 9 presentation: Credit Consequences</dc:title>
  <dc:subject>financial literacy education for high school students about credit consequences</dc:subject>
  <dc:creator>Education Northwest;OnPoint Community Credit Union</dc:creator>
  <cp:keywords>financial literacy education; credit history; credit consequences</cp:keywords>
  <cp:lastModifiedBy>Megan Meckey</cp:lastModifiedBy>
  <cp:revision>4</cp:revision>
  <dcterms:created xsi:type="dcterms:W3CDTF">2024-12-20T17:38:16Z</dcterms:created>
  <dcterms:modified xsi:type="dcterms:W3CDTF">2026-10-22T00:03:58Z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0x0101007928F9F798230D4286C0E237F0FB257F</vt:lpwstr>
  </property>
  <property fmtid="{D5CDD505-2E9C-101B-9397-08002B2CF9AE}" pid="3" name="MediaServiceImageTags">
    <vt:lpwstr/>
  </property>
</Properties>
</file>